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447" r:id="rId4"/>
  </p:sldMasterIdLst>
  <p:notesMasterIdLst>
    <p:notesMasterId r:id="rId27"/>
  </p:notesMasterIdLst>
  <p:handoutMasterIdLst>
    <p:handoutMasterId r:id="rId28"/>
  </p:handoutMasterIdLst>
  <p:sldIdLst>
    <p:sldId id="2147482479" r:id="rId5"/>
    <p:sldId id="2147483543" r:id="rId6"/>
    <p:sldId id="2147483526" r:id="rId7"/>
    <p:sldId id="2147483528" r:id="rId8"/>
    <p:sldId id="2147483530" r:id="rId9"/>
    <p:sldId id="2147483527" r:id="rId10"/>
    <p:sldId id="311" r:id="rId11"/>
    <p:sldId id="2147483533" r:id="rId12"/>
    <p:sldId id="267" r:id="rId13"/>
    <p:sldId id="2147483534" r:id="rId14"/>
    <p:sldId id="323" r:id="rId15"/>
    <p:sldId id="2147483541" r:id="rId16"/>
    <p:sldId id="256" r:id="rId17"/>
    <p:sldId id="313" r:id="rId18"/>
    <p:sldId id="2147483542" r:id="rId19"/>
    <p:sldId id="2147483544" r:id="rId20"/>
    <p:sldId id="297" r:id="rId21"/>
    <p:sldId id="298" r:id="rId22"/>
    <p:sldId id="299" r:id="rId23"/>
    <p:sldId id="2147482480" r:id="rId24"/>
    <p:sldId id="2147483540" r:id="rId25"/>
    <p:sldId id="291" r:id="rId26"/>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8" userDrawn="1">
          <p15:clr>
            <a:srgbClr val="A4A3A4"/>
          </p15:clr>
        </p15:guide>
        <p15:guide id="2" orient="horz" pos="960" userDrawn="1">
          <p15:clr>
            <a:srgbClr val="A4A3A4"/>
          </p15:clr>
        </p15:guide>
        <p15:guide id="3" pos="55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1E47"/>
    <a:srgbClr val="091F2C"/>
    <a:srgbClr val="3F3C3E"/>
    <a:srgbClr val="FEFEFF"/>
    <a:srgbClr val="E9F2F8"/>
    <a:srgbClr val="2A446F"/>
    <a:srgbClr val="94D8FE"/>
    <a:srgbClr val="C03BC4"/>
    <a:srgbClr val="FF5C39"/>
    <a:srgbClr val="FFE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0F770C-2BFB-4F0A-8887-F356BC54FBE4}" v="6" dt="2025-12-08T20:31:27.0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2327" autoAdjust="0"/>
  </p:normalViewPr>
  <p:slideViewPr>
    <p:cSldViewPr snapToGrid="0">
      <p:cViewPr varScale="1">
        <p:scale>
          <a:sx n="95" d="100"/>
          <a:sy n="95" d="100"/>
        </p:scale>
        <p:origin x="1074" y="426"/>
      </p:cViewPr>
      <p:guideLst>
        <p:guide orient="horz" pos="528"/>
        <p:guide orient="horz" pos="960"/>
        <p:guide pos="552"/>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3/23/2026 2:16 PM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3/23/2026 2:16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b="0" i="0" kern="1200" dirty="0">
                <a:solidFill>
                  <a:schemeClr val="tx1"/>
                </a:solidFill>
                <a:effectLst/>
                <a:latin typeface="Segoe Sans Display" pitchFamily="2" charset="0"/>
                <a:ea typeface="+mn-ea"/>
                <a:cs typeface="+mn-cs"/>
              </a:rPr>
              <a:t>In this session, we will cover the following topics: an overview of Copilot Analyst, the technology stack behind it, a comparison with other agents, and its purpose and use cases.</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3/23/2026 2:16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2401768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B22BF-84E6-E822-234C-D0C1760DF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26F22E-15B1-EDD0-6F24-5F7D4CFF7B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FB513F-2B30-E309-18AB-868289E59616}"/>
              </a:ext>
            </a:extLst>
          </p:cNvPr>
          <p:cNvSpPr>
            <a:spLocks noGrp="1"/>
          </p:cNvSpPr>
          <p:nvPr>
            <p:ph type="body" idx="1"/>
          </p:nvPr>
        </p:nvSpPr>
        <p:spPr/>
        <p:txBody>
          <a:bodyPr/>
          <a:lstStyle/>
          <a:p>
            <a:pPr fontAlgn="t"/>
            <a:r>
              <a:rPr lang="en-US" sz="882" b="0" i="0" kern="1200" dirty="0">
                <a:solidFill>
                  <a:schemeClr val="tx1"/>
                </a:solidFill>
                <a:effectLst/>
                <a:latin typeface="Segoe Sans Display" pitchFamily="2" charset="0"/>
                <a:ea typeface="+mn-ea"/>
                <a:cs typeface="+mn-cs"/>
              </a:rPr>
              <a:t>Copilot typically provides an answer in a single step, without engaging in deep reasoning. It may only review the most recent items in OneDrive to deliver a quick response, and it does not write or execute programming code. Most of Copilot’s responses are in plain text, sometimes with formatting or tables, but generally without advanced analysis.</a:t>
            </a:r>
          </a:p>
          <a:p>
            <a:pPr fontAlgn="t"/>
            <a:r>
              <a:rPr lang="en-US" sz="882" b="0" i="0" kern="1200" dirty="0">
                <a:solidFill>
                  <a:schemeClr val="tx1"/>
                </a:solidFill>
                <a:effectLst/>
                <a:latin typeface="Segoe Sans Display" pitchFamily="2" charset="0"/>
                <a:ea typeface="+mn-ea"/>
                <a:cs typeface="+mn-cs"/>
              </a:rPr>
              <a:t>In contrast, Analyst spends several minutes, if necessary, iterating through multiple steps to solve a problem. Analyst is not limited to recent items and can examine up to hundreds of files if needed. It uses an integrated Python engine and several mathematical libraries to perform computations. The output from Analyst is a structured report, which may include tables, charts, or narrative explanations.</a:t>
            </a:r>
          </a:p>
          <a:p>
            <a:pPr fontAlgn="t"/>
            <a:r>
              <a:rPr lang="en-US" sz="882" b="0" i="0" kern="1200" dirty="0">
                <a:solidFill>
                  <a:schemeClr val="tx1"/>
                </a:solidFill>
                <a:effectLst/>
                <a:latin typeface="Segoe Sans Display" pitchFamily="2" charset="0"/>
                <a:ea typeface="+mn-ea"/>
                <a:cs typeface="+mn-cs"/>
              </a:rPr>
              <a:t>In summary, Copilot is designed for fast, one-step answers, usually in plain text, while Analyst is built to solve complex problems through iterative reasoning, code execution, and the generation of structured, data-driven reports.</a:t>
            </a:r>
          </a:p>
          <a:p>
            <a:endParaRPr lang="en-AU" dirty="0"/>
          </a:p>
        </p:txBody>
      </p:sp>
      <p:sp>
        <p:nvSpPr>
          <p:cNvPr id="4" name="Header Placeholder 3">
            <a:extLst>
              <a:ext uri="{FF2B5EF4-FFF2-40B4-BE49-F238E27FC236}">
                <a16:creationId xmlns:a16="http://schemas.microsoft.com/office/drawing/2014/main" id="{B95566E0-0AAF-5A81-AF51-08F464A33575}"/>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67EB7F47-09CF-C8DF-F101-176723B45F06}"/>
              </a:ext>
            </a:extLst>
          </p:cNvPr>
          <p:cNvSpPr>
            <a:spLocks noGrp="1"/>
          </p:cNvSpPr>
          <p:nvPr>
            <p:ph type="ftr" sz="quarter" idx="4"/>
          </p:nvPr>
        </p:nvSpPr>
        <p:spPr/>
        <p:txBody>
          <a:bodyPr/>
          <a:lstStyle/>
          <a:p>
            <a:pPr marL="583211"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0230F06D-99BE-30A9-0B6D-B5F1AEC7AB24}"/>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2026-03-23 2:16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AA08E829-D3DB-5E6F-6931-579E352DD409}"/>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6021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b="0" i="0" kern="1200" dirty="0">
                <a:solidFill>
                  <a:schemeClr val="tx1"/>
                </a:solidFill>
                <a:effectLst/>
                <a:latin typeface="Segoe Sans Display" pitchFamily="2" charset="0"/>
                <a:ea typeface="+mn-ea"/>
                <a:cs typeface="+mn-cs"/>
              </a:rPr>
              <a:t>Copilot Analyst leverages the current Microsoft 365 Copilot Orchestrator, an advanced large language model, and a Python code execution engine. It uses a chain-of-thought reasoning model to solve complex analytical tasks.</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3/23/2026 2:16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3746119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b="0" i="0" kern="1200" dirty="0">
                <a:solidFill>
                  <a:schemeClr val="tx1"/>
                </a:solidFill>
                <a:effectLst/>
                <a:latin typeface="Segoe Sans Display" pitchFamily="2" charset="0"/>
                <a:ea typeface="+mn-ea"/>
                <a:cs typeface="+mn-cs"/>
              </a:rPr>
              <a:t>Analyst uses the Microsoft 365 Copilot Orchestrator, an advanced LLM, and a Python engine. It employs chain-of-thought reasoning, orchestrates solution steps, and iteratively generates and executes Python code to analyze data and produce results.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A15276-9AB5-4C50-942A-C010AD768EEB}"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508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28CF9-FB35-C1A1-8F7D-03D06E5475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C175C0-9441-4446-2176-DCDB9AB278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70BE8A-FAEF-A9D6-7DCC-AC53F46F85C1}"/>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b="0" i="0" kern="1200" dirty="0">
                <a:solidFill>
                  <a:schemeClr val="tx1"/>
                </a:solidFill>
                <a:effectLst/>
                <a:latin typeface="Segoe Sans Display" pitchFamily="2" charset="0"/>
                <a:ea typeface="+mn-ea"/>
                <a:cs typeface="+mn-cs"/>
              </a:rPr>
              <a:t>The Analyst agent workflow begins with a user prompt, followed by data grounding, tool use (Python), and response generation. The agent plans, executes, and refines steps, delivering narrative insights and visualizations. All steps are logged for compliance, and users can save or edit the full report in Copilot Pages.</a:t>
            </a:r>
          </a:p>
          <a:p>
            <a:endParaRPr lang="en-US" dirty="0"/>
          </a:p>
        </p:txBody>
      </p:sp>
      <p:sp>
        <p:nvSpPr>
          <p:cNvPr id="4" name="Slide Number Placeholder 3">
            <a:extLst>
              <a:ext uri="{FF2B5EF4-FFF2-40B4-BE49-F238E27FC236}">
                <a16:creationId xmlns:a16="http://schemas.microsoft.com/office/drawing/2014/main" id="{E1CD3543-0534-9A3B-0DED-B834AFBE14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2C08E8-D872-4FE8-B916-856480B4318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1771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b="0" i="0" kern="1200" dirty="0">
                <a:solidFill>
                  <a:schemeClr val="tx1"/>
                </a:solidFill>
                <a:effectLst/>
                <a:latin typeface="Segoe Sans Display" pitchFamily="2" charset="0"/>
                <a:ea typeface="+mn-ea"/>
                <a:cs typeface="+mn-cs"/>
              </a:rPr>
              <a:t>In this demo, we will show how Analyst processes data, generates insights, and visualizes results. You will see a practical example of how the agent works in real scenarios.</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3/23/2026 2:16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2193836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3/23/2026 2:16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2137910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sz="882" b="1" i="0" kern="1200" dirty="0">
                <a:solidFill>
                  <a:schemeClr val="tx1"/>
                </a:solidFill>
                <a:effectLst/>
                <a:latin typeface="Segoe Sans Display" pitchFamily="2" charset="0"/>
                <a:ea typeface="+mn-ea"/>
                <a:cs typeface="+mn-cs"/>
              </a:rPr>
              <a:t>Analyst’s Versatility Across Functions</a:t>
            </a:r>
            <a:endParaRPr lang="en-US" dirty="0"/>
          </a:p>
          <a:p>
            <a:r>
              <a:rPr lang="en-US" dirty="0"/>
              <a:t>You just saw an example of how HR teams may use Analyst to understand </a:t>
            </a:r>
            <a:r>
              <a:rPr lang="en-US"/>
              <a:t>company demographics. </a:t>
            </a:r>
            <a:r>
              <a:rPr lang="en-US" dirty="0"/>
              <a:t>And often times it’s easy to think oh data analysis sits with the data teams and with roles in Finance, but the reality is data analysis is happening across a company, across so many different teams and roles, and so we’ve helped identify where there are opportunities to help across various scenarios and the business value that Analyst can deliver.</a:t>
            </a:r>
          </a:p>
          <a:p>
            <a:endParaRPr lang="en-US" dirty="0"/>
          </a:p>
          <a:p>
            <a:r>
              <a:rPr lang="en-US" sz="882" b="0" i="0" kern="1200" dirty="0">
                <a:solidFill>
                  <a:schemeClr val="tx1"/>
                </a:solidFill>
                <a:effectLst/>
                <a:latin typeface="Segoe Sans Display" pitchFamily="2" charset="0"/>
                <a:ea typeface="+mn-ea"/>
                <a:cs typeface="+mn-cs"/>
              </a:rPr>
              <a:t>Analyst is designed to help with any scenario that requires data analysis, even in areas you might not expect, like HR, sales, or operations.</a:t>
            </a:r>
          </a:p>
          <a:p>
            <a:r>
              <a:rPr lang="en-US" sz="882" b="0" i="0" kern="1200" dirty="0">
                <a:solidFill>
                  <a:schemeClr val="tx1"/>
                </a:solidFill>
                <a:effectLst/>
                <a:latin typeface="Segoe Sans Display" pitchFamily="2" charset="0"/>
                <a:ea typeface="+mn-ea"/>
                <a:cs typeface="+mn-cs"/>
              </a:rPr>
              <a:t>For example, HR teams can use Analyst to review effectiveness metrics, improvement loops, and other data to share insights with their teams.</a:t>
            </a:r>
          </a:p>
          <a:p>
            <a:r>
              <a:rPr lang="en-US" sz="882" b="0" i="0" kern="1200" dirty="0">
                <a:solidFill>
                  <a:schemeClr val="tx1"/>
                </a:solidFill>
                <a:effectLst/>
                <a:latin typeface="Segoe Sans Display" pitchFamily="2" charset="0"/>
                <a:ea typeface="+mn-ea"/>
                <a:cs typeface="+mn-cs"/>
              </a:rPr>
              <a:t>Sales professionals can quickly analyze sales data, identify the best opportunities, and determine which customers to target for maximum impact.</a:t>
            </a:r>
          </a:p>
          <a:p>
            <a:r>
              <a:rPr lang="en-US" sz="882" b="0" i="0" kern="1200" dirty="0">
                <a:solidFill>
                  <a:schemeClr val="tx1"/>
                </a:solidFill>
                <a:effectLst/>
                <a:latin typeface="Segoe Sans Display" pitchFamily="2" charset="0"/>
                <a:ea typeface="+mn-ea"/>
                <a:cs typeface="+mn-cs"/>
              </a:rPr>
              <a:t>Analyst’s ability to work across different file types and connect information from multiple sources means it can help uncover missed insights and support better decision-making in any department.</a:t>
            </a:r>
          </a:p>
          <a:p>
            <a:r>
              <a:rPr lang="en-US" sz="882" b="0" i="0" kern="1200" dirty="0">
                <a:solidFill>
                  <a:schemeClr val="tx1"/>
                </a:solidFill>
                <a:effectLst/>
                <a:latin typeface="Segoe Sans Display" pitchFamily="2" charset="0"/>
                <a:ea typeface="+mn-ea"/>
                <a:cs typeface="+mn-cs"/>
              </a:rPr>
              <a:t>As organizations become more data-driven, Analyst empowers everyone—not just technical experts—to make sense of complex information and act on it quickly.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620E4-3E68-4063-8237-3C1BA541B8B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9152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46F52-D4BC-2A1D-A3E8-283A31C81D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A6262B-8C85-C653-B2BB-672BCC8EBB52}"/>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9B0E1632-9C4B-4027-2C7A-ABAD51EF48EB}"/>
              </a:ext>
            </a:extLst>
          </p:cNvPr>
          <p:cNvSpPr>
            <a:spLocks noGrp="1"/>
          </p:cNvSpPr>
          <p:nvPr>
            <p:ph type="body" idx="1"/>
          </p:nvPr>
        </p:nvSpPr>
        <p:spPr/>
        <p:txBody>
          <a:bodyPr/>
          <a:lstStyle/>
          <a:p>
            <a:r>
              <a:rPr lang="en-US" sz="882" b="1" i="0" kern="1200" dirty="0">
                <a:solidFill>
                  <a:schemeClr val="tx1"/>
                </a:solidFill>
                <a:effectLst/>
                <a:latin typeface="Segoe Sans Display" pitchFamily="2" charset="0"/>
                <a:ea typeface="+mn-ea"/>
                <a:cs typeface="+mn-cs"/>
              </a:rPr>
              <a:t>Analyst in the Scenario Library</a:t>
            </a:r>
          </a:p>
          <a:p>
            <a:r>
              <a:rPr lang="en-US" sz="882" b="0" i="0" kern="1200" dirty="0">
                <a:solidFill>
                  <a:schemeClr val="tx1"/>
                </a:solidFill>
                <a:effectLst/>
                <a:latin typeface="Segoe Sans Display" pitchFamily="2" charset="0"/>
                <a:ea typeface="+mn-ea"/>
                <a:cs typeface="+mn-cs"/>
              </a:rPr>
              <a:t>As we wrap up, I want to highlight some valuable resources to help you get the most out of the </a:t>
            </a:r>
            <a:r>
              <a:rPr lang="en-US" sz="882" b="1" i="0" kern="1200" dirty="0">
                <a:solidFill>
                  <a:schemeClr val="tx1"/>
                </a:solidFill>
                <a:effectLst/>
                <a:latin typeface="Segoe Sans Display" pitchFamily="2" charset="0"/>
                <a:ea typeface="+mn-ea"/>
                <a:cs typeface="+mn-cs"/>
              </a:rPr>
              <a:t>Analyst</a:t>
            </a:r>
            <a:r>
              <a:rPr lang="en-US" sz="882" b="0" i="0" kern="1200" dirty="0">
                <a:solidFill>
                  <a:schemeClr val="tx1"/>
                </a:solidFill>
                <a:effectLst/>
                <a:latin typeface="Segoe Sans Display" pitchFamily="2" charset="0"/>
                <a:ea typeface="+mn-ea"/>
                <a:cs typeface="+mn-cs"/>
              </a:rPr>
              <a:t> agent and other Copilot features.</a:t>
            </a:r>
          </a:p>
          <a:p>
            <a:r>
              <a:rPr lang="en-US" sz="882" b="0" i="0" kern="1200" dirty="0">
                <a:solidFill>
                  <a:schemeClr val="tx1"/>
                </a:solidFill>
                <a:effectLst/>
                <a:latin typeface="Segoe Sans Display" pitchFamily="2" charset="0"/>
                <a:ea typeface="+mn-ea"/>
                <a:cs typeface="+mn-cs"/>
              </a:rPr>
              <a:t>Microsoft provides a scenario library at adoption.microsoft.com, which walks through specific use cases for different functions and industries. You’ll find examples tailored to finance, HR, sales, operations, and more.</a:t>
            </a:r>
          </a:p>
          <a:p>
            <a:r>
              <a:rPr lang="en-US" sz="882" b="0" i="0" kern="1200" dirty="0">
                <a:solidFill>
                  <a:schemeClr val="tx1"/>
                </a:solidFill>
                <a:effectLst/>
                <a:latin typeface="Segoe Sans Display" pitchFamily="2" charset="0"/>
                <a:ea typeface="+mn-ea"/>
                <a:cs typeface="+mn-cs"/>
              </a:rPr>
              <a:t>These resources include KPIs you might be tracking and show where Analyst and Copilot can help you solve real business problems and drive adoption in your organization.</a:t>
            </a:r>
          </a:p>
          <a:p>
            <a:endParaRPr lang="en-US" dirty="0"/>
          </a:p>
        </p:txBody>
      </p:sp>
      <p:sp>
        <p:nvSpPr>
          <p:cNvPr id="4" name="Slide Number Placeholder 3">
            <a:extLst>
              <a:ext uri="{FF2B5EF4-FFF2-40B4-BE49-F238E27FC236}">
                <a16:creationId xmlns:a16="http://schemas.microsoft.com/office/drawing/2014/main" id="{C2AA39F1-EF44-084F-162B-8FA59718B0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71BC50-3773-48F5-BF1F-2DDE1463A6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1430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IN" dirty="0"/>
              <a:t>Finally, we have some great resources available to help you learn more, get started and start to realize how Analyst can play a meaningful role in data analysis across your business. We encourage you to check these resources out and know that we’re continuing to innovate, as you try out these agents, we welcome your feedback and look forward to hearing how you’re leveraging them across your organization.</a:t>
            </a:r>
          </a:p>
          <a:p>
            <a:endParaRPr lang="en-IN" dirty="0"/>
          </a:p>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50400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b="1" i="0" kern="1200" dirty="0">
                <a:solidFill>
                  <a:schemeClr val="tx1"/>
                </a:solidFill>
                <a:effectLst/>
                <a:latin typeface="Segoe Sans Display" pitchFamily="2" charset="0"/>
                <a:ea typeface="+mn-ea"/>
                <a:cs typeface="+mn-cs"/>
              </a:rPr>
              <a:t>Customer Hub</a:t>
            </a:r>
          </a:p>
          <a:p>
            <a:r>
              <a:rPr lang="en-US" sz="882" b="1" i="0" kern="1200" dirty="0">
                <a:solidFill>
                  <a:schemeClr val="tx1"/>
                </a:solidFill>
                <a:effectLst/>
                <a:latin typeface="Segoe Sans Display" pitchFamily="2" charset="0"/>
                <a:ea typeface="+mn-ea"/>
                <a:cs typeface="+mn-cs"/>
              </a:rPr>
              <a:t>Introduction</a:t>
            </a:r>
          </a:p>
          <a:p>
            <a:r>
              <a:rPr lang="en-US" sz="882" b="0" i="0" kern="1200" dirty="0">
                <a:solidFill>
                  <a:schemeClr val="tx1"/>
                </a:solidFill>
                <a:effectLst/>
                <a:latin typeface="Segoe Sans Display" pitchFamily="2" charset="0"/>
                <a:ea typeface="+mn-ea"/>
                <a:cs typeface="+mn-cs"/>
              </a:rPr>
              <a:t>“As we wrap up, I want to highlight some resources that can help you and your organization get even more value from Copilot Chat.”</a:t>
            </a:r>
          </a:p>
          <a:p>
            <a:r>
              <a:rPr lang="en-US" sz="882" b="1" i="0" kern="1200" dirty="0">
                <a:solidFill>
                  <a:schemeClr val="tx1"/>
                </a:solidFill>
                <a:effectLst/>
                <a:latin typeface="Segoe Sans Display" pitchFamily="2" charset="0"/>
                <a:ea typeface="+mn-ea"/>
                <a:cs typeface="+mn-cs"/>
              </a:rPr>
              <a:t>Key Points to Cover</a:t>
            </a:r>
          </a:p>
          <a:p>
            <a:r>
              <a:rPr lang="en-US" sz="882" b="1" i="0" kern="1200" dirty="0">
                <a:solidFill>
                  <a:schemeClr val="tx1"/>
                </a:solidFill>
                <a:effectLst/>
                <a:latin typeface="Segoe Sans Display" pitchFamily="2" charset="0"/>
                <a:ea typeface="+mn-ea"/>
                <a:cs typeface="+mn-cs"/>
              </a:rPr>
              <a:t>Customer Hub</a:t>
            </a:r>
            <a:endParaRPr lang="en-US" sz="882" b="0" i="0" kern="1200" dirty="0">
              <a:solidFill>
                <a:schemeClr val="tx1"/>
              </a:solidFill>
              <a:effectLst/>
              <a:latin typeface="Segoe Sans Display" pitchFamily="2" charset="0"/>
              <a:ea typeface="+mn-ea"/>
              <a:cs typeface="+mn-cs"/>
            </a:endParaRPr>
          </a:p>
          <a:p>
            <a:pPr lvl="1"/>
            <a:r>
              <a:rPr lang="en-US" sz="882" b="0" i="0" kern="1200" dirty="0">
                <a:solidFill>
                  <a:schemeClr val="tx1"/>
                </a:solidFill>
                <a:effectLst/>
                <a:latin typeface="Segoe Sans Display" pitchFamily="2" charset="0"/>
                <a:ea typeface="+mn-ea"/>
                <a:cs typeface="+mn-cs"/>
              </a:rPr>
              <a:t>“Get the latest information from Microsoft experts with extensive demos.”</a:t>
            </a:r>
          </a:p>
          <a:p>
            <a:pPr lvl="1"/>
            <a:r>
              <a:rPr lang="en-US" sz="882" b="0" i="0" kern="1200" dirty="0">
                <a:solidFill>
                  <a:schemeClr val="tx1"/>
                </a:solidFill>
                <a:effectLst/>
                <a:latin typeface="Segoe Sans Display" pitchFamily="2" charset="0"/>
                <a:ea typeface="+mn-ea"/>
                <a:cs typeface="+mn-cs"/>
              </a:rPr>
              <a:t>“If you want to deliver the full version of the course you can access is on Customer Hub”</a:t>
            </a:r>
          </a:p>
          <a:p>
            <a:r>
              <a:rPr lang="en-US" sz="882" b="0" i="0" kern="1200" dirty="0">
                <a:solidFill>
                  <a:schemeClr val="tx1"/>
                </a:solidFill>
                <a:effectLst/>
                <a:latin typeface="Segoe Sans Display" pitchFamily="2" charset="0"/>
                <a:ea typeface="+mn-ea"/>
                <a:cs typeface="+mn-cs"/>
              </a:rPr>
              <a:t>“Next, we’ll look at where to get the content you need for adoption.”</a:t>
            </a:r>
          </a:p>
          <a:p>
            <a:endParaRPr lang="en-US" dirty="0"/>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3/23/2026 2:16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592796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dirty="0">
                <a:solidFill>
                  <a:schemeClr val="tx1"/>
                </a:solidFill>
                <a:effectLst/>
                <a:latin typeface="Segoe Sans Display" pitchFamily="2" charset="0"/>
                <a:ea typeface="+mn-ea"/>
                <a:cs typeface="+mn-cs"/>
              </a:rPr>
              <a:t>Copilot is becoming the primary user interface for AI, allowing users to interact with agents through natural language. The agentic ecosystem enables users to call on specialized agents for different needs, which makes workflows more efficient.</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3/23/2026 2:16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1361799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b="0" i="0" kern="1200" dirty="0">
                <a:solidFill>
                  <a:schemeClr val="tx1"/>
                </a:solidFill>
                <a:effectLst/>
                <a:latin typeface="Segoe Sans Display" pitchFamily="2" charset="0"/>
                <a:ea typeface="+mn-ea"/>
                <a:cs typeface="+mn-cs"/>
              </a:rPr>
              <a:t>Thank you for attending and participating in today’s session. We appreciate your engagement and feedback.</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3/23/2026 2:16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3300959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sz="882" b="1" kern="1200" dirty="0">
                <a:solidFill>
                  <a:schemeClr val="tx1"/>
                </a:solidFill>
                <a:effectLst/>
                <a:latin typeface="Segoe Sans Display" pitchFamily="2" charset="0"/>
                <a:ea typeface="+mn-ea"/>
                <a:cs typeface="+mn-cs"/>
              </a:rPr>
              <a:t>Demo – use the audio in the video or turn it off and use this description</a:t>
            </a:r>
          </a:p>
          <a:p>
            <a:endParaRPr lang="en-US" sz="882" kern="1200" dirty="0">
              <a:solidFill>
                <a:schemeClr val="tx1"/>
              </a:solidFill>
              <a:effectLst/>
              <a:latin typeface="Segoe Sans Display" pitchFamily="2" charset="0"/>
              <a:ea typeface="+mn-ea"/>
              <a:cs typeface="+mn-cs"/>
            </a:endParaRPr>
          </a:p>
          <a:p>
            <a:r>
              <a:rPr lang="en-US" sz="882" kern="1200" dirty="0">
                <a:solidFill>
                  <a:schemeClr val="tx1"/>
                </a:solidFill>
                <a:effectLst/>
                <a:latin typeface="Segoe Sans Display" pitchFamily="2" charset="0"/>
                <a:ea typeface="+mn-ea"/>
                <a:cs typeface="+mn-cs"/>
              </a:rPr>
              <a:t>We used a scenario for working at a fitness company and we’re looking to launch a smart sneaker. We have this messy data set and we’re not sure what segment to target – what demographic, their buying patterns, we have so much of this data available in multiple tabs. You can see focus group data and even market size assumptions. Often times this would take me quite a bit of time to analyze and determine the best segment to target.</a:t>
            </a:r>
          </a:p>
          <a:p>
            <a:r>
              <a:rPr lang="en-US" sz="882" kern="1200" dirty="0">
                <a:solidFill>
                  <a:schemeClr val="tx1"/>
                </a:solidFill>
                <a:effectLst/>
                <a:latin typeface="Segoe Sans Display" pitchFamily="2" charset="0"/>
                <a:ea typeface="+mn-ea"/>
                <a:cs typeface="+mn-cs"/>
              </a:rPr>
              <a:t> </a:t>
            </a:r>
          </a:p>
          <a:p>
            <a:r>
              <a:rPr lang="en-US" sz="882" b="1" kern="1200" dirty="0">
                <a:solidFill>
                  <a:schemeClr val="tx1"/>
                </a:solidFill>
                <a:effectLst/>
                <a:latin typeface="Segoe Sans Display" pitchFamily="2" charset="0"/>
                <a:ea typeface="+mn-ea"/>
                <a:cs typeface="+mn-cs"/>
              </a:rPr>
              <a:t>Start at 0:38</a:t>
            </a:r>
          </a:p>
          <a:p>
            <a:r>
              <a:rPr lang="en-US" sz="882" kern="1200" dirty="0">
                <a:solidFill>
                  <a:schemeClr val="tx1"/>
                </a:solidFill>
                <a:effectLst/>
                <a:latin typeface="Segoe Sans Display" pitchFamily="2" charset="0"/>
                <a:ea typeface="+mn-ea"/>
                <a:cs typeface="+mn-cs"/>
              </a:rPr>
              <a:t>You can also see we have a second Word document here with more information on the intelligent </a:t>
            </a:r>
            <a:r>
              <a:rPr lang="en-US" sz="882" kern="1200" dirty="0" err="1">
                <a:solidFill>
                  <a:schemeClr val="tx1"/>
                </a:solidFill>
                <a:effectLst/>
                <a:latin typeface="Segoe Sans Display" pitchFamily="2" charset="0"/>
                <a:ea typeface="+mn-ea"/>
                <a:cs typeface="+mn-cs"/>
              </a:rPr>
              <a:t>footware</a:t>
            </a:r>
            <a:r>
              <a:rPr lang="en-US" sz="882" kern="1200" dirty="0">
                <a:solidFill>
                  <a:schemeClr val="tx1"/>
                </a:solidFill>
                <a:effectLst/>
                <a:latin typeface="Segoe Sans Display" pitchFamily="2" charset="0"/>
                <a:ea typeface="+mn-ea"/>
                <a:cs typeface="+mn-cs"/>
              </a:rPr>
              <a:t> market. There’s information on market size assumptions, growth assumptions, breakdown of regions, some market drivers, and where the best opportunities may sit. It’s likely that between these two data sets it will help me determine the answer to what customer segment we should start with. Typically it may take a few hours and I may need help from the team, so let’s see how Analyst can help me here.</a:t>
            </a:r>
          </a:p>
          <a:p>
            <a:endParaRPr lang="en-US" sz="882" kern="1200" dirty="0">
              <a:solidFill>
                <a:schemeClr val="tx1"/>
              </a:solidFill>
              <a:effectLst/>
              <a:latin typeface="Segoe Sans Display" pitchFamily="2" charset="0"/>
              <a:ea typeface="+mn-ea"/>
              <a:cs typeface="+mn-cs"/>
            </a:endParaRPr>
          </a:p>
          <a:p>
            <a:r>
              <a:rPr lang="en-US" sz="882" b="1" kern="1200" dirty="0">
                <a:solidFill>
                  <a:schemeClr val="tx1"/>
                </a:solidFill>
                <a:effectLst/>
                <a:latin typeface="Segoe Sans Display" pitchFamily="2" charset="0"/>
                <a:ea typeface="+mn-ea"/>
                <a:cs typeface="+mn-cs"/>
              </a:rPr>
              <a:t>Start at 1:12</a:t>
            </a:r>
          </a:p>
          <a:p>
            <a:r>
              <a:rPr lang="en-US" sz="882" kern="1200" dirty="0">
                <a:solidFill>
                  <a:schemeClr val="tx1"/>
                </a:solidFill>
                <a:effectLst/>
                <a:latin typeface="Segoe Sans Display" pitchFamily="2" charset="0"/>
                <a:ea typeface="+mn-ea"/>
                <a:cs typeface="+mn-cs"/>
              </a:rPr>
              <a:t>So we’re going to head over to the Copilot app, access the Analyst agent and insert the prompt that is to help me decide the right customer segment and demographic to target with a new smart sneaker to maximize our market opportunity including a graph to visualize why. We’re going to point it to the two documents we showed previously, the Excel spreadsheet and the Word document – then we’ll let Analyst go off and do it’s job. </a:t>
            </a:r>
          </a:p>
          <a:p>
            <a:r>
              <a:rPr lang="en-US" sz="882" kern="1200" dirty="0">
                <a:solidFill>
                  <a:schemeClr val="tx1"/>
                </a:solidFill>
                <a:effectLst/>
                <a:latin typeface="Segoe Sans Display" pitchFamily="2" charset="0"/>
                <a:ea typeface="+mn-ea"/>
                <a:cs typeface="+mn-cs"/>
              </a:rPr>
              <a:t>You can see Analyst is starting to think through the process, it starts to understand the data and what’s in the file and then starts to answer the question. You can see it’s sharing it’s chain-of-thought and reasoning along the way. It’s breaking down the steps, analyzing customer segments and you can follow along the entire process. </a:t>
            </a:r>
          </a:p>
          <a:p>
            <a:endParaRPr lang="en-US" sz="882" kern="1200" dirty="0">
              <a:solidFill>
                <a:schemeClr val="tx1"/>
              </a:solidFill>
              <a:effectLst/>
              <a:latin typeface="Segoe Sans Display" pitchFamily="2" charset="0"/>
              <a:ea typeface="+mn-ea"/>
              <a:cs typeface="+mn-cs"/>
            </a:endParaRPr>
          </a:p>
          <a:p>
            <a:r>
              <a:rPr lang="en-US" sz="882" b="1" kern="1200" dirty="0">
                <a:solidFill>
                  <a:schemeClr val="tx1"/>
                </a:solidFill>
                <a:effectLst/>
                <a:latin typeface="Segoe Sans Display" pitchFamily="2" charset="0"/>
                <a:ea typeface="+mn-ea"/>
                <a:cs typeface="+mn-cs"/>
              </a:rPr>
              <a:t>Start at 2:25</a:t>
            </a:r>
          </a:p>
          <a:p>
            <a:r>
              <a:rPr lang="en-US" sz="882" kern="1200" dirty="0">
                <a:solidFill>
                  <a:schemeClr val="tx1"/>
                </a:solidFill>
                <a:effectLst/>
                <a:latin typeface="Segoe Sans Display" pitchFamily="2" charset="0"/>
                <a:ea typeface="+mn-ea"/>
                <a:cs typeface="+mn-cs"/>
              </a:rPr>
              <a:t>As it takes a few minutes and given time, we previously ran this prompt, so let’s show you the output here. You can see it did a similar chain-of-thought reasoning and gave it very useful answer on the specific market to target, the age group and key metrics on why this segment.</a:t>
            </a:r>
          </a:p>
          <a:p>
            <a:r>
              <a:rPr lang="en-US" sz="882" kern="1200" dirty="0">
                <a:solidFill>
                  <a:schemeClr val="tx1"/>
                </a:solidFill>
                <a:effectLst/>
                <a:latin typeface="Segoe Sans Display" pitchFamily="2" charset="0"/>
                <a:ea typeface="+mn-ea"/>
                <a:cs typeface="+mn-cs"/>
              </a:rPr>
              <a:t>It gave a really nice visualization across the segments where the opportunity might lie and across those key metrics. Now we can take this data and share it with my team and we can move forward with a decision to make progress. </a:t>
            </a:r>
          </a:p>
          <a:p>
            <a:endParaRPr lang="en-US" sz="882" kern="1200" dirty="0">
              <a:solidFill>
                <a:schemeClr val="tx1"/>
              </a:solidFill>
              <a:effectLst/>
              <a:latin typeface="Segoe Sans Display" pitchFamily="2" charset="0"/>
              <a:ea typeface="+mn-ea"/>
              <a:cs typeface="+mn-cs"/>
            </a:endParaRPr>
          </a:p>
          <a:p>
            <a:endParaRPr lang="en-US" sz="882" kern="1200" dirty="0">
              <a:solidFill>
                <a:schemeClr val="tx1"/>
              </a:solidFill>
              <a:effectLst/>
              <a:latin typeface="Segoe Sans Display" pitchFamily="2"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A30E0-FC7A-4F53-B7A1-72CA3393213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55951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dirty="0">
                <a:solidFill>
                  <a:schemeClr val="tx1"/>
                </a:solidFill>
                <a:effectLst/>
                <a:latin typeface="Segoe Sans Display" pitchFamily="2" charset="0"/>
                <a:ea typeface="+mn-ea"/>
                <a:cs typeface="+mn-cs"/>
              </a:rPr>
              <a:t>Copilot Analyst is an AI-powered virtual data scientist built into Microsoft 365 Copilot. It is designed to transform raw, messy data into actionable insights, automating tasks that typically require expert skills in Excel, coding, or data science. Users can upload their data and prompt the Analyst agent with their questions or analysis needs. The agent uses advanced AI reasoning and a Python engine to iteratively analyze data, generate charts, and refine results.</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3/23/2026 2:16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3901443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dirty="0">
                <a:solidFill>
                  <a:schemeClr val="tx1"/>
                </a:solidFill>
                <a:effectLst/>
                <a:latin typeface="Segoe Sans Display" pitchFamily="2" charset="0"/>
                <a:ea typeface="+mn-ea"/>
                <a:cs typeface="+mn-cs"/>
              </a:rPr>
              <a:t>Copilot Analyst acts as a virtual data scientist embedded in Microsoft 365 Copilot. It leverages large language models and a Python engine for deep analysis. The agent iteratively analyzes data, generates charts, and refines results using auto-generated code. It turns raw spreadsheets into visualized trends and insights, and is integrated with Microsoft 365 security and compliance, working directly on your files.</a:t>
            </a:r>
          </a:p>
          <a:p>
            <a:endParaRPr lang="en-US" dirty="0"/>
          </a:p>
        </p:txBody>
      </p:sp>
      <p:sp>
        <p:nvSpPr>
          <p:cNvPr id="4" name="Slide Number Placeholder 3"/>
          <p:cNvSpPr>
            <a:spLocks noGrp="1"/>
          </p:cNvSpPr>
          <p:nvPr>
            <p:ph type="sldNum" sz="quarter" idx="5"/>
          </p:nvPr>
        </p:nvSpPr>
        <p:spPr/>
        <p:txBody>
          <a:bodyPr/>
          <a:lstStyle/>
          <a:p>
            <a:fld id="{F1781624-BC54-4363-BF42-C5F2781AA858}" type="slidenum">
              <a:rPr lang="en-US" smtClean="0"/>
              <a:t>5</a:t>
            </a:fld>
            <a:endParaRPr lang="en-US"/>
          </a:p>
        </p:txBody>
      </p:sp>
    </p:spTree>
    <p:extLst>
      <p:ext uri="{BB962C8B-B14F-4D97-AF65-F5344CB8AC3E}">
        <p14:creationId xmlns:p14="http://schemas.microsoft.com/office/powerpoint/2010/main" val="4279587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dirty="0">
                <a:solidFill>
                  <a:schemeClr val="tx1"/>
                </a:solidFill>
                <a:effectLst/>
                <a:latin typeface="Segoe Sans Display" pitchFamily="2" charset="0"/>
                <a:ea typeface="+mn-ea"/>
                <a:cs typeface="+mn-cs"/>
              </a:rPr>
              <a:t>Copilot Analyst accelerates and elevates data-driven work. It handles complex spreadsheet analysis, cross-file data integration, statistical summaries, anomaly detection, visualization, reporting, and error identification.</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3/23/2026 2:16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3428952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dirty="0">
                <a:solidFill>
                  <a:schemeClr val="tx1"/>
                </a:solidFill>
                <a:effectLst/>
                <a:latin typeface="Segoe Sans Display" pitchFamily="2" charset="0"/>
                <a:ea typeface="+mn-ea"/>
                <a:cs typeface="+mn-cs"/>
              </a:rPr>
              <a:t>The mission of Copilot Analyst is to help users with data-related questions and tasks that go beyond simple Q&amp;A. It automates report compilation, data cleaning, business insights, and data-driven narratives. By doing so, it saves hours of manual work and empowers employees to be more self-sufficient with data.</a:t>
            </a:r>
          </a:p>
          <a:p>
            <a:pPr lvl="0"/>
            <a:endParaRPr lang="en-US" dirty="0"/>
          </a:p>
        </p:txBody>
      </p:sp>
      <p:sp>
        <p:nvSpPr>
          <p:cNvPr id="4" name="Slide Number Placeholder 3"/>
          <p:cNvSpPr>
            <a:spLocks noGrp="1"/>
          </p:cNvSpPr>
          <p:nvPr>
            <p:ph type="sldNum" sz="quarter" idx="5"/>
          </p:nvPr>
        </p:nvSpPr>
        <p:spPr/>
        <p:txBody>
          <a:bodyPr/>
          <a:lstStyle/>
          <a:p>
            <a:fld id="{F1781624-BC54-4363-BF42-C5F2781AA858}" type="slidenum">
              <a:rPr lang="en-US" smtClean="0"/>
              <a:t>7</a:t>
            </a:fld>
            <a:endParaRPr lang="en-US"/>
          </a:p>
        </p:txBody>
      </p:sp>
    </p:spTree>
    <p:extLst>
      <p:ext uri="{BB962C8B-B14F-4D97-AF65-F5344CB8AC3E}">
        <p14:creationId xmlns:p14="http://schemas.microsoft.com/office/powerpoint/2010/main" val="3329235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dirty="0">
                <a:solidFill>
                  <a:schemeClr val="tx1"/>
                </a:solidFill>
                <a:effectLst/>
                <a:latin typeface="Segoe Sans Display" pitchFamily="2" charset="0"/>
                <a:ea typeface="+mn-ea"/>
                <a:cs typeface="+mn-cs"/>
              </a:rPr>
              <a:t>Analyst is ideal for compiling reports from raw data, performing data cleaning and analysis, generating business insights, or preparing data-driven narratives. By automating these tasks, Analyst saves hours of manual work and enables employees to be more self-sufficient with data.</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3/23/2026 2:16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3900310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C7F5D-34CC-A492-A2EB-A042F68986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2E14AA-BBBC-14F9-941F-0C21C892CE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5E425A-6ABD-D7DD-6C7D-904CF8C6FAD3}"/>
              </a:ext>
            </a:extLst>
          </p:cNvPr>
          <p:cNvSpPr>
            <a:spLocks noGrp="1"/>
          </p:cNvSpPr>
          <p:nvPr>
            <p:ph type="body" idx="1"/>
          </p:nvPr>
        </p:nvSpPr>
        <p:spPr/>
        <p:txBody>
          <a:bodyPr/>
          <a:lstStyle/>
          <a:p>
            <a:pPr fontAlgn="t"/>
            <a:r>
              <a:rPr lang="en-US" sz="882" b="0" i="0" kern="1200" dirty="0">
                <a:solidFill>
                  <a:schemeClr val="tx1"/>
                </a:solidFill>
                <a:effectLst/>
                <a:latin typeface="Segoe Sans Display" pitchFamily="2" charset="0"/>
                <a:ea typeface="+mn-ea"/>
                <a:cs typeface="+mn-cs"/>
              </a:rPr>
              <a:t>Copilot Analyst can be used for financial analysis by identifying variances in budgets and explaining their causes. It can also be used for marketing analytics to find correlations in web analytics and lead conversion data. In operations and sales, Analyst can analyze support ticket logs, aggregate sales records, and generate charts to identify top products or regions.</a:t>
            </a:r>
          </a:p>
        </p:txBody>
      </p:sp>
      <p:sp>
        <p:nvSpPr>
          <p:cNvPr id="4" name="Slide Number Placeholder 3">
            <a:extLst>
              <a:ext uri="{FF2B5EF4-FFF2-40B4-BE49-F238E27FC236}">
                <a16:creationId xmlns:a16="http://schemas.microsoft.com/office/drawing/2014/main" id="{30297625-B461-3CD3-61DF-1041009CF5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76D78-3375-4E05-A780-65CD166E53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87968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dirty="0">
                <a:solidFill>
                  <a:schemeClr val="tx1"/>
                </a:solidFill>
                <a:effectLst/>
                <a:latin typeface="Segoe Sans Display" pitchFamily="2" charset="0"/>
                <a:ea typeface="+mn-ea"/>
                <a:cs typeface="+mn-cs"/>
              </a:rPr>
              <a:t>Analyst is a reasoning work agent that is capable of dynamic solution planning. Unlike task agents, Analyst can handle open-ended analytical questions by planning solution steps on the fly.</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3/23/2026 2:16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25655604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5.sv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53FBF24-EE52-9152-2D40-87550FF4CB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209893" cy="6858000"/>
          </a:xfrm>
          <a:prstGeom prst="rect">
            <a:avLst/>
          </a:prstGeom>
        </p:spPr>
      </p:pic>
      <p:pic>
        <p:nvPicPr>
          <p:cNvPr id="6" name="Picture 5" descr="A close up of a corner of a paper&#10;&#10;AI-generated content may be incorrect.">
            <a:extLst>
              <a:ext uri="{FF2B5EF4-FFF2-40B4-BE49-F238E27FC236}">
                <a16:creationId xmlns:a16="http://schemas.microsoft.com/office/drawing/2014/main" id="{58082223-228D-0D73-1BE9-2EF2BFACD893}"/>
              </a:ext>
            </a:extLst>
          </p:cNvPr>
          <p:cNvPicPr>
            <a:picLocks noChangeAspect="1"/>
          </p:cNvPicPr>
          <p:nvPr userDrawn="1"/>
        </p:nvPicPr>
        <p:blipFill>
          <a:blip r:embed="rId3" cstate="screen">
            <a:alphaModFix amt="85000"/>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59835" t="-3489" r="308" b="3489"/>
          <a:stretch>
            <a:fillRect/>
          </a:stretch>
        </p:blipFill>
        <p:spPr>
          <a:xfrm rot="5400000" flipV="1">
            <a:off x="5793471" y="281511"/>
            <a:ext cx="6730538" cy="6125480"/>
          </a:xfrm>
          <a:prstGeom prst="rect">
            <a:avLst/>
          </a:prstGeom>
        </p:spPr>
      </p:pic>
      <p:pic>
        <p:nvPicPr>
          <p:cNvPr id="9" name="Graphic 8">
            <a:extLst>
              <a:ext uri="{FF2B5EF4-FFF2-40B4-BE49-F238E27FC236}">
                <a16:creationId xmlns:a16="http://schemas.microsoft.com/office/drawing/2014/main" id="{2D81F35F-51EF-1A05-D21F-30E9EB908F37}"/>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481040" y="713232"/>
            <a:ext cx="1337566" cy="705394"/>
          </a:xfrm>
          <a:prstGeom prst="rect">
            <a:avLst/>
          </a:prstGeom>
        </p:spPr>
      </p:pic>
      <p:pic>
        <p:nvPicPr>
          <p:cNvPr id="13" name="Picture 12">
            <a:extLst>
              <a:ext uri="{FF2B5EF4-FFF2-40B4-BE49-F238E27FC236}">
                <a16:creationId xmlns:a16="http://schemas.microsoft.com/office/drawing/2014/main" id="{5349DB46-2E1F-33DC-CBA7-D279F98549A8}"/>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B0CEF29F-AD69-0E43-342A-9B87F2F60C02}"/>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B3CE10E-3DEF-3797-28AD-A45FD0739AA4}"/>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499750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cstate="screen">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3" name="TextBox 2">
            <a:extLst>
              <a:ext uri="{FF2B5EF4-FFF2-40B4-BE49-F238E27FC236}">
                <a16:creationId xmlns:a16="http://schemas.microsoft.com/office/drawing/2014/main" id="{0F2B7703-B80B-4610-1A72-01F0C5AC4D49}"/>
              </a:ext>
            </a:extLst>
          </p:cNvPr>
          <p:cNvSpPr txBox="1"/>
          <p:nvPr userDrawn="1"/>
        </p:nvSpPr>
        <p:spPr>
          <a:xfrm>
            <a:off x="583953" y="2139416"/>
            <a:ext cx="7331228" cy="2579168"/>
          </a:xfrm>
          <a:prstGeom prst="rect">
            <a:avLst/>
          </a:prstGeom>
          <a:noFill/>
          <a:ln>
            <a:noFill/>
            <a:prstDash/>
          </a:ln>
          <a:effectLst/>
        </p:spPr>
        <p:txBody>
          <a:bodyPr wrap="square" lIns="0" rIns="0">
            <a:spAutoFit/>
          </a:bodyPr>
          <a:lstStyle/>
          <a:p>
            <a:pPr>
              <a:lnSpc>
                <a:spcPct val="80000"/>
              </a:lnSpc>
              <a:spcAft>
                <a:spcPts val="600"/>
              </a:spcAft>
            </a:pP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Thank</a:t>
            </a:r>
            <a:b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b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      you!</a:t>
            </a:r>
          </a:p>
        </p:txBody>
      </p:sp>
    </p:spTree>
    <p:extLst>
      <p:ext uri="{BB962C8B-B14F-4D97-AF65-F5344CB8AC3E}">
        <p14:creationId xmlns:p14="http://schemas.microsoft.com/office/powerpoint/2010/main" val="2734547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0392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screen">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288899788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40126405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31863177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1998" cy="6858000"/>
          </a:xfrm>
          <a:prstGeom prst="rect">
            <a:avLst/>
          </a:prstGeom>
        </p:spPr>
      </p:pic>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sp>
        <p:nvSpPr>
          <p:cNvPr id="7" name="Text Placeholder 6">
            <a:extLst>
              <a:ext uri="{FF2B5EF4-FFF2-40B4-BE49-F238E27FC236}">
                <a16:creationId xmlns:a16="http://schemas.microsoft.com/office/drawing/2014/main" id="{BD4ED6CA-60E3-7CDD-FAA8-F134DB005C9D}"/>
              </a:ext>
            </a:extLst>
          </p:cNvPr>
          <p:cNvSpPr>
            <a:spLocks noGrp="1"/>
          </p:cNvSpPr>
          <p:nvPr>
            <p:ph type="body" sz="quarter" idx="10" hasCustomPrompt="1"/>
          </p:nvPr>
        </p:nvSpPr>
        <p:spPr>
          <a:xfrm>
            <a:off x="588263" y="1140460"/>
            <a:ext cx="11018520" cy="246221"/>
          </a:xfrm>
          <a:prstGeom prst="rect">
            <a:avLst/>
          </a:prstGeom>
        </p:spPr>
        <p:txBody>
          <a:bodyPr lIns="0" tIns="0" rIns="0" bIns="0">
            <a:spAutoFit/>
          </a:bodyPr>
          <a:lstStyle>
            <a:lvl1pPr marL="0" indent="0">
              <a:defRPr sz="1600">
                <a:solidFill>
                  <a:schemeClr val="bg1"/>
                </a:solidFill>
              </a:defRPr>
            </a:lvl1pPr>
            <a:lvl5pPr>
              <a:defRPr/>
            </a:lvl5pPr>
          </a:lstStyle>
          <a:p>
            <a:pPr lvl="0"/>
            <a:r>
              <a:rPr lang="en-US"/>
              <a:t>Click to add subtitle</a:t>
            </a:r>
          </a:p>
        </p:txBody>
      </p:sp>
    </p:spTree>
    <p:extLst>
      <p:ext uri="{BB962C8B-B14F-4D97-AF65-F5344CB8AC3E}">
        <p14:creationId xmlns:p14="http://schemas.microsoft.com/office/powerpoint/2010/main" val="239025977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1998" cy="6858000"/>
          </a:xfrm>
          <a:prstGeom prst="rect">
            <a:avLst/>
          </a:prstGeom>
        </p:spPr>
      </p:pic>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spTree>
    <p:extLst>
      <p:ext uri="{BB962C8B-B14F-4D97-AF65-F5344CB8AC3E}">
        <p14:creationId xmlns:p14="http://schemas.microsoft.com/office/powerpoint/2010/main" val="286538673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2" name="Title 1">
            <a:extLst>
              <a:ext uri="{FF2B5EF4-FFF2-40B4-BE49-F238E27FC236}">
                <a16:creationId xmlns:a16="http://schemas.microsoft.com/office/drawing/2014/main" id="{E898D75E-E587-7A84-E210-507FD2F3A90B}"/>
              </a:ext>
            </a:extLst>
          </p:cNvPr>
          <p:cNvSpPr>
            <a:spLocks noGrp="1"/>
          </p:cNvSpPr>
          <p:nvPr>
            <p:ph type="title"/>
          </p:nvPr>
        </p:nvSpPr>
        <p:spPr>
          <a:xfrm>
            <a:off x="571500" y="-601226"/>
            <a:ext cx="11049000" cy="492443"/>
          </a:xfrm>
          <a:prstGeom prst="rect">
            <a:avLst/>
          </a:prstGeom>
        </p:spPr>
        <p:txBody>
          <a:bodyPr lIns="0" tIns="0" rIns="0" bIns="0" anchor="b">
            <a:spAutoFit/>
          </a:bodyPr>
          <a:lstStyle>
            <a:lvl1pPr>
              <a:defRPr sz="3200"/>
            </a:lvl1pPr>
          </a:lstStyle>
          <a:p>
            <a:r>
              <a:rPr lang="en-US"/>
              <a:t>Click to edit Master title style</a:t>
            </a:r>
          </a:p>
        </p:txBody>
      </p:sp>
    </p:spTree>
    <p:extLst>
      <p:ext uri="{BB962C8B-B14F-4D97-AF65-F5344CB8AC3E}">
        <p14:creationId xmlns:p14="http://schemas.microsoft.com/office/powerpoint/2010/main" val="324375380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only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Tree>
    <p:extLst>
      <p:ext uri="{BB962C8B-B14F-4D97-AF65-F5344CB8AC3E}">
        <p14:creationId xmlns:p14="http://schemas.microsoft.com/office/powerpoint/2010/main" val="3460892845"/>
      </p:ext>
    </p:extLst>
  </p:cSld>
  <p:clrMapOvr>
    <a:masterClrMapping/>
  </p:clrMapOvr>
  <p:transition>
    <p:fade/>
  </p:transition>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841804CA-5B33-245C-AE53-73C33CB23EE3}"/>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7901086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cstate="screen">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7FE96B6A-22DF-4905-8725-EB791B1D476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cstate="screen">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8029559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17894" y="0"/>
            <a:ext cx="12209894" cy="6868066"/>
          </a:xfrm>
          <a:prstGeom prst="rect">
            <a:avLst/>
          </a:prstGeom>
        </p:spPr>
      </p:pic>
      <p:pic>
        <p:nvPicPr>
          <p:cNvPr id="11" name="Picture 10" descr="A blue and orange background&#10;&#10;AI-generated content may be incorrect.">
            <a:extLst>
              <a:ext uri="{FF2B5EF4-FFF2-40B4-BE49-F238E27FC236}">
                <a16:creationId xmlns:a16="http://schemas.microsoft.com/office/drawing/2014/main" id="{051DD8BC-6E15-4478-EACE-6ADFF16CF9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0F261CA3-A777-DE33-D141-CA5CC5633FDA}"/>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61471768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4" name="Picture 3" descr="A close up of a corner of a paper&#10;&#10;AI-generated content may be incorrect.">
            <a:extLst>
              <a:ext uri="{FF2B5EF4-FFF2-40B4-BE49-F238E27FC236}">
                <a16:creationId xmlns:a16="http://schemas.microsoft.com/office/drawing/2014/main" id="{738AF8BF-88B4-941B-796C-002169F5D814}"/>
              </a:ext>
            </a:extLst>
          </p:cNvPr>
          <p:cNvPicPr>
            <a:picLocks noChangeAspect="1"/>
          </p:cNvPicPr>
          <p:nvPr userDrawn="1"/>
        </p:nvPicPr>
        <p:blipFill>
          <a:blip r:embed="rId4" cstate="screen">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40746" t="4251" r="284" b="4637"/>
          <a:stretch>
            <a:fillRect/>
          </a:stretch>
        </p:blipFill>
        <p:spPr>
          <a:xfrm rot="10800000" flipH="1" flipV="1">
            <a:off x="-4" y="4289179"/>
            <a:ext cx="4267201" cy="2391535"/>
          </a:xfrm>
          <a:prstGeom prst="rect">
            <a:avLst/>
          </a:pr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hasCustomPrompt="1"/>
          </p:nvPr>
        </p:nvSpPr>
        <p:spPr>
          <a:xfrm>
            <a:off x="5178287"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
        <p:nvSpPr>
          <p:cNvPr id="5" name="Text Placeholder 3">
            <a:extLst>
              <a:ext uri="{FF2B5EF4-FFF2-40B4-BE49-F238E27FC236}">
                <a16:creationId xmlns:a16="http://schemas.microsoft.com/office/drawing/2014/main" id="{481F9AB0-2AFF-1686-C6D2-FA4E95E9CF7A}"/>
              </a:ext>
            </a:extLst>
          </p:cNvPr>
          <p:cNvSpPr>
            <a:spLocks noGrp="1"/>
          </p:cNvSpPr>
          <p:nvPr>
            <p:ph idx="10" hasCustomPrompt="1"/>
          </p:nvPr>
        </p:nvSpPr>
        <p:spPr>
          <a:xfrm>
            <a:off x="8873985"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0" name="Text Placeholder 3">
            <a:extLst>
              <a:ext uri="{FF2B5EF4-FFF2-40B4-BE49-F238E27FC236}">
                <a16:creationId xmlns:a16="http://schemas.microsoft.com/office/drawing/2014/main" id="{E521278D-83E6-60F0-DE85-9BBB167AD000}"/>
              </a:ext>
            </a:extLst>
          </p:cNvPr>
          <p:cNvSpPr>
            <a:spLocks noGrp="1"/>
          </p:cNvSpPr>
          <p:nvPr>
            <p:ph idx="11" hasCustomPrompt="1"/>
          </p:nvPr>
        </p:nvSpPr>
        <p:spPr>
          <a:xfrm>
            <a:off x="5178287"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1" name="Text Placeholder 3">
            <a:extLst>
              <a:ext uri="{FF2B5EF4-FFF2-40B4-BE49-F238E27FC236}">
                <a16:creationId xmlns:a16="http://schemas.microsoft.com/office/drawing/2014/main" id="{A21CEE09-B3B0-47A7-6B86-65FF85C6967C}"/>
              </a:ext>
            </a:extLst>
          </p:cNvPr>
          <p:cNvSpPr>
            <a:spLocks noGrp="1"/>
          </p:cNvSpPr>
          <p:nvPr>
            <p:ph idx="12" hasCustomPrompt="1"/>
          </p:nvPr>
        </p:nvSpPr>
        <p:spPr>
          <a:xfrm>
            <a:off x="8873985"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4" name="Text Placeholder 3">
            <a:extLst>
              <a:ext uri="{FF2B5EF4-FFF2-40B4-BE49-F238E27FC236}">
                <a16:creationId xmlns:a16="http://schemas.microsoft.com/office/drawing/2014/main" id="{45337E61-848B-2D2F-C9C0-746F07AA0467}"/>
              </a:ext>
            </a:extLst>
          </p:cNvPr>
          <p:cNvSpPr>
            <a:spLocks noGrp="1"/>
          </p:cNvSpPr>
          <p:nvPr>
            <p:ph idx="13" hasCustomPrompt="1"/>
          </p:nvPr>
        </p:nvSpPr>
        <p:spPr>
          <a:xfrm>
            <a:off x="5178287"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5" name="Text Placeholder 3">
            <a:extLst>
              <a:ext uri="{FF2B5EF4-FFF2-40B4-BE49-F238E27FC236}">
                <a16:creationId xmlns:a16="http://schemas.microsoft.com/office/drawing/2014/main" id="{C23AA298-3C87-59E0-54D9-D70EB4EF262F}"/>
              </a:ext>
            </a:extLst>
          </p:cNvPr>
          <p:cNvSpPr>
            <a:spLocks noGrp="1"/>
          </p:cNvSpPr>
          <p:nvPr>
            <p:ph idx="14" hasCustomPrompt="1"/>
          </p:nvPr>
        </p:nvSpPr>
        <p:spPr>
          <a:xfrm>
            <a:off x="8873985"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Tree>
    <p:extLst>
      <p:ext uri="{BB962C8B-B14F-4D97-AF65-F5344CB8AC3E}">
        <p14:creationId xmlns:p14="http://schemas.microsoft.com/office/powerpoint/2010/main" val="138275276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4">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E3AEC7EF-E1D3-2298-1DBE-67672CD44B5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9334" y="1"/>
            <a:ext cx="12201333"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90CC1B2A-918B-0FDA-2DDE-31F074644669}"/>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00196029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5">
    <p:spTree>
      <p:nvGrpSpPr>
        <p:cNvPr id="1" name=""/>
        <p:cNvGrpSpPr/>
        <p:nvPr/>
      </p:nvGrpSpPr>
      <p:grpSpPr>
        <a:xfrm>
          <a:off x="0" y="0"/>
          <a:ext cx="0" cy="0"/>
          <a:chOff x="0" y="0"/>
          <a:chExt cx="0" cy="0"/>
        </a:xfrm>
      </p:grpSpPr>
      <p:pic>
        <p:nvPicPr>
          <p:cNvPr id="2" name="Picture 1" descr="A blue and black background&#10;&#10;AI-generated content may be incorrect.">
            <a:extLst>
              <a:ext uri="{FF2B5EF4-FFF2-40B4-BE49-F238E27FC236}">
                <a16:creationId xmlns:a16="http://schemas.microsoft.com/office/drawing/2014/main" id="{01333BD5-0115-B424-BB58-BBB0B87C1CE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1" y="0"/>
            <a:ext cx="12201331"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itle 1">
            <a:extLst>
              <a:ext uri="{FF2B5EF4-FFF2-40B4-BE49-F238E27FC236}">
                <a16:creationId xmlns:a16="http://schemas.microsoft.com/office/drawing/2014/main" id="{847134EB-8BAD-722F-C9AD-CF4EF682FF56}"/>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9420795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383054059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B07C2E4-0DFA-F8B9-B096-ECFDEA07D54A}"/>
              </a:ext>
              <a:ext uri="{C183D7F6-B498-43B3-948B-1728B52AA6E4}">
                <adec:decorative xmlns:adec="http://schemas.microsoft.com/office/drawing/2017/decorative" val="1"/>
              </a:ext>
            </a:extLst>
          </p:cNvPr>
          <p:cNvPicPr>
            <a:picLocks noChangeAspect="1"/>
          </p:cNvPicPr>
          <p:nvPr userDrawn="1"/>
        </p:nvPicPr>
        <p:blipFill rotWithShape="1">
          <a:blip r:embed="rId20"/>
          <a:srcRect l="370" t="1" r="531" b="29523"/>
          <a:stretch>
            <a:fillRect/>
          </a:stretch>
        </p:blipFill>
        <p:spPr>
          <a:xfrm rot="10800000" flipV="1">
            <a:off x="-9333" y="6675119"/>
            <a:ext cx="12201331" cy="182880"/>
          </a:xfrm>
          <a:prstGeom prst="rect">
            <a:avLst/>
          </a:prstGeom>
          <a:ln>
            <a:noFill/>
          </a:ln>
          <a:effectLst/>
        </p:spPr>
      </p:pic>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2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808" r:id="rId1"/>
    <p:sldLayoutId id="2147485824" r:id="rId2"/>
    <p:sldLayoutId id="2147485524" r:id="rId3"/>
    <p:sldLayoutId id="2147485827" r:id="rId4"/>
    <p:sldLayoutId id="2147485821" r:id="rId5"/>
    <p:sldLayoutId id="2147485829" r:id="rId6"/>
    <p:sldLayoutId id="2147485817" r:id="rId7"/>
    <p:sldLayoutId id="2147485818" r:id="rId8"/>
    <p:sldLayoutId id="2147485839" r:id="rId9"/>
    <p:sldLayoutId id="2147485831" r:id="rId10"/>
    <p:sldLayoutId id="2147485841" r:id="rId11"/>
    <p:sldLayoutId id="2147485844" r:id="rId12"/>
    <p:sldLayoutId id="2147485846" r:id="rId13"/>
    <p:sldLayoutId id="2147485849" r:id="rId14"/>
    <p:sldLayoutId id="2147485851" r:id="rId15"/>
    <p:sldLayoutId id="2147485852" r:id="rId16"/>
    <p:sldLayoutId id="2147485853" r:id="rId17"/>
    <p:sldLayoutId id="2147485854" r:id="rId1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8.png"/><Relationship Id="rId5" Type="http://schemas.microsoft.com/office/2017/04/relationships/track" Target="../media/track1.vtt"/><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hyperlink" Target="https://adoption.microsoft.com/scenario-library/human-resources/deliver-insights-to-managers/" TargetMode="External"/><Relationship Id="rId3" Type="http://schemas.openxmlformats.org/officeDocument/2006/relationships/hyperlink" Target="https://adoption.microsoft.com/scenario-library/retail/improve-merchandising-decisions/" TargetMode="External"/><Relationship Id="rId7" Type="http://schemas.openxmlformats.org/officeDocument/2006/relationships/hyperlink" Target="https://adoption.microsoft.com/scenario-library/finance/financial-insights-and-risk-management/" TargetMode="External"/><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hyperlink" Target="https://adoption.microsoft.com/scenario-library/finance/intelligent-sales-forecasting/" TargetMode="External"/><Relationship Id="rId5" Type="http://schemas.openxmlformats.org/officeDocument/2006/relationships/hyperlink" Target="https://adoption.microsoft.com/scenario-library/media-and-entertainment/data-strategy-and-insights/" TargetMode="External"/><Relationship Id="rId4" Type="http://schemas.openxmlformats.org/officeDocument/2006/relationships/hyperlink" Target="https://adoption.microsoft.com/scenario-library/retail/implement-adaptive-pricing/" TargetMode="External"/><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hyperlink" Target="https://techcommunity.microsoft.com/blog/microsoft365copilotblog/researcher-agent-in-microsoft-365-copilot/4397186" TargetMode="External"/><Relationship Id="rId3" Type="http://schemas.openxmlformats.org/officeDocument/2006/relationships/image" Target="../media/image45.png"/><Relationship Id="rId7" Type="http://schemas.openxmlformats.org/officeDocument/2006/relationships/hyperlink" Target="https://aka.ms/AdoptM365agents" TargetMode="External"/><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hyperlink" Target="https://www.youtube.com/embed/5xj5BQUKQas?si=hJvR2qFnX2cPBdgb" TargetMode="External"/><Relationship Id="rId5" Type="http://schemas.openxmlformats.org/officeDocument/2006/relationships/hyperlink" Target="https://www.microsoft.com/en-us/microsoft-365/blog/2025/06/02/researcher-and-analyst-are-now-generally-available-in-microsoft-365-copilot/" TargetMode="External"/><Relationship Id="rId4" Type="http://schemas.microsoft.com/office/2007/relationships/hdphoto" Target="../media/hdphoto5.wdp"/><Relationship Id="rId9" Type="http://schemas.openxmlformats.org/officeDocument/2006/relationships/hyperlink" Target="https://techcommunity.microsoft.com/blog/microsoft365copilotblog/analyst-agent-in-microsoft-365-copilot/4397191"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sv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47.png"/><Relationship Id="rId5" Type="http://schemas.openxmlformats.org/officeDocument/2006/relationships/hyperlink" Target="https://aka.ms/CustomerHubSessions" TargetMode="Externa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8.png"/><Relationship Id="rId5" Type="http://schemas.microsoft.com/office/2017/04/relationships/track" Target="../media/track2.vtt"/><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31.svg"/><Relationship Id="rId5" Type="http://schemas.openxmlformats.org/officeDocument/2006/relationships/image" Target="../media/image30.svg"/><Relationship Id="rId4" Type="http://schemas.openxmlformats.org/officeDocument/2006/relationships/image" Target="../media/image29.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36.jpe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CEBA4-200D-9A59-995F-97351994748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E1DB2981-A633-E0CC-D7E1-33029D1ABFAE}"/>
              </a:ext>
            </a:extLst>
          </p:cNvPr>
          <p:cNvSpPr>
            <a:spLocks noGrp="1"/>
          </p:cNvSpPr>
          <p:nvPr>
            <p:ph type="title"/>
          </p:nvPr>
        </p:nvSpPr>
        <p:spPr>
          <a:xfrm>
            <a:off x="592138" y="2511425"/>
            <a:ext cx="4833302" cy="923330"/>
          </a:xfrm>
        </p:spPr>
        <p:txBody>
          <a:bodyPr wrap="square" lIns="0" tIns="45720" rIns="0" bIns="45720" anchor="t">
            <a:spAutoFit/>
          </a:bodyPr>
          <a:lstStyle/>
          <a:p>
            <a:r>
              <a:rPr lang="en-US" dirty="0"/>
              <a:t>Analyst primer</a:t>
            </a:r>
          </a:p>
        </p:txBody>
      </p:sp>
      <p:sp>
        <p:nvSpPr>
          <p:cNvPr id="2" name="Text Placeholder 1">
            <a:extLst>
              <a:ext uri="{FF2B5EF4-FFF2-40B4-BE49-F238E27FC236}">
                <a16:creationId xmlns:a16="http://schemas.microsoft.com/office/drawing/2014/main" id="{3924ECF3-F1A6-F65C-F8DB-75592DBAFF2E}"/>
              </a:ext>
            </a:extLst>
          </p:cNvPr>
          <p:cNvSpPr>
            <a:spLocks noGrp="1"/>
          </p:cNvSpPr>
          <p:nvPr>
            <p:ph type="body" sz="quarter" idx="10"/>
          </p:nvPr>
        </p:nvSpPr>
        <p:spPr>
          <a:xfrm>
            <a:off x="591450" y="4606146"/>
            <a:ext cx="6805629" cy="587375"/>
          </a:xfrm>
        </p:spPr>
        <p:txBody>
          <a:bodyPr/>
          <a:lstStyle/>
          <a:p>
            <a:pPr lvl="0"/>
            <a:r>
              <a:rPr lang="en-US" sz="3600" dirty="0">
                <a:latin typeface="+mj-lt"/>
              </a:rPr>
              <a:t>What every Leader &amp; User should know</a:t>
            </a:r>
          </a:p>
        </p:txBody>
      </p:sp>
    </p:spTree>
    <p:extLst>
      <p:ext uri="{BB962C8B-B14F-4D97-AF65-F5344CB8AC3E}">
        <p14:creationId xmlns:p14="http://schemas.microsoft.com/office/powerpoint/2010/main" val="311293081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8F2B98-7A82-1CF6-B9AA-EC95E016C683}"/>
              </a:ext>
            </a:extLst>
          </p:cNvPr>
          <p:cNvSpPr>
            <a:spLocks noGrp="1"/>
          </p:cNvSpPr>
          <p:nvPr>
            <p:ph type="title"/>
          </p:nvPr>
        </p:nvSpPr>
        <p:spPr/>
        <p:txBody>
          <a:bodyPr/>
          <a:lstStyle/>
          <a:p>
            <a:r>
              <a:rPr lang="en-US"/>
              <a:t>How Analyst Differs from Other Agents</a:t>
            </a:r>
          </a:p>
        </p:txBody>
      </p:sp>
    </p:spTree>
    <p:extLst>
      <p:ext uri="{BB962C8B-B14F-4D97-AF65-F5344CB8AC3E}">
        <p14:creationId xmlns:p14="http://schemas.microsoft.com/office/powerpoint/2010/main" val="83084805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D07BD-C44E-5C17-002F-FE6C88C8652C}"/>
            </a:ext>
          </a:extLst>
        </p:cNvPr>
        <p:cNvGrpSpPr/>
        <p:nvPr/>
      </p:nvGrpSpPr>
      <p:grpSpPr>
        <a:xfrm>
          <a:off x="0" y="0"/>
          <a:ext cx="0" cy="0"/>
          <a:chOff x="0" y="0"/>
          <a:chExt cx="0" cy="0"/>
        </a:xfrm>
      </p:grpSpPr>
      <p:sp>
        <p:nvSpPr>
          <p:cNvPr id="4" name="Rectangle: Rounded Corners 35">
            <a:extLst>
              <a:ext uri="{FF2B5EF4-FFF2-40B4-BE49-F238E27FC236}">
                <a16:creationId xmlns:a16="http://schemas.microsoft.com/office/drawing/2014/main" id="{D6DC0703-96A0-9BD9-8E2E-E9960FAD4895}"/>
              </a:ext>
              <a:ext uri="{C183D7F6-B498-43B3-948B-1728B52AA6E4}">
                <adec:decorative xmlns:adec="http://schemas.microsoft.com/office/drawing/2017/decorative" val="1"/>
              </a:ext>
            </a:extLst>
          </p:cNvPr>
          <p:cNvSpPr>
            <a:spLocks/>
          </p:cNvSpPr>
          <p:nvPr/>
        </p:nvSpPr>
        <p:spPr bwMode="auto">
          <a:xfrm>
            <a:off x="1043844" y="1727194"/>
            <a:ext cx="4607302" cy="4218436"/>
          </a:xfrm>
          <a:prstGeom prst="roundRect">
            <a:avLst>
              <a:gd name="adj" fmla="val 4207"/>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14" name="Title 2">
            <a:extLst>
              <a:ext uri="{FF2B5EF4-FFF2-40B4-BE49-F238E27FC236}">
                <a16:creationId xmlns:a16="http://schemas.microsoft.com/office/drawing/2014/main" id="{86CEB69A-C600-ED0E-A3DC-6D7827120057}"/>
              </a:ext>
            </a:extLst>
          </p:cNvPr>
          <p:cNvSpPr txBox="1">
            <a:spLocks noGrp="1"/>
          </p:cNvSpPr>
          <p:nvPr>
            <p:ph type="title" idx="4294967295"/>
          </p:nvPr>
        </p:nvSpPr>
        <p:spPr>
          <a:xfrm>
            <a:off x="757080" y="480133"/>
            <a:ext cx="11017250" cy="5540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algn="ctr" defTabSz="914400">
              <a:defRPr/>
            </a:pPr>
            <a:r>
              <a:rPr lang="en-US">
                <a:solidFill>
                  <a:schemeClr val="bg1"/>
                </a:solidFill>
              </a:rPr>
              <a:t>Copilot vs Analyst</a:t>
            </a:r>
            <a:endParaRPr kumimoji="0" lang="en-US" sz="3200" b="0" i="0" u="none" strike="noStrike" kern="1200" cap="none" spc="0" normalizeH="0" baseline="0" noProof="0">
              <a:ln w="3175">
                <a:noFill/>
              </a:ln>
              <a:solidFill>
                <a:schemeClr val="bg1"/>
              </a:solidFill>
              <a:effectLst/>
              <a:uLnTx/>
              <a:uFillTx/>
              <a:latin typeface="Segoe Sans Display Semibold"/>
              <a:ea typeface="+mn-ea"/>
              <a:cs typeface="Segoe Sans Display Semibold"/>
            </a:endParaRPr>
          </a:p>
        </p:txBody>
      </p:sp>
      <p:sp>
        <p:nvSpPr>
          <p:cNvPr id="3" name="TextBox 2">
            <a:extLst>
              <a:ext uri="{FF2B5EF4-FFF2-40B4-BE49-F238E27FC236}">
                <a16:creationId xmlns:a16="http://schemas.microsoft.com/office/drawing/2014/main" id="{D2193202-89CA-24B8-E98E-A06247C77BE7}"/>
              </a:ext>
            </a:extLst>
          </p:cNvPr>
          <p:cNvSpPr txBox="1"/>
          <p:nvPr/>
        </p:nvSpPr>
        <p:spPr>
          <a:xfrm>
            <a:off x="1369677" y="2076615"/>
            <a:ext cx="3955637" cy="387798"/>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90000"/>
              </a:lnSpc>
              <a:spcBef>
                <a:spcPct val="0"/>
              </a:spcBef>
              <a:spcAft>
                <a:spcPct val="0"/>
              </a:spcAft>
              <a:buClrTx/>
              <a:buSzTx/>
              <a:buFontTx/>
              <a:buNone/>
              <a:tabLst/>
              <a:defRPr/>
            </a:pPr>
            <a:r>
              <a:rPr kumimoji="0" lang="en-US" sz="2800" b="1" i="0" u="none" strike="noStrike" kern="1200" cap="none" spc="0" normalizeH="0" baseline="0" noProof="0">
                <a:ln w="3175">
                  <a:noFill/>
                </a:ln>
                <a:gradFill flip="none">
                  <a:gsLst>
                    <a:gs pos="0">
                      <a:srgbClr val="0078D4"/>
                    </a:gs>
                    <a:gs pos="100000">
                      <a:srgbClr val="BF3AC4"/>
                    </a:gs>
                  </a:gsLst>
                  <a:lin ang="2700000" scaled="0"/>
                  <a:tileRect/>
                </a:gradFill>
                <a:effectLst/>
                <a:uLnTx/>
                <a:uFillTx/>
                <a:latin typeface="Segoe Sans Display Semibold"/>
                <a:ea typeface="+mn-ea"/>
                <a:cs typeface="Segoe Sans Display Semibold"/>
              </a:rPr>
              <a:t>Copilot</a:t>
            </a:r>
            <a:endParaRPr kumimoji="0" lang="en-US" sz="2800" b="1" i="0" u="none" strike="noStrike" kern="1200" cap="none" spc="0" normalizeH="0" baseline="0" noProof="0">
              <a:ln w="3175">
                <a:noFill/>
              </a:ln>
              <a:gradFill flip="none">
                <a:gsLst>
                  <a:gs pos="0">
                    <a:srgbClr val="0078D4"/>
                  </a:gs>
                  <a:gs pos="100000">
                    <a:srgbClr val="BF3AC4"/>
                  </a:gs>
                </a:gsLst>
                <a:lin ang="2700000" scaled="0"/>
                <a:tileRect/>
              </a:gradFill>
              <a:effectLst/>
              <a:uLnTx/>
              <a:uFillTx/>
              <a:latin typeface="Segoe Sans Display Semibold" pitchFamily="2" charset="0"/>
              <a:ea typeface="+mn-ea"/>
              <a:cs typeface="Segoe Sans Display Semibold" pitchFamily="2" charset="0"/>
            </a:endParaRPr>
          </a:p>
        </p:txBody>
      </p:sp>
      <p:sp>
        <p:nvSpPr>
          <p:cNvPr id="19" name="TextBox 18">
            <a:extLst>
              <a:ext uri="{FF2B5EF4-FFF2-40B4-BE49-F238E27FC236}">
                <a16:creationId xmlns:a16="http://schemas.microsoft.com/office/drawing/2014/main" id="{1F3FDCFB-11B6-9B5A-DBF0-7591A6DA1A67}"/>
              </a:ext>
            </a:extLst>
          </p:cNvPr>
          <p:cNvSpPr txBox="1"/>
          <p:nvPr/>
        </p:nvSpPr>
        <p:spPr>
          <a:xfrm>
            <a:off x="1369677" y="2694998"/>
            <a:ext cx="3955637" cy="3102901"/>
          </a:xfrm>
          <a:prstGeom prst="rect">
            <a:avLst/>
          </a:prstGeom>
          <a:noFill/>
        </p:spPr>
        <p:txBody>
          <a:bodyPr wrap="square" lIns="0" tIns="0" rIns="0" bIns="0" anchor="t">
            <a:spAutoFit/>
          </a:bodyPr>
          <a:lstStyle/>
          <a:p>
            <a:pPr marL="0" marR="0" lvl="0" indent="0" algn="ctr" defTabSz="914400" rtl="0" eaLnBrk="1" fontAlgn="auto" latinLnBrk="0" hangingPunct="1">
              <a:lnSpc>
                <a:spcPct val="110000"/>
              </a:lnSpc>
              <a:spcBef>
                <a:spcPts val="600"/>
              </a:spcBef>
              <a:spcAft>
                <a:spcPts val="1200"/>
              </a:spcAft>
              <a:buClrTx/>
              <a:buSzTx/>
              <a:buFontTx/>
              <a:buNone/>
              <a:tabLst/>
              <a:defRPr/>
            </a:pPr>
            <a:r>
              <a:rPr lang="en-US" sz="1800">
                <a:solidFill>
                  <a:srgbClr val="243A5E"/>
                </a:solidFill>
                <a:latin typeface="Segoe Sans Display"/>
                <a:cs typeface="Segoe UI"/>
              </a:rPr>
              <a:t>Typically gives an answer in one step without deep reasoning.</a:t>
            </a:r>
          </a:p>
          <a:p>
            <a:pPr marL="0" marR="0" lvl="0" indent="0" algn="ctr" defTabSz="914400" rtl="0" eaLnBrk="1" fontAlgn="auto" latinLnBrk="0" hangingPunct="1">
              <a:lnSpc>
                <a:spcPct val="110000"/>
              </a:lnSpc>
              <a:spcBef>
                <a:spcPts val="600"/>
              </a:spcBef>
              <a:spcAft>
                <a:spcPts val="1200"/>
              </a:spcAft>
              <a:buClrTx/>
              <a:buSzTx/>
              <a:buFontTx/>
              <a:buNone/>
              <a:tabLst/>
              <a:defRPr/>
            </a:pPr>
            <a:r>
              <a:rPr kumimoji="0" lang="en-US" sz="1800" b="0" i="0" u="none" strike="noStrike" kern="1200" cap="none" spc="0" normalizeH="0" baseline="0" noProof="0">
                <a:ln>
                  <a:noFill/>
                </a:ln>
                <a:solidFill>
                  <a:srgbClr val="243A5E"/>
                </a:solidFill>
                <a:effectLst/>
                <a:uLnTx/>
                <a:uFillTx/>
                <a:latin typeface="Segoe Sans Display"/>
                <a:ea typeface="+mn-ea"/>
                <a:cs typeface="Segoe UI"/>
              </a:rPr>
              <a:t>Might only look at the last 10 related items in OneDrive for a quick answer.</a:t>
            </a:r>
          </a:p>
          <a:p>
            <a:pPr marL="0" marR="0" lvl="0" indent="0" algn="ctr" defTabSz="914400" rtl="0" eaLnBrk="1" fontAlgn="auto" latinLnBrk="0" hangingPunct="1">
              <a:lnSpc>
                <a:spcPct val="110000"/>
              </a:lnSpc>
              <a:spcBef>
                <a:spcPts val="600"/>
              </a:spcBef>
              <a:spcAft>
                <a:spcPts val="1200"/>
              </a:spcAft>
              <a:buClrTx/>
              <a:buSzTx/>
              <a:buFontTx/>
              <a:buNone/>
              <a:tabLst/>
              <a:defRPr/>
            </a:pPr>
            <a:r>
              <a:rPr lang="en-US" sz="1800">
                <a:solidFill>
                  <a:srgbClr val="243A5E"/>
                </a:solidFill>
                <a:latin typeface="Segoe Sans Display"/>
                <a:cs typeface="Segoe UI"/>
              </a:rPr>
              <a:t>Does not write or execute programming code</a:t>
            </a:r>
          </a:p>
          <a:p>
            <a:pPr marL="0" marR="0" lvl="0" indent="0" algn="ctr" defTabSz="914400" rtl="0" eaLnBrk="1" fontAlgn="auto" latinLnBrk="0" hangingPunct="1">
              <a:lnSpc>
                <a:spcPct val="110000"/>
              </a:lnSpc>
              <a:spcBef>
                <a:spcPts val="600"/>
              </a:spcBef>
              <a:spcAft>
                <a:spcPts val="1200"/>
              </a:spcAft>
              <a:buClrTx/>
              <a:buSzTx/>
              <a:buFontTx/>
              <a:buNone/>
              <a:tabLst/>
              <a:defRPr/>
            </a:pPr>
            <a:r>
              <a:rPr kumimoji="0" lang="en-US" sz="1800" b="0" i="0" u="none" strike="noStrike" kern="1200" cap="none" spc="0" normalizeH="0" baseline="0" noProof="0">
                <a:ln>
                  <a:noFill/>
                </a:ln>
                <a:solidFill>
                  <a:srgbClr val="243A5E"/>
                </a:solidFill>
                <a:effectLst/>
                <a:uLnTx/>
                <a:uFillTx/>
                <a:latin typeface="Segoe Sans Display"/>
                <a:ea typeface="+mn-ea"/>
                <a:cs typeface="Segoe UI"/>
              </a:rPr>
              <a:t>Responses are usually plain text (with maybe some format or tables)</a:t>
            </a:r>
          </a:p>
        </p:txBody>
      </p:sp>
      <p:sp>
        <p:nvSpPr>
          <p:cNvPr id="2" name="Rectangle: Rounded Corners 34">
            <a:extLst>
              <a:ext uri="{FF2B5EF4-FFF2-40B4-BE49-F238E27FC236}">
                <a16:creationId xmlns:a16="http://schemas.microsoft.com/office/drawing/2014/main" id="{455FA7B5-7773-F197-C22C-3055309DEFF1}"/>
              </a:ext>
              <a:ext uri="{C183D7F6-B498-43B3-948B-1728B52AA6E4}">
                <adec:decorative xmlns:adec="http://schemas.microsoft.com/office/drawing/2017/decorative" val="1"/>
              </a:ext>
            </a:extLst>
          </p:cNvPr>
          <p:cNvSpPr/>
          <p:nvPr/>
        </p:nvSpPr>
        <p:spPr bwMode="auto">
          <a:xfrm>
            <a:off x="849975" y="1485900"/>
            <a:ext cx="4995040" cy="4701024"/>
          </a:xfrm>
          <a:prstGeom prst="roundRect">
            <a:avLst>
              <a:gd name="adj" fmla="val 4202"/>
            </a:avLst>
          </a:prstGeom>
          <a:noFill/>
          <a:ln w="190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5" name="Rectangle: Rounded Corners 34">
            <a:extLst>
              <a:ext uri="{FF2B5EF4-FFF2-40B4-BE49-F238E27FC236}">
                <a16:creationId xmlns:a16="http://schemas.microsoft.com/office/drawing/2014/main" id="{D84FAC38-9B2F-B9AD-A119-79B59F262087}"/>
              </a:ext>
              <a:ext uri="{C183D7F6-B498-43B3-948B-1728B52AA6E4}">
                <adec:decorative xmlns:adec="http://schemas.microsoft.com/office/drawing/2017/decorative" val="1"/>
              </a:ext>
            </a:extLst>
          </p:cNvPr>
          <p:cNvSpPr/>
          <p:nvPr/>
        </p:nvSpPr>
        <p:spPr bwMode="auto">
          <a:xfrm>
            <a:off x="6265705" y="1485900"/>
            <a:ext cx="4995040" cy="4701024"/>
          </a:xfrm>
          <a:prstGeom prst="roundRect">
            <a:avLst>
              <a:gd name="adj" fmla="val 4202"/>
            </a:avLst>
          </a:prstGeom>
          <a:noFill/>
          <a:ln w="190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9" name="Rectangle: Rounded Corners 35">
            <a:extLst>
              <a:ext uri="{FF2B5EF4-FFF2-40B4-BE49-F238E27FC236}">
                <a16:creationId xmlns:a16="http://schemas.microsoft.com/office/drawing/2014/main" id="{1FEBD330-F851-B3DA-C675-6EB3A62E037D}"/>
              </a:ext>
              <a:ext uri="{C183D7F6-B498-43B3-948B-1728B52AA6E4}">
                <adec:decorative xmlns:adec="http://schemas.microsoft.com/office/drawing/2017/decorative" val="1"/>
              </a:ext>
            </a:extLst>
          </p:cNvPr>
          <p:cNvSpPr>
            <a:spLocks/>
          </p:cNvSpPr>
          <p:nvPr/>
        </p:nvSpPr>
        <p:spPr bwMode="auto">
          <a:xfrm>
            <a:off x="6459574" y="1727194"/>
            <a:ext cx="4607302" cy="4218436"/>
          </a:xfrm>
          <a:prstGeom prst="roundRect">
            <a:avLst>
              <a:gd name="adj" fmla="val 4207"/>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12" name="TextBox 11">
            <a:extLst>
              <a:ext uri="{FF2B5EF4-FFF2-40B4-BE49-F238E27FC236}">
                <a16:creationId xmlns:a16="http://schemas.microsoft.com/office/drawing/2014/main" id="{1BF82D93-395A-FF50-1013-10D3484B6CDC}"/>
              </a:ext>
            </a:extLst>
          </p:cNvPr>
          <p:cNvSpPr txBox="1"/>
          <p:nvPr/>
        </p:nvSpPr>
        <p:spPr>
          <a:xfrm>
            <a:off x="6785407" y="2076615"/>
            <a:ext cx="3955637" cy="387798"/>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90000"/>
              </a:lnSpc>
              <a:spcBef>
                <a:spcPct val="0"/>
              </a:spcBef>
              <a:spcAft>
                <a:spcPct val="0"/>
              </a:spcAft>
              <a:buClrTx/>
              <a:buSzTx/>
              <a:buFontTx/>
              <a:buNone/>
              <a:tabLst/>
              <a:defRPr/>
            </a:pPr>
            <a:r>
              <a:rPr kumimoji="0" lang="en-US" sz="2800" b="1" i="0" u="none" strike="noStrike" kern="1200" cap="none" spc="0" normalizeH="0" baseline="0" noProof="0">
                <a:ln w="3175">
                  <a:noFill/>
                </a:ln>
                <a:gradFill flip="none">
                  <a:gsLst>
                    <a:gs pos="0">
                      <a:srgbClr val="0078D4"/>
                    </a:gs>
                    <a:gs pos="100000">
                      <a:srgbClr val="BF3AC4"/>
                    </a:gs>
                  </a:gsLst>
                  <a:lin ang="2700000" scaled="0"/>
                  <a:tileRect/>
                </a:gradFill>
                <a:effectLst/>
                <a:uLnTx/>
                <a:uFillTx/>
                <a:latin typeface="Segoe Sans Display Semibold"/>
                <a:ea typeface="+mn-ea"/>
                <a:cs typeface="Segoe Sans Display Semibold"/>
              </a:rPr>
              <a:t>Analyst</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TextBox 12">
            <a:extLst>
              <a:ext uri="{FF2B5EF4-FFF2-40B4-BE49-F238E27FC236}">
                <a16:creationId xmlns:a16="http://schemas.microsoft.com/office/drawing/2014/main" id="{2DA5D428-1A87-0A74-AC14-21FD20A56869}"/>
              </a:ext>
            </a:extLst>
          </p:cNvPr>
          <p:cNvSpPr txBox="1"/>
          <p:nvPr/>
        </p:nvSpPr>
        <p:spPr>
          <a:xfrm>
            <a:off x="6785407" y="2694998"/>
            <a:ext cx="3955637" cy="3038268"/>
          </a:xfrm>
          <a:prstGeom prst="rect">
            <a:avLst/>
          </a:prstGeom>
          <a:noFill/>
        </p:spPr>
        <p:txBody>
          <a:bodyPr wrap="square" lIns="0" tIns="0" rIns="0" bIns="0" anchor="t">
            <a:spAutoFit/>
          </a:bodyPr>
          <a:lstStyle/>
          <a:p>
            <a:pPr marL="0" marR="0" lvl="0" indent="0" algn="ctr" defTabSz="914400" rtl="0" eaLnBrk="1" fontAlgn="auto" latinLnBrk="0" hangingPunct="1">
              <a:lnSpc>
                <a:spcPct val="110000"/>
              </a:lnSpc>
              <a:spcBef>
                <a:spcPct val="20000"/>
              </a:spcBef>
              <a:spcAft>
                <a:spcPts val="1200"/>
              </a:spcAft>
              <a:buClrTx/>
              <a:buSzTx/>
              <a:buFontTx/>
              <a:buNone/>
              <a:tabLst/>
              <a:defRPr/>
            </a:pPr>
            <a:r>
              <a:rPr kumimoji="0" lang="en-US" sz="1800" b="0" i="0" u="none" strike="noStrike" kern="1200" cap="none" spc="0" normalizeH="0" baseline="0" noProof="0">
                <a:ln>
                  <a:noFill/>
                </a:ln>
                <a:solidFill>
                  <a:srgbClr val="243A5E"/>
                </a:solidFill>
                <a:effectLst/>
                <a:uLnTx/>
                <a:uFillTx/>
                <a:latin typeface="Segoe Sans Display"/>
                <a:ea typeface="+mn-ea"/>
                <a:cs typeface="Segoe UI"/>
              </a:rPr>
              <a:t>Spend several minutes if needed, iterating to solve a problem.</a:t>
            </a:r>
          </a:p>
          <a:p>
            <a:pPr marL="0" marR="0" lvl="0" indent="0" algn="ctr" defTabSz="914400" rtl="0" eaLnBrk="1" fontAlgn="auto" latinLnBrk="0" hangingPunct="1">
              <a:lnSpc>
                <a:spcPct val="110000"/>
              </a:lnSpc>
              <a:spcBef>
                <a:spcPct val="20000"/>
              </a:spcBef>
              <a:spcAft>
                <a:spcPts val="1200"/>
              </a:spcAft>
              <a:buClrTx/>
              <a:buSzTx/>
              <a:buFontTx/>
              <a:buNone/>
              <a:tabLst/>
              <a:defRPr/>
            </a:pPr>
            <a:r>
              <a:rPr lang="en-US" sz="1800">
                <a:solidFill>
                  <a:srgbClr val="243A5E"/>
                </a:solidFill>
                <a:latin typeface="Segoe Sans Display"/>
                <a:cs typeface="Segoe UI"/>
              </a:rPr>
              <a:t>It’s not bound by recent items, may check up to hundred items.</a:t>
            </a:r>
          </a:p>
          <a:p>
            <a:pPr marL="0" marR="0" lvl="0" indent="0" algn="ctr" defTabSz="914400" rtl="0" eaLnBrk="1" fontAlgn="auto" latinLnBrk="0" hangingPunct="1">
              <a:lnSpc>
                <a:spcPct val="110000"/>
              </a:lnSpc>
              <a:spcBef>
                <a:spcPct val="20000"/>
              </a:spcBef>
              <a:spcAft>
                <a:spcPts val="1200"/>
              </a:spcAft>
              <a:buClrTx/>
              <a:buSzTx/>
              <a:buFontTx/>
              <a:buNone/>
              <a:tabLst/>
              <a:defRPr/>
            </a:pPr>
            <a:r>
              <a:rPr kumimoji="0" lang="en-US" sz="1800" b="0" i="0" u="none" strike="noStrike" kern="1200" cap="none" spc="0" normalizeH="0" baseline="0" noProof="0">
                <a:ln>
                  <a:noFill/>
                </a:ln>
                <a:solidFill>
                  <a:srgbClr val="243A5E"/>
                </a:solidFill>
                <a:effectLst/>
                <a:uLnTx/>
                <a:uFillTx/>
                <a:latin typeface="Segoe Sans Display"/>
                <a:ea typeface="+mn-ea"/>
                <a:cs typeface="Segoe UI"/>
              </a:rPr>
              <a:t>Use and integrated Python Engine, and several math libraries.</a:t>
            </a:r>
          </a:p>
          <a:p>
            <a:pPr marL="0" marR="0" lvl="0" indent="0" algn="ctr" defTabSz="914400" rtl="0" eaLnBrk="1" fontAlgn="auto" latinLnBrk="0" hangingPunct="1">
              <a:lnSpc>
                <a:spcPct val="110000"/>
              </a:lnSpc>
              <a:spcBef>
                <a:spcPct val="20000"/>
              </a:spcBef>
              <a:spcAft>
                <a:spcPts val="1200"/>
              </a:spcAft>
              <a:buClrTx/>
              <a:buSzTx/>
              <a:buFontTx/>
              <a:buNone/>
              <a:tabLst/>
              <a:defRPr/>
            </a:pPr>
            <a:r>
              <a:rPr lang="en-US" sz="1800">
                <a:solidFill>
                  <a:srgbClr val="243A5E"/>
                </a:solidFill>
                <a:latin typeface="Segoe Sans Display"/>
                <a:cs typeface="Segoe UI"/>
              </a:rPr>
              <a:t>Produces a structured report: From tables, charts or narrative explanation.</a:t>
            </a:r>
            <a:endParaRPr kumimoji="0" lang="en-US" sz="1800" b="0" i="0" u="none" strike="noStrike" kern="1200" cap="none" spc="0" normalizeH="0" baseline="0" noProof="0">
              <a:ln>
                <a:noFill/>
              </a:ln>
              <a:solidFill>
                <a:srgbClr val="243A5E"/>
              </a:solidFill>
              <a:effectLst/>
              <a:uLnTx/>
              <a:uFillTx/>
              <a:latin typeface="Segoe Sans Display"/>
              <a:ea typeface="+mn-ea"/>
              <a:cs typeface="Segoe UI"/>
            </a:endParaRPr>
          </a:p>
        </p:txBody>
      </p:sp>
    </p:spTree>
    <p:extLst>
      <p:ext uri="{BB962C8B-B14F-4D97-AF65-F5344CB8AC3E}">
        <p14:creationId xmlns:p14="http://schemas.microsoft.com/office/powerpoint/2010/main" val="2394803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1C768D-431E-3991-5262-75D7A83E7E33}"/>
              </a:ext>
            </a:extLst>
          </p:cNvPr>
          <p:cNvSpPr>
            <a:spLocks noGrp="1"/>
          </p:cNvSpPr>
          <p:nvPr>
            <p:ph type="title"/>
          </p:nvPr>
        </p:nvSpPr>
        <p:spPr/>
        <p:txBody>
          <a:bodyPr/>
          <a:lstStyle/>
          <a:p>
            <a:r>
              <a:rPr lang="en-US"/>
              <a:t>Technology Stack</a:t>
            </a:r>
          </a:p>
        </p:txBody>
      </p:sp>
    </p:spTree>
    <p:extLst>
      <p:ext uri="{BB962C8B-B14F-4D97-AF65-F5344CB8AC3E}">
        <p14:creationId xmlns:p14="http://schemas.microsoft.com/office/powerpoint/2010/main" val="140905209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8">
            <a:extLst>
              <a:ext uri="{FF2B5EF4-FFF2-40B4-BE49-F238E27FC236}">
                <a16:creationId xmlns:a16="http://schemas.microsoft.com/office/drawing/2014/main" id="{DF0B24BF-26F3-2616-3BB2-0BB91761417B}"/>
              </a:ext>
              <a:ext uri="{C183D7F6-B498-43B3-948B-1728B52AA6E4}">
                <adec:decorative xmlns:adec="http://schemas.microsoft.com/office/drawing/2017/decorative" val="1"/>
              </a:ext>
            </a:extLst>
          </p:cNvPr>
          <p:cNvSpPr/>
          <p:nvPr/>
        </p:nvSpPr>
        <p:spPr bwMode="auto">
          <a:xfrm>
            <a:off x="274320" y="2123802"/>
            <a:ext cx="11643360" cy="4316368"/>
          </a:xfrm>
          <a:prstGeom prst="roundRect">
            <a:avLst>
              <a:gd name="adj" fmla="val 5361"/>
            </a:avLst>
          </a:prstGeom>
          <a:solidFill>
            <a:srgbClr val="FFFFFF">
              <a:alpha val="75000"/>
            </a:srgbClr>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78E5F265-317D-B1A9-6241-F93CA451A264}"/>
              </a:ext>
            </a:extLst>
          </p:cNvPr>
          <p:cNvSpPr>
            <a:spLocks noGrp="1"/>
          </p:cNvSpPr>
          <p:nvPr>
            <p:ph type="title"/>
          </p:nvPr>
        </p:nvSpPr>
        <p:spPr>
          <a:xfrm>
            <a:off x="588263" y="485481"/>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algn="ctr"/>
            <a:r>
              <a:rPr lang="en-US">
                <a:solidFill>
                  <a:schemeClr val="bg1"/>
                </a:solidFill>
              </a:rPr>
              <a:t>How is Analyst Built?</a:t>
            </a:r>
          </a:p>
        </p:txBody>
      </p:sp>
      <p:sp>
        <p:nvSpPr>
          <p:cNvPr id="5" name="TextBox 4">
            <a:extLst>
              <a:ext uri="{FF2B5EF4-FFF2-40B4-BE49-F238E27FC236}">
                <a16:creationId xmlns:a16="http://schemas.microsoft.com/office/drawing/2014/main" id="{31D9AA6F-2EFF-8FD0-E4F8-2EEDCC2BED69}"/>
              </a:ext>
            </a:extLst>
          </p:cNvPr>
          <p:cNvSpPr txBox="1"/>
          <p:nvPr/>
        </p:nvSpPr>
        <p:spPr>
          <a:xfrm>
            <a:off x="1199354" y="1161305"/>
            <a:ext cx="9793292" cy="769441"/>
          </a:xfrm>
          <a:prstGeom prst="rect">
            <a:avLst/>
          </a:prstGeom>
          <a:noFill/>
        </p:spPr>
        <p:txBody>
          <a:bodyPr wrap="square">
            <a:spAutoFit/>
          </a:bodyPr>
          <a:lstStyle/>
          <a:p>
            <a:pPr marL="0" marR="0" lvl="0" indent="0" algn="ctr" defTabSz="2899785" rtl="0" eaLnBrk="1" fontAlgn="base" latinLnBrk="0" hangingPunct="1">
              <a:lnSpc>
                <a:spcPct val="100000"/>
              </a:lnSpc>
              <a:spcBef>
                <a:spcPts val="1205"/>
              </a:spcBef>
              <a:spcAft>
                <a:spcPct val="0"/>
              </a:spcAft>
              <a:buClrTx/>
              <a:buSzPct val="90000"/>
              <a:buFontTx/>
              <a:buNone/>
              <a:tabLst/>
              <a:defRPr/>
            </a:pPr>
            <a:r>
              <a:rPr kumimoji="0" lang="en-US" sz="2200" b="0" i="0" u="none" strike="noStrike" kern="1200" cap="none" spc="-50" normalizeH="0" baseline="0" noProof="0">
                <a:ln w="3175">
                  <a:noFill/>
                </a:ln>
                <a:solidFill>
                  <a:schemeClr val="bg1"/>
                </a:solidFill>
                <a:effectLst/>
                <a:uLnTx/>
                <a:uFillTx/>
                <a:latin typeface="Segoe UI Semilight" panose="020B0402040204020203" pitchFamily="34" charset="0"/>
                <a:ea typeface="+mn-ea"/>
                <a:cs typeface="Segoe UI Semilight" panose="020B0402040204020203" pitchFamily="34" charset="0"/>
              </a:rPr>
              <a:t>Analyst</a:t>
            </a:r>
            <a:r>
              <a:rPr kumimoji="0" lang="en-US" sz="2200" b="0" i="0" u="none" strike="noStrike" kern="1200" cap="none" spc="-50" normalizeH="0" noProof="0">
                <a:ln w="3175">
                  <a:noFill/>
                </a:ln>
                <a:solidFill>
                  <a:schemeClr val="bg1"/>
                </a:solidFill>
                <a:effectLst/>
                <a:uLnTx/>
                <a:uFillTx/>
                <a:latin typeface="Segoe UI Semilight" panose="020B0402040204020203" pitchFamily="34" charset="0"/>
                <a:ea typeface="+mn-ea"/>
                <a:cs typeface="Segoe UI Semilight" panose="020B0402040204020203" pitchFamily="34" charset="0"/>
              </a:rPr>
              <a:t> leverages the current M365 Copilot Orchestrator, with an Advance LLM and a Python code execution engine.</a:t>
            </a:r>
            <a:endParaRPr kumimoji="0" lang="en-US" sz="2200" b="0" i="0" u="none" strike="noStrike" kern="1200" cap="none" spc="-50" normalizeH="0" baseline="0" noProof="0">
              <a:ln w="3175">
                <a:noFill/>
              </a:ln>
              <a:solidFill>
                <a:schemeClr val="bg1"/>
              </a:solidFill>
              <a:effectLst/>
              <a:uLnTx/>
              <a:uFillTx/>
              <a:latin typeface="Segoe UI Semilight" panose="020B0402040204020203" pitchFamily="34" charset="0"/>
              <a:ea typeface="+mn-ea"/>
              <a:cs typeface="Segoe UI Semilight" panose="020B0402040204020203" pitchFamily="34" charset="0"/>
            </a:endParaRPr>
          </a:p>
        </p:txBody>
      </p:sp>
      <p:sp>
        <p:nvSpPr>
          <p:cNvPr id="6" name="Rectangle: Rounded Corners 5">
            <a:extLst>
              <a:ext uri="{FF2B5EF4-FFF2-40B4-BE49-F238E27FC236}">
                <a16:creationId xmlns:a16="http://schemas.microsoft.com/office/drawing/2014/main" id="{DC00DA3A-D5D4-8194-7E2F-C9775B2ED1EF}"/>
              </a:ext>
              <a:ext uri="{C183D7F6-B498-43B3-948B-1728B52AA6E4}">
                <adec:decorative xmlns:adec="http://schemas.microsoft.com/office/drawing/2017/decorative" val="1"/>
              </a:ext>
            </a:extLst>
          </p:cNvPr>
          <p:cNvSpPr/>
          <p:nvPr/>
        </p:nvSpPr>
        <p:spPr bwMode="auto">
          <a:xfrm>
            <a:off x="1932486" y="2970124"/>
            <a:ext cx="2668090" cy="2340583"/>
          </a:xfrm>
          <a:prstGeom prst="roundRect">
            <a:avLst>
              <a:gd name="adj" fmla="val 8183"/>
            </a:avLst>
          </a:prstGeom>
          <a:solidFill>
            <a:srgbClr val="F4364C">
              <a:alpha val="20000"/>
            </a:srgbClr>
          </a:solidFill>
          <a:ln w="1270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500" rtl="0" eaLnBrk="1" fontAlgn="auto" latinLnBrk="0" hangingPunct="1">
              <a:lnSpc>
                <a:spcPct val="100000"/>
              </a:lnSpc>
              <a:spcBef>
                <a:spcPts val="174"/>
              </a:spcBef>
              <a:spcAft>
                <a:spcPts val="0"/>
              </a:spcAft>
              <a:buClrTx/>
              <a:buSzTx/>
              <a:buFontTx/>
              <a:buNone/>
              <a:tabLst/>
              <a:defRPr/>
            </a:pPr>
            <a:endParaRPr kumimoji="0" lang="en-US" sz="2169" b="1" i="0" u="none" strike="noStrike" kern="1200" cap="none" spc="0" normalizeH="0" baseline="0" noProof="0">
              <a:ln>
                <a:noFill/>
              </a:ln>
              <a:gradFill>
                <a:gsLst>
                  <a:gs pos="41958">
                    <a:srgbClr val="FFFFFF"/>
                  </a:gs>
                  <a:gs pos="63000">
                    <a:srgbClr val="FFFFFF"/>
                  </a:gs>
                </a:gsLst>
                <a:lin ang="0" scaled="0"/>
              </a:gradFill>
              <a:effectLst/>
              <a:uLnTx/>
              <a:uFillTx/>
              <a:latin typeface="Segoe UI Variable Display Semib" pitchFamily="2" charset="0"/>
              <a:ea typeface="+mn-ea"/>
              <a:cs typeface="Segoe Sans Display Semibold" pitchFamily="2" charset="0"/>
            </a:endParaRPr>
          </a:p>
        </p:txBody>
      </p:sp>
      <p:sp>
        <p:nvSpPr>
          <p:cNvPr id="7" name="Rectangle: Rounded Corners 6">
            <a:extLst>
              <a:ext uri="{FF2B5EF4-FFF2-40B4-BE49-F238E27FC236}">
                <a16:creationId xmlns:a16="http://schemas.microsoft.com/office/drawing/2014/main" id="{69DA587D-235D-1682-05BD-F344200C17AC}"/>
              </a:ext>
              <a:ext uri="{C183D7F6-B498-43B3-948B-1728B52AA6E4}">
                <adec:decorative xmlns:adec="http://schemas.microsoft.com/office/drawing/2017/decorative" val="1"/>
              </a:ext>
            </a:extLst>
          </p:cNvPr>
          <p:cNvSpPr/>
          <p:nvPr/>
        </p:nvSpPr>
        <p:spPr bwMode="auto">
          <a:xfrm>
            <a:off x="7590813" y="2519250"/>
            <a:ext cx="2666458" cy="2791457"/>
          </a:xfrm>
          <a:prstGeom prst="roundRect">
            <a:avLst>
              <a:gd name="adj" fmla="val 7700"/>
            </a:avLst>
          </a:prstGeom>
          <a:solidFill>
            <a:srgbClr val="047EC4">
              <a:alpha val="20000"/>
            </a:srgbClr>
          </a:solidFill>
          <a:ln w="1270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500" rtl="0" eaLnBrk="1" fontAlgn="auto" latinLnBrk="0" hangingPunct="1">
              <a:lnSpc>
                <a:spcPct val="100000"/>
              </a:lnSpc>
              <a:spcBef>
                <a:spcPts val="174"/>
              </a:spcBef>
              <a:spcAft>
                <a:spcPts val="0"/>
              </a:spcAft>
              <a:buClrTx/>
              <a:buSzTx/>
              <a:buFontTx/>
              <a:buNone/>
              <a:tabLst/>
              <a:defRPr/>
            </a:pPr>
            <a:endParaRPr kumimoji="0" lang="en-US" sz="2169" b="1" i="0" u="none" strike="noStrike" kern="1200" cap="none" spc="0" normalizeH="0" baseline="0" noProof="0" err="1">
              <a:ln>
                <a:noFill/>
              </a:ln>
              <a:gradFill>
                <a:gsLst>
                  <a:gs pos="41958">
                    <a:srgbClr val="FFFFFF"/>
                  </a:gs>
                  <a:gs pos="63000">
                    <a:srgbClr val="FFFFFF"/>
                  </a:gs>
                </a:gsLst>
                <a:lin ang="0" scaled="0"/>
              </a:gradFill>
              <a:effectLst/>
              <a:uLnTx/>
              <a:uFillTx/>
              <a:latin typeface="Segoe UI Variable Display Semib" pitchFamily="2" charset="0"/>
              <a:ea typeface="+mn-ea"/>
              <a:cs typeface="Segoe Sans Display Semibold" pitchFamily="2" charset="0"/>
            </a:endParaRPr>
          </a:p>
        </p:txBody>
      </p:sp>
      <p:sp>
        <p:nvSpPr>
          <p:cNvPr id="8" name="Rectangle: Rounded Corners 7">
            <a:extLst>
              <a:ext uri="{FF2B5EF4-FFF2-40B4-BE49-F238E27FC236}">
                <a16:creationId xmlns:a16="http://schemas.microsoft.com/office/drawing/2014/main" id="{116D47AB-3D47-C75A-5C44-891A9EF40D0A}"/>
              </a:ext>
              <a:ext uri="{C183D7F6-B498-43B3-948B-1728B52AA6E4}">
                <adec:decorative xmlns:adec="http://schemas.microsoft.com/office/drawing/2017/decorative" val="1"/>
              </a:ext>
            </a:extLst>
          </p:cNvPr>
          <p:cNvSpPr/>
          <p:nvPr/>
        </p:nvSpPr>
        <p:spPr bwMode="auto">
          <a:xfrm>
            <a:off x="4761956" y="2767231"/>
            <a:ext cx="2668090" cy="2543476"/>
          </a:xfrm>
          <a:prstGeom prst="roundRect">
            <a:avLst>
              <a:gd name="adj" fmla="val 8183"/>
            </a:avLst>
          </a:prstGeom>
          <a:solidFill>
            <a:srgbClr val="C03BC4">
              <a:alpha val="20000"/>
            </a:srgbClr>
          </a:solidFill>
          <a:ln w="1270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500" rtl="0" eaLnBrk="1" fontAlgn="auto" latinLnBrk="0" hangingPunct="1">
              <a:lnSpc>
                <a:spcPct val="100000"/>
              </a:lnSpc>
              <a:spcBef>
                <a:spcPts val="174"/>
              </a:spcBef>
              <a:spcAft>
                <a:spcPts val="0"/>
              </a:spcAft>
              <a:buClrTx/>
              <a:buSzTx/>
              <a:buFontTx/>
              <a:buNone/>
              <a:tabLst/>
              <a:defRPr/>
            </a:pPr>
            <a:endParaRPr kumimoji="0" lang="en-US" sz="2169" b="1" i="0" u="none" strike="noStrike" kern="1200" cap="none" spc="0" normalizeH="0" baseline="0" noProof="0" err="1">
              <a:ln>
                <a:noFill/>
              </a:ln>
              <a:gradFill>
                <a:gsLst>
                  <a:gs pos="41958">
                    <a:srgbClr val="FFFFFF"/>
                  </a:gs>
                  <a:gs pos="63000">
                    <a:srgbClr val="FFFFFF"/>
                  </a:gs>
                </a:gsLst>
                <a:lin ang="0" scaled="0"/>
              </a:gradFill>
              <a:effectLst/>
              <a:uLnTx/>
              <a:uFillTx/>
              <a:latin typeface="Segoe UI Variable Display Semib" pitchFamily="2" charset="0"/>
              <a:ea typeface="+mn-ea"/>
              <a:cs typeface="Segoe Sans Display Semibold" pitchFamily="2" charset="0"/>
            </a:endParaRPr>
          </a:p>
        </p:txBody>
      </p:sp>
      <p:grpSp>
        <p:nvGrpSpPr>
          <p:cNvPr id="9" name="Group 8" descr="Simple to advanced bar">
            <a:extLst>
              <a:ext uri="{FF2B5EF4-FFF2-40B4-BE49-F238E27FC236}">
                <a16:creationId xmlns:a16="http://schemas.microsoft.com/office/drawing/2014/main" id="{5EAE9060-185A-F9D7-F36C-6239B335377F}"/>
              </a:ext>
            </a:extLst>
          </p:cNvPr>
          <p:cNvGrpSpPr/>
          <p:nvPr/>
        </p:nvGrpSpPr>
        <p:grpSpPr>
          <a:xfrm>
            <a:off x="571301" y="3700042"/>
            <a:ext cx="11049399" cy="523220"/>
            <a:chOff x="571301" y="3700042"/>
            <a:chExt cx="11049399" cy="523220"/>
          </a:xfrm>
        </p:grpSpPr>
        <p:sp>
          <p:nvSpPr>
            <p:cNvPr id="10" name="Rectangle: Rounded Corners 9">
              <a:extLst>
                <a:ext uri="{FF2B5EF4-FFF2-40B4-BE49-F238E27FC236}">
                  <a16:creationId xmlns:a16="http://schemas.microsoft.com/office/drawing/2014/main" id="{5BB8DB2B-D41A-C953-C1E6-D39F59F19699}"/>
                </a:ext>
              </a:extLst>
            </p:cNvPr>
            <p:cNvSpPr/>
            <p:nvPr/>
          </p:nvSpPr>
          <p:spPr bwMode="auto">
            <a:xfrm>
              <a:off x="571301" y="3700042"/>
              <a:ext cx="11049399" cy="523220"/>
            </a:xfrm>
            <a:prstGeom prst="roundRect">
              <a:avLst>
                <a:gd name="adj" fmla="val 50000"/>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w="3175">
                  <a:noFill/>
                </a:ln>
                <a:solidFill>
                  <a:srgbClr val="FEFFFE"/>
                </a:solidFill>
                <a:effectLst/>
                <a:uLnTx/>
                <a:uFillTx/>
                <a:latin typeface="Segoe UI Semibold"/>
                <a:ea typeface="+mn-ea"/>
                <a:cs typeface="+mn-cs"/>
              </a:endParaRPr>
            </a:p>
          </p:txBody>
        </p:sp>
        <p:sp>
          <p:nvSpPr>
            <p:cNvPr id="11" name="TextBox 10">
              <a:extLst>
                <a:ext uri="{FF2B5EF4-FFF2-40B4-BE49-F238E27FC236}">
                  <a16:creationId xmlns:a16="http://schemas.microsoft.com/office/drawing/2014/main" id="{D5249BDD-E516-8586-CBAE-C864AC35E408}"/>
                </a:ext>
              </a:extLst>
            </p:cNvPr>
            <p:cNvSpPr txBox="1"/>
            <p:nvPr/>
          </p:nvSpPr>
          <p:spPr>
            <a:xfrm>
              <a:off x="775462" y="3853930"/>
              <a:ext cx="1536655" cy="21544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rgbClr val="FFFFFF"/>
                  </a:solidFill>
                  <a:latin typeface="Segoe UI Semibold" panose="020B0702040204020203" pitchFamily="34" charset="0"/>
                  <a:cs typeface="Segoe UI Semibold" panose="020B0702040204020203" pitchFamily="34" charset="0"/>
                </a:rPr>
                <a:t>Prompt</a:t>
              </a:r>
              <a:endParaRPr kumimoji="0" lang="en-US" sz="1400" b="1"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2" name="TextBox 11">
              <a:extLst>
                <a:ext uri="{FF2B5EF4-FFF2-40B4-BE49-F238E27FC236}">
                  <a16:creationId xmlns:a16="http://schemas.microsoft.com/office/drawing/2014/main" id="{C1F81BBA-834B-4259-25CC-E8C76EE09BF4}"/>
                </a:ext>
              </a:extLst>
            </p:cNvPr>
            <p:cNvSpPr txBox="1"/>
            <p:nvPr/>
          </p:nvSpPr>
          <p:spPr>
            <a:xfrm>
              <a:off x="10183129" y="3853930"/>
              <a:ext cx="1229181" cy="215444"/>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a:solidFill>
                    <a:srgbClr val="FFFFFF"/>
                  </a:solidFill>
                  <a:latin typeface="Segoe UI Semibold" panose="020B0702040204020203" pitchFamily="34" charset="0"/>
                  <a:cs typeface="Segoe UI Semibold" panose="020B0702040204020203" pitchFamily="34" charset="0"/>
                </a:rPr>
                <a:t>Result</a:t>
              </a:r>
              <a:endParaRPr kumimoji="0" lang="en-US" sz="1400" b="1"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nvGrpSpPr>
          <p:cNvPr id="13" name="Group 12">
            <a:extLst>
              <a:ext uri="{FF2B5EF4-FFF2-40B4-BE49-F238E27FC236}">
                <a16:creationId xmlns:a16="http://schemas.microsoft.com/office/drawing/2014/main" id="{CEAF12EB-C495-FDA7-63C1-9E415859397A}"/>
              </a:ext>
              <a:ext uri="{C183D7F6-B498-43B3-948B-1728B52AA6E4}">
                <adec:decorative xmlns:adec="http://schemas.microsoft.com/office/drawing/2017/decorative" val="1"/>
              </a:ext>
            </a:extLst>
          </p:cNvPr>
          <p:cNvGrpSpPr/>
          <p:nvPr/>
        </p:nvGrpSpPr>
        <p:grpSpPr>
          <a:xfrm>
            <a:off x="2815919" y="3511043"/>
            <a:ext cx="901222" cy="901219"/>
            <a:chOff x="2770858" y="3465982"/>
            <a:chExt cx="991344" cy="991341"/>
          </a:xfrm>
          <a:effectLst>
            <a:outerShdw blurRad="190500" sx="104000" sy="104000" algn="ctr" rotWithShape="0">
              <a:prstClr val="black">
                <a:alpha val="40000"/>
              </a:prstClr>
            </a:outerShdw>
          </a:effectLst>
        </p:grpSpPr>
        <p:sp>
          <p:nvSpPr>
            <p:cNvPr id="14" name="Oval 13">
              <a:extLst>
                <a:ext uri="{FF2B5EF4-FFF2-40B4-BE49-F238E27FC236}">
                  <a16:creationId xmlns:a16="http://schemas.microsoft.com/office/drawing/2014/main" id="{82EBA94C-34CB-7DC1-3D8B-69C41AFAA710}"/>
                </a:ext>
              </a:extLst>
            </p:cNvPr>
            <p:cNvSpPr>
              <a:spLocks/>
            </p:cNvSpPr>
            <p:nvPr/>
          </p:nvSpPr>
          <p:spPr bwMode="auto">
            <a:xfrm>
              <a:off x="2770858" y="3465982"/>
              <a:ext cx="991344" cy="991341"/>
            </a:xfrm>
            <a:prstGeom prst="ellipse">
              <a:avLst/>
            </a:prstGeom>
            <a:gradFill flip="none" rotWithShape="1">
              <a:gsLst>
                <a:gs pos="2797">
                  <a:srgbClr val="FFA38B"/>
                </a:gs>
                <a:gs pos="42000">
                  <a:srgbClr val="FF5C39"/>
                </a:gs>
                <a:gs pos="100000">
                  <a:srgbClr val="73391D"/>
                </a:gs>
              </a:gsLst>
              <a:path path="circle">
                <a:fillToRect r="100000" b="100000"/>
              </a:path>
              <a:tileRect l="-100000" t="-100000"/>
            </a:gradFill>
            <a:ln w="127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a:ea typeface="+mn-ea"/>
                <a:cs typeface="+mn-cs"/>
                <a:sym typeface="Rubik Light"/>
              </a:endParaRPr>
            </a:p>
          </p:txBody>
        </p:sp>
        <p:sp>
          <p:nvSpPr>
            <p:cNvPr id="15" name="Graphic 10">
              <a:extLst>
                <a:ext uri="{FF2B5EF4-FFF2-40B4-BE49-F238E27FC236}">
                  <a16:creationId xmlns:a16="http://schemas.microsoft.com/office/drawing/2014/main" id="{D86BCF3B-6675-95C4-64D9-089329DA4C85}"/>
                </a:ext>
              </a:extLst>
            </p:cNvPr>
            <p:cNvSpPr/>
            <p:nvPr/>
          </p:nvSpPr>
          <p:spPr>
            <a:xfrm>
              <a:off x="3073659" y="3788615"/>
              <a:ext cx="385742" cy="346074"/>
            </a:xfrm>
            <a:custGeom>
              <a:avLst/>
              <a:gdLst>
                <a:gd name="connsiteX0" fmla="*/ 131922 w 352872"/>
                <a:gd name="connsiteY0" fmla="*/ 0 h 316585"/>
                <a:gd name="connsiteX1" fmla="*/ 0 w 352872"/>
                <a:gd name="connsiteY1" fmla="*/ 131844 h 316585"/>
                <a:gd name="connsiteX2" fmla="*/ 12400 w 352872"/>
                <a:gd name="connsiteY2" fmla="*/ 187714 h 316585"/>
                <a:gd name="connsiteX3" fmla="*/ 425 w 352872"/>
                <a:gd name="connsiteY3" fmla="*/ 242964 h 316585"/>
                <a:gd name="connsiteX4" fmla="*/ 14287 w 352872"/>
                <a:gd name="connsiteY4" fmla="*/ 263490 h 316585"/>
                <a:gd name="connsiteX5" fmla="*/ 20700 w 352872"/>
                <a:gd name="connsiteY5" fmla="*/ 263538 h 316585"/>
                <a:gd name="connsiteX6" fmla="*/ 77603 w 352872"/>
                <a:gd name="connsiteY6" fmla="*/ 252108 h 316585"/>
                <a:gd name="connsiteX7" fmla="*/ 252043 w 352872"/>
                <a:gd name="connsiteY7" fmla="*/ 186098 h 316585"/>
                <a:gd name="connsiteX8" fmla="*/ 186032 w 352872"/>
                <a:gd name="connsiteY8" fmla="*/ 11658 h 316585"/>
                <a:gd name="connsiteX9" fmla="*/ 131922 w 352872"/>
                <a:gd name="connsiteY9" fmla="*/ 0 h 316585"/>
                <a:gd name="connsiteX10" fmla="*/ 131253 w 352872"/>
                <a:gd name="connsiteY10" fmla="*/ 281351 h 316585"/>
                <a:gd name="connsiteX11" fmla="*/ 220934 w 352872"/>
                <a:gd name="connsiteY11" fmla="*/ 316520 h 316585"/>
                <a:gd name="connsiteX12" fmla="*/ 275235 w 352872"/>
                <a:gd name="connsiteY12" fmla="*/ 304861 h 316585"/>
                <a:gd name="connsiteX13" fmla="*/ 326458 w 352872"/>
                <a:gd name="connsiteY13" fmla="*/ 316115 h 316585"/>
                <a:gd name="connsiteX14" fmla="*/ 352360 w 352872"/>
                <a:gd name="connsiteY14" fmla="*/ 299199 h 316585"/>
                <a:gd name="connsiteX15" fmla="*/ 352254 w 352872"/>
                <a:gd name="connsiteY15" fmla="*/ 289738 h 316585"/>
                <a:gd name="connsiteX16" fmla="*/ 340455 w 352872"/>
                <a:gd name="connsiteY16" fmla="*/ 240449 h 316585"/>
                <a:gd name="connsiteX17" fmla="*/ 276715 w 352872"/>
                <a:gd name="connsiteY17" fmla="*/ 65088 h 316585"/>
                <a:gd name="connsiteX18" fmla="*/ 264069 w 352872"/>
                <a:gd name="connsiteY18" fmla="*/ 59963 h 316585"/>
                <a:gd name="connsiteX19" fmla="*/ 278136 w 352872"/>
                <a:gd name="connsiteY19" fmla="*/ 95976 h 316585"/>
                <a:gd name="connsiteX20" fmla="*/ 326440 w 352872"/>
                <a:gd name="connsiteY20" fmla="*/ 184636 h 316585"/>
                <a:gd name="connsiteX21" fmla="*/ 314747 w 352872"/>
                <a:gd name="connsiteY21" fmla="*/ 232941 h 316585"/>
                <a:gd name="connsiteX22" fmla="*/ 312461 w 352872"/>
                <a:gd name="connsiteY22" fmla="*/ 237390 h 316585"/>
                <a:gd name="connsiteX23" fmla="*/ 313692 w 352872"/>
                <a:gd name="connsiteY23" fmla="*/ 242243 h 316585"/>
                <a:gd name="connsiteX24" fmla="*/ 324981 w 352872"/>
                <a:gd name="connsiteY24" fmla="*/ 288842 h 316585"/>
                <a:gd name="connsiteX25" fmla="*/ 276800 w 352872"/>
                <a:gd name="connsiteY25" fmla="*/ 278115 h 316585"/>
                <a:gd name="connsiteX26" fmla="*/ 272157 w 352872"/>
                <a:gd name="connsiteY26" fmla="*/ 277025 h 316585"/>
                <a:gd name="connsiteX27" fmla="*/ 267884 w 352872"/>
                <a:gd name="connsiteY27" fmla="*/ 279153 h 316585"/>
                <a:gd name="connsiteX28" fmla="*/ 220934 w 352872"/>
                <a:gd name="connsiteY28" fmla="*/ 290143 h 316585"/>
                <a:gd name="connsiteX29" fmla="*/ 169587 w 352872"/>
                <a:gd name="connsiteY29" fmla="*/ 276849 h 316585"/>
                <a:gd name="connsiteX30" fmla="*/ 131253 w 352872"/>
                <a:gd name="connsiteY30" fmla="*/ 281351 h 316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2872" h="316585">
                  <a:moveTo>
                    <a:pt x="131922" y="0"/>
                  </a:moveTo>
                  <a:cubicBezTo>
                    <a:pt x="59085" y="-21"/>
                    <a:pt x="21" y="59008"/>
                    <a:pt x="0" y="131844"/>
                  </a:cubicBezTo>
                  <a:cubicBezTo>
                    <a:pt x="-6" y="151150"/>
                    <a:pt x="4227" y="170222"/>
                    <a:pt x="12400" y="187714"/>
                  </a:cubicBezTo>
                  <a:cubicBezTo>
                    <a:pt x="7974" y="206033"/>
                    <a:pt x="3982" y="224456"/>
                    <a:pt x="425" y="242964"/>
                  </a:cubicBezTo>
                  <a:cubicBezTo>
                    <a:pt x="-1415" y="252459"/>
                    <a:pt x="4791" y="261651"/>
                    <a:pt x="14287" y="263490"/>
                  </a:cubicBezTo>
                  <a:cubicBezTo>
                    <a:pt x="16403" y="263902"/>
                    <a:pt x="18578" y="263918"/>
                    <a:pt x="20700" y="263538"/>
                  </a:cubicBezTo>
                  <a:cubicBezTo>
                    <a:pt x="31655" y="261603"/>
                    <a:pt x="55482" y="257207"/>
                    <a:pt x="77603" y="252108"/>
                  </a:cubicBezTo>
                  <a:cubicBezTo>
                    <a:pt x="144002" y="282049"/>
                    <a:pt x="222100" y="252496"/>
                    <a:pt x="252043" y="186098"/>
                  </a:cubicBezTo>
                  <a:cubicBezTo>
                    <a:pt x="281984" y="119699"/>
                    <a:pt x="252429" y="41600"/>
                    <a:pt x="186032" y="11658"/>
                  </a:cubicBezTo>
                  <a:cubicBezTo>
                    <a:pt x="169023" y="3988"/>
                    <a:pt x="150580" y="15"/>
                    <a:pt x="131922" y="0"/>
                  </a:cubicBezTo>
                  <a:close/>
                  <a:moveTo>
                    <a:pt x="131253" y="281351"/>
                  </a:moveTo>
                  <a:cubicBezTo>
                    <a:pt x="155618" y="304003"/>
                    <a:pt x="187666" y="316571"/>
                    <a:pt x="220934" y="316520"/>
                  </a:cubicBezTo>
                  <a:cubicBezTo>
                    <a:pt x="240277" y="316520"/>
                    <a:pt x="258653" y="312352"/>
                    <a:pt x="275235" y="304861"/>
                  </a:cubicBezTo>
                  <a:cubicBezTo>
                    <a:pt x="293575" y="309152"/>
                    <a:pt x="313674" y="313442"/>
                    <a:pt x="326458" y="316115"/>
                  </a:cubicBezTo>
                  <a:cubicBezTo>
                    <a:pt x="338282" y="318596"/>
                    <a:pt x="349879" y="311023"/>
                    <a:pt x="352360" y="299199"/>
                  </a:cubicBezTo>
                  <a:cubicBezTo>
                    <a:pt x="353016" y="296076"/>
                    <a:pt x="352979" y="292847"/>
                    <a:pt x="352254" y="289738"/>
                  </a:cubicBezTo>
                  <a:cubicBezTo>
                    <a:pt x="349406" y="277377"/>
                    <a:pt x="344904" y="258174"/>
                    <a:pt x="340455" y="240449"/>
                  </a:cubicBezTo>
                  <a:cubicBezTo>
                    <a:pt x="371279" y="174423"/>
                    <a:pt x="342741" y="95912"/>
                    <a:pt x="276715" y="65088"/>
                  </a:cubicBezTo>
                  <a:cubicBezTo>
                    <a:pt x="272592" y="63163"/>
                    <a:pt x="268370" y="61452"/>
                    <a:pt x="264069" y="59963"/>
                  </a:cubicBezTo>
                  <a:cubicBezTo>
                    <a:pt x="270308" y="71302"/>
                    <a:pt x="275038" y="83409"/>
                    <a:pt x="278136" y="95976"/>
                  </a:cubicBezTo>
                  <a:cubicBezTo>
                    <a:pt x="308263" y="115395"/>
                    <a:pt x="326460" y="148792"/>
                    <a:pt x="326440" y="184636"/>
                  </a:cubicBezTo>
                  <a:cubicBezTo>
                    <a:pt x="326440" y="202080"/>
                    <a:pt x="322220" y="218486"/>
                    <a:pt x="314747" y="232941"/>
                  </a:cubicBezTo>
                  <a:lnTo>
                    <a:pt x="312461" y="237390"/>
                  </a:lnTo>
                  <a:lnTo>
                    <a:pt x="313692" y="242243"/>
                  </a:lnTo>
                  <a:cubicBezTo>
                    <a:pt x="317701" y="257981"/>
                    <a:pt x="321904" y="275653"/>
                    <a:pt x="324981" y="288842"/>
                  </a:cubicBezTo>
                  <a:cubicBezTo>
                    <a:pt x="311371" y="285975"/>
                    <a:pt x="293012" y="281984"/>
                    <a:pt x="276800" y="278115"/>
                  </a:cubicBezTo>
                  <a:lnTo>
                    <a:pt x="272157" y="277025"/>
                  </a:lnTo>
                  <a:lnTo>
                    <a:pt x="267884" y="279153"/>
                  </a:lnTo>
                  <a:cubicBezTo>
                    <a:pt x="253746" y="286186"/>
                    <a:pt x="237815" y="290143"/>
                    <a:pt x="220934" y="290143"/>
                  </a:cubicBezTo>
                  <a:cubicBezTo>
                    <a:pt x="202963" y="290176"/>
                    <a:pt x="185283" y="285599"/>
                    <a:pt x="169587" y="276849"/>
                  </a:cubicBezTo>
                  <a:cubicBezTo>
                    <a:pt x="157057" y="279997"/>
                    <a:pt x="144173" y="281511"/>
                    <a:pt x="131253" y="281351"/>
                  </a:cubicBezTo>
                  <a:close/>
                </a:path>
              </a:pathLst>
            </a:custGeom>
            <a:solidFill>
              <a:srgbClr val="FFFFFF"/>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w="3175">
                  <a:noFill/>
                </a:ln>
                <a:solidFill>
                  <a:srgbClr val="FFFFFF"/>
                </a:solidFill>
                <a:effectLst/>
                <a:uLnTx/>
                <a:uFillTx/>
                <a:latin typeface="Segoe UI Semibold"/>
                <a:ea typeface="+mn-ea"/>
                <a:cs typeface="+mn-cs"/>
              </a:endParaRPr>
            </a:p>
          </p:txBody>
        </p:sp>
      </p:grpSp>
      <p:sp>
        <p:nvSpPr>
          <p:cNvPr id="16" name="TextBox 15">
            <a:extLst>
              <a:ext uri="{FF2B5EF4-FFF2-40B4-BE49-F238E27FC236}">
                <a16:creationId xmlns:a16="http://schemas.microsoft.com/office/drawing/2014/main" id="{47CDB83E-03BB-34CB-99F2-856F1D463A8E}"/>
              </a:ext>
            </a:extLst>
          </p:cNvPr>
          <p:cNvSpPr txBox="1"/>
          <p:nvPr/>
        </p:nvSpPr>
        <p:spPr>
          <a:xfrm>
            <a:off x="2176960" y="4721500"/>
            <a:ext cx="2179140" cy="307777"/>
          </a:xfrm>
          <a:prstGeom prst="rect">
            <a:avLst/>
          </a:prstGeom>
        </p:spPr>
        <p:txBody>
          <a:bodyPr wrap="square" lIns="0" tIns="0" rIns="0" bIns="0" anchor="t">
            <a:spAutoFit/>
          </a:bodyPr>
          <a:lstStyle/>
          <a:p>
            <a:pPr marL="0" marR="0" lvl="0" indent="0" algn="ctr" defTabSz="932742" rtl="0" eaLnBrk="1" fontAlgn="base" latinLnBrk="0" hangingPunct="1">
              <a:lnSpc>
                <a:spcPct val="100000"/>
              </a:lnSpc>
              <a:spcBef>
                <a:spcPct val="0"/>
              </a:spcBef>
              <a:spcAft>
                <a:spcPts val="1200"/>
              </a:spcAft>
              <a:buClrTx/>
              <a:buSzTx/>
              <a:buFontTx/>
              <a:buNone/>
              <a:tabLst/>
              <a:defRPr/>
            </a:pPr>
            <a:r>
              <a:rPr kumimoji="0" lang="en-US" sz="2000" b="1" i="0" u="none" strike="noStrike" kern="1200" cap="none" spc="-50" normalizeH="0" baseline="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rPr>
              <a:t>Orchestrator</a:t>
            </a:r>
          </a:p>
        </p:txBody>
      </p:sp>
      <p:grpSp>
        <p:nvGrpSpPr>
          <p:cNvPr id="32" name="Group 31">
            <a:extLst>
              <a:ext uri="{FF2B5EF4-FFF2-40B4-BE49-F238E27FC236}">
                <a16:creationId xmlns:a16="http://schemas.microsoft.com/office/drawing/2014/main" id="{34AAEB47-3E55-C603-4768-FB2F29C9EDFF}"/>
              </a:ext>
              <a:ext uri="{C183D7F6-B498-43B3-948B-1728B52AA6E4}">
                <adec:decorative xmlns:adec="http://schemas.microsoft.com/office/drawing/2017/decorative" val="1"/>
              </a:ext>
            </a:extLst>
          </p:cNvPr>
          <p:cNvGrpSpPr/>
          <p:nvPr/>
        </p:nvGrpSpPr>
        <p:grpSpPr>
          <a:xfrm>
            <a:off x="5645389" y="3511043"/>
            <a:ext cx="901222" cy="901219"/>
            <a:chOff x="5645389" y="3511043"/>
            <a:chExt cx="901222" cy="901219"/>
          </a:xfrm>
          <a:effectLst>
            <a:outerShdw blurRad="190500" sx="104000" sy="104000" algn="ctr" rotWithShape="0">
              <a:prstClr val="black">
                <a:alpha val="40000"/>
              </a:prstClr>
            </a:outerShdw>
          </a:effectLst>
        </p:grpSpPr>
        <p:sp>
          <p:nvSpPr>
            <p:cNvPr id="33" name="Oval 32">
              <a:extLst>
                <a:ext uri="{FF2B5EF4-FFF2-40B4-BE49-F238E27FC236}">
                  <a16:creationId xmlns:a16="http://schemas.microsoft.com/office/drawing/2014/main" id="{655185A3-EDFB-EBFF-C3B7-3D6BEB7D3EE0}"/>
                </a:ext>
              </a:extLst>
            </p:cNvPr>
            <p:cNvSpPr>
              <a:spLocks/>
            </p:cNvSpPr>
            <p:nvPr/>
          </p:nvSpPr>
          <p:spPr bwMode="auto">
            <a:xfrm>
              <a:off x="5645389" y="3511043"/>
              <a:ext cx="901222" cy="901219"/>
            </a:xfrm>
            <a:prstGeom prst="ellipse">
              <a:avLst/>
            </a:prstGeom>
            <a:gradFill flip="none" rotWithShape="1">
              <a:gsLst>
                <a:gs pos="4196">
                  <a:srgbClr val="D59ED7"/>
                </a:gs>
                <a:gs pos="41000">
                  <a:srgbClr val="C03BC4"/>
                </a:gs>
                <a:gs pos="99000">
                  <a:srgbClr val="702573"/>
                </a:gs>
              </a:gsLst>
              <a:path path="circle">
                <a:fillToRect r="100000" b="100000"/>
              </a:path>
              <a:tileRect l="-100000" t="-100000"/>
            </a:gradFill>
            <a:ln w="12700" cap="rnd">
              <a:noFill/>
              <a:prstDash val="solid"/>
              <a:round/>
            </a:ln>
            <a:effectLst/>
          </p:spPr>
          <p:txBody>
            <a:bodyPr rot="0" spcFirstLastPara="0" vertOverflow="overflow" horzOverflow="overflow" vert="horz" wrap="square" lIns="914401" tIns="261258" rIns="914401" bIns="391886" numCol="1" spcCol="0" rtlCol="0" fromWordArt="0" anchor="ctr" anchorCtr="0" forceAA="0" compatLnSpc="1">
              <a:prstTxWarp prst="textNoShape">
                <a:avLst/>
              </a:prstTxWarp>
              <a:noAutofit/>
            </a:bodyPr>
            <a:lstStyle/>
            <a:p>
              <a:pPr marL="0" marR="0" lvl="0" indent="0" algn="ctr" defTabSz="3447426" rtl="0" eaLnBrk="1" fontAlgn="auto" latinLnBrk="0" hangingPunct="1">
                <a:lnSpc>
                  <a:spcPct val="100000"/>
                </a:lnSpc>
                <a:spcBef>
                  <a:spcPts val="1205"/>
                </a:spcBef>
                <a:spcAft>
                  <a:spcPts val="0"/>
                </a:spcAft>
                <a:buClrTx/>
                <a:buSzTx/>
                <a:buFontTx/>
                <a:buNone/>
                <a:tabLst>
                  <a:tab pos="5665570" algn="l"/>
                </a:tabLst>
                <a:defRPr/>
              </a:pPr>
              <a:endParaRPr kumimoji="0" lang="en-US" sz="5141" b="1" i="0" u="none" strike="noStrike" kern="1200" cap="none" spc="0" normalizeH="0" baseline="0" noProof="0">
                <a:ln w="3175">
                  <a:noFill/>
                </a:ln>
                <a:gradFill flip="none" rotWithShape="1">
                  <a:gsLst>
                    <a:gs pos="20183">
                      <a:srgbClr val="FFFFFF"/>
                    </a:gs>
                    <a:gs pos="42000">
                      <a:srgbClr val="FFFFFF"/>
                    </a:gs>
                  </a:gsLst>
                  <a:lin ang="2700000" scaled="0"/>
                  <a:tileRect/>
                </a:gradFill>
                <a:effectLst/>
                <a:uLnTx/>
                <a:uFillTx/>
                <a:latin typeface="Segoe UI Variable Display Semib" pitchFamily="2" charset="0"/>
                <a:ea typeface="+mn-ea"/>
                <a:cs typeface="Segoe Sans Display Semibold" pitchFamily="2" charset="0"/>
              </a:endParaRPr>
            </a:p>
          </p:txBody>
        </p:sp>
        <p:pic>
          <p:nvPicPr>
            <p:cNvPr id="34" name="Graphic 33">
              <a:extLst>
                <a:ext uri="{FF2B5EF4-FFF2-40B4-BE49-F238E27FC236}">
                  <a16:creationId xmlns:a16="http://schemas.microsoft.com/office/drawing/2014/main" id="{0672F19C-2385-5AC5-F0B9-30E60797285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903188" y="3761587"/>
              <a:ext cx="385625" cy="385625"/>
            </a:xfrm>
            <a:prstGeom prst="rect">
              <a:avLst/>
            </a:prstGeom>
          </p:spPr>
        </p:pic>
      </p:grpSp>
      <p:sp>
        <p:nvSpPr>
          <p:cNvPr id="17" name="TextBox 16">
            <a:extLst>
              <a:ext uri="{FF2B5EF4-FFF2-40B4-BE49-F238E27FC236}">
                <a16:creationId xmlns:a16="http://schemas.microsoft.com/office/drawing/2014/main" id="{E7C873C8-C727-80CA-C1EE-183D9E602B75}"/>
              </a:ext>
            </a:extLst>
          </p:cNvPr>
          <p:cNvSpPr txBox="1"/>
          <p:nvPr/>
        </p:nvSpPr>
        <p:spPr>
          <a:xfrm>
            <a:off x="5006975" y="4721500"/>
            <a:ext cx="2178050" cy="307777"/>
          </a:xfrm>
          <a:prstGeom prst="rect">
            <a:avLst/>
          </a:prstGeom>
        </p:spPr>
        <p:txBody>
          <a:bodyPr wrap="square" lIns="0" tIns="0" rIns="0" bIns="0">
            <a:spAutoFit/>
          </a:bodyPr>
          <a:lstStyle/>
          <a:p>
            <a:pPr marL="0" marR="0" lvl="0" indent="0" algn="ctr" defTabSz="932742" rtl="0" eaLnBrk="1" fontAlgn="base" latinLnBrk="0" hangingPunct="1">
              <a:lnSpc>
                <a:spcPct val="100000"/>
              </a:lnSpc>
              <a:spcBef>
                <a:spcPct val="0"/>
              </a:spcBef>
              <a:spcAft>
                <a:spcPts val="1200"/>
              </a:spcAft>
              <a:buClrTx/>
              <a:buSzTx/>
              <a:buFontTx/>
              <a:buNone/>
              <a:tabLst/>
              <a:defRPr/>
            </a:pPr>
            <a:r>
              <a:rPr kumimoji="0" lang="en-US" sz="2000" b="1" i="0" u="none" strike="noStrike" kern="1200" cap="none" spc="-50" normalizeH="0" baseline="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rPr>
              <a:t>LLM</a:t>
            </a:r>
          </a:p>
        </p:txBody>
      </p:sp>
      <p:grpSp>
        <p:nvGrpSpPr>
          <p:cNvPr id="18" name="Group 17">
            <a:extLst>
              <a:ext uri="{FF2B5EF4-FFF2-40B4-BE49-F238E27FC236}">
                <a16:creationId xmlns:a16="http://schemas.microsoft.com/office/drawing/2014/main" id="{F3181223-5E06-1830-4DB0-88D8A78B94D1}"/>
              </a:ext>
              <a:ext uri="{C183D7F6-B498-43B3-948B-1728B52AA6E4}">
                <adec:decorative xmlns:adec="http://schemas.microsoft.com/office/drawing/2017/decorative" val="1"/>
              </a:ext>
            </a:extLst>
          </p:cNvPr>
          <p:cNvGrpSpPr/>
          <p:nvPr/>
        </p:nvGrpSpPr>
        <p:grpSpPr>
          <a:xfrm>
            <a:off x="8473430" y="3511043"/>
            <a:ext cx="901222" cy="901219"/>
            <a:chOff x="8428369" y="3465982"/>
            <a:chExt cx="991344" cy="991341"/>
          </a:xfrm>
          <a:effectLst>
            <a:outerShdw blurRad="190500" sx="104000" sy="104000" algn="ctr" rotWithShape="0">
              <a:prstClr val="black">
                <a:alpha val="40000"/>
              </a:prstClr>
            </a:outerShdw>
          </a:effectLst>
        </p:grpSpPr>
        <p:sp>
          <p:nvSpPr>
            <p:cNvPr id="19" name="Oval 18">
              <a:extLst>
                <a:ext uri="{FF2B5EF4-FFF2-40B4-BE49-F238E27FC236}">
                  <a16:creationId xmlns:a16="http://schemas.microsoft.com/office/drawing/2014/main" id="{A08FF4F6-B3D0-7419-4997-C8A8E29E71B6}"/>
                </a:ext>
              </a:extLst>
            </p:cNvPr>
            <p:cNvSpPr>
              <a:spLocks/>
            </p:cNvSpPr>
            <p:nvPr/>
          </p:nvSpPr>
          <p:spPr bwMode="auto">
            <a:xfrm>
              <a:off x="8428369" y="3465982"/>
              <a:ext cx="991344" cy="991341"/>
            </a:xfrm>
            <a:prstGeom prst="ellipse">
              <a:avLst/>
            </a:prstGeom>
            <a:gradFill flip="none" rotWithShape="1">
              <a:gsLst>
                <a:gs pos="699">
                  <a:srgbClr val="8DC8E8"/>
                </a:gs>
                <a:gs pos="38000">
                  <a:srgbClr val="0078D4"/>
                </a:gs>
                <a:gs pos="100000">
                  <a:schemeClr val="accent6">
                    <a:lumMod val="75000"/>
                  </a:schemeClr>
                </a:gs>
              </a:gsLst>
              <a:path path="circle">
                <a:fillToRect r="100000" b="100000"/>
              </a:path>
              <a:tileRect l="-100000" t="-100000"/>
            </a:gradFill>
            <a:ln w="12700" cap="rnd">
              <a:noFill/>
              <a:prstDash val="solid"/>
              <a:round/>
            </a:ln>
            <a:effectLst/>
          </p:spPr>
          <p:txBody>
            <a:bodyPr rot="0" spcFirstLastPara="0" vertOverflow="overflow" horzOverflow="overflow" vert="horz" wrap="square" lIns="914401" tIns="261258" rIns="914401" bIns="391886" numCol="1" spcCol="0" rtlCol="0" fromWordArt="0" anchor="ctr" anchorCtr="0" forceAA="0" compatLnSpc="1">
              <a:prstTxWarp prst="textNoShape">
                <a:avLst/>
              </a:prstTxWarp>
              <a:noAutofit/>
            </a:bodyPr>
            <a:lstStyle/>
            <a:p>
              <a:pPr marL="0" marR="0" lvl="0" indent="0" algn="ctr" defTabSz="3447426" rtl="0" eaLnBrk="1" fontAlgn="auto" latinLnBrk="0" hangingPunct="1">
                <a:lnSpc>
                  <a:spcPct val="100000"/>
                </a:lnSpc>
                <a:spcBef>
                  <a:spcPts val="1205"/>
                </a:spcBef>
                <a:spcAft>
                  <a:spcPts val="0"/>
                </a:spcAft>
                <a:buClrTx/>
                <a:buSzTx/>
                <a:buFontTx/>
                <a:buNone/>
                <a:tabLst>
                  <a:tab pos="5665570" algn="l"/>
                </a:tabLst>
                <a:defRPr/>
              </a:pPr>
              <a:endParaRPr kumimoji="0" lang="en-US" sz="5141" b="1" i="0" u="none" strike="noStrike" kern="1200" cap="none" spc="0" normalizeH="0" baseline="0" noProof="0">
                <a:ln w="3175">
                  <a:noFill/>
                </a:ln>
                <a:gradFill flip="none" rotWithShape="1">
                  <a:gsLst>
                    <a:gs pos="20183">
                      <a:srgbClr val="FFFFFF"/>
                    </a:gs>
                    <a:gs pos="42000">
                      <a:srgbClr val="FFFFFF"/>
                    </a:gs>
                  </a:gsLst>
                  <a:lin ang="2700000" scaled="0"/>
                  <a:tileRect/>
                </a:gradFill>
                <a:effectLst/>
                <a:uLnTx/>
                <a:uFillTx/>
                <a:latin typeface="Segoe UI Variable Display Semib" pitchFamily="2" charset="0"/>
                <a:ea typeface="+mn-ea"/>
                <a:cs typeface="Segoe Sans Display Semibold" pitchFamily="2" charset="0"/>
              </a:endParaRPr>
            </a:p>
          </p:txBody>
        </p:sp>
        <p:sp>
          <p:nvSpPr>
            <p:cNvPr id="20" name="Graphic 12">
              <a:extLst>
                <a:ext uri="{FF2B5EF4-FFF2-40B4-BE49-F238E27FC236}">
                  <a16:creationId xmlns:a16="http://schemas.microsoft.com/office/drawing/2014/main" id="{0EC5346B-2EB8-F5BE-25F9-D808EE2FF625}"/>
                </a:ext>
              </a:extLst>
            </p:cNvPr>
            <p:cNvSpPr/>
            <p:nvPr/>
          </p:nvSpPr>
          <p:spPr>
            <a:xfrm>
              <a:off x="8744079" y="3774239"/>
              <a:ext cx="359924" cy="374826"/>
            </a:xfrm>
            <a:custGeom>
              <a:avLst/>
              <a:gdLst>
                <a:gd name="connsiteX0" fmla="*/ 164812 w 329254"/>
                <a:gd name="connsiteY0" fmla="*/ 0 h 342886"/>
                <a:gd name="connsiteX1" fmla="*/ 203181 w 329254"/>
                <a:gd name="connsiteY1" fmla="*/ 4449 h 342886"/>
                <a:gd name="connsiteX2" fmla="*/ 213415 w 329254"/>
                <a:gd name="connsiteY2" fmla="*/ 15861 h 342886"/>
                <a:gd name="connsiteX3" fmla="*/ 216405 w 329254"/>
                <a:gd name="connsiteY3" fmla="*/ 42713 h 342886"/>
                <a:gd name="connsiteX4" fmla="*/ 243288 w 329254"/>
                <a:gd name="connsiteY4" fmla="*/ 64203 h 342886"/>
                <a:gd name="connsiteX5" fmla="*/ 250290 w 329254"/>
                <a:gd name="connsiteY5" fmla="*/ 62337 h 342886"/>
                <a:gd name="connsiteX6" fmla="*/ 274926 w 329254"/>
                <a:gd name="connsiteY6" fmla="*/ 51522 h 342886"/>
                <a:gd name="connsiteX7" fmla="*/ 289872 w 329254"/>
                <a:gd name="connsiteY7" fmla="*/ 54582 h 342886"/>
                <a:gd name="connsiteX8" fmla="*/ 328628 w 329254"/>
                <a:gd name="connsiteY8" fmla="*/ 121262 h 342886"/>
                <a:gd name="connsiteX9" fmla="*/ 323863 w 329254"/>
                <a:gd name="connsiteY9" fmla="*/ 135769 h 342886"/>
                <a:gd name="connsiteX10" fmla="*/ 302023 w 329254"/>
                <a:gd name="connsiteY10" fmla="*/ 151877 h 342886"/>
                <a:gd name="connsiteX11" fmla="*/ 296829 w 329254"/>
                <a:gd name="connsiteY11" fmla="*/ 185825 h 342886"/>
                <a:gd name="connsiteX12" fmla="*/ 302023 w 329254"/>
                <a:gd name="connsiteY12" fmla="*/ 191020 h 342886"/>
                <a:gd name="connsiteX13" fmla="*/ 323881 w 329254"/>
                <a:gd name="connsiteY13" fmla="*/ 207109 h 342886"/>
                <a:gd name="connsiteX14" fmla="*/ 328664 w 329254"/>
                <a:gd name="connsiteY14" fmla="*/ 221634 h 342886"/>
                <a:gd name="connsiteX15" fmla="*/ 289907 w 329254"/>
                <a:gd name="connsiteY15" fmla="*/ 288314 h 342886"/>
                <a:gd name="connsiteX16" fmla="*/ 274996 w 329254"/>
                <a:gd name="connsiteY16" fmla="*/ 291391 h 342886"/>
                <a:gd name="connsiteX17" fmla="*/ 250255 w 329254"/>
                <a:gd name="connsiteY17" fmla="*/ 280542 h 342886"/>
                <a:gd name="connsiteX18" fmla="*/ 218286 w 329254"/>
                <a:gd name="connsiteY18" fmla="*/ 293021 h 342886"/>
                <a:gd name="connsiteX19" fmla="*/ 216387 w 329254"/>
                <a:gd name="connsiteY19" fmla="*/ 300131 h 342886"/>
                <a:gd name="connsiteX20" fmla="*/ 213415 w 329254"/>
                <a:gd name="connsiteY20" fmla="*/ 326965 h 342886"/>
                <a:gd name="connsiteX21" fmla="*/ 203357 w 329254"/>
                <a:gd name="connsiteY21" fmla="*/ 338342 h 342886"/>
                <a:gd name="connsiteX22" fmla="*/ 125880 w 329254"/>
                <a:gd name="connsiteY22" fmla="*/ 338342 h 342886"/>
                <a:gd name="connsiteX23" fmla="*/ 115822 w 329254"/>
                <a:gd name="connsiteY23" fmla="*/ 326965 h 342886"/>
                <a:gd name="connsiteX24" fmla="*/ 112868 w 329254"/>
                <a:gd name="connsiteY24" fmla="*/ 300166 h 342886"/>
                <a:gd name="connsiteX25" fmla="*/ 85969 w 329254"/>
                <a:gd name="connsiteY25" fmla="*/ 278775 h 342886"/>
                <a:gd name="connsiteX26" fmla="*/ 79000 w 329254"/>
                <a:gd name="connsiteY26" fmla="*/ 280647 h 342886"/>
                <a:gd name="connsiteX27" fmla="*/ 54276 w 329254"/>
                <a:gd name="connsiteY27" fmla="*/ 291479 h 342886"/>
                <a:gd name="connsiteX28" fmla="*/ 39347 w 329254"/>
                <a:gd name="connsiteY28" fmla="*/ 288402 h 342886"/>
                <a:gd name="connsiteX29" fmla="*/ 591 w 329254"/>
                <a:gd name="connsiteY29" fmla="*/ 221652 h 342886"/>
                <a:gd name="connsiteX30" fmla="*/ 5374 w 329254"/>
                <a:gd name="connsiteY30" fmla="*/ 207127 h 342886"/>
                <a:gd name="connsiteX31" fmla="*/ 27231 w 329254"/>
                <a:gd name="connsiteY31" fmla="*/ 191020 h 342886"/>
                <a:gd name="connsiteX32" fmla="*/ 32456 w 329254"/>
                <a:gd name="connsiteY32" fmla="*/ 157101 h 342886"/>
                <a:gd name="connsiteX33" fmla="*/ 27231 w 329254"/>
                <a:gd name="connsiteY33" fmla="*/ 151877 h 342886"/>
                <a:gd name="connsiteX34" fmla="*/ 5374 w 329254"/>
                <a:gd name="connsiteY34" fmla="*/ 135804 h 342886"/>
                <a:gd name="connsiteX35" fmla="*/ 609 w 329254"/>
                <a:gd name="connsiteY35" fmla="*/ 121280 h 342886"/>
                <a:gd name="connsiteX36" fmla="*/ 39365 w 329254"/>
                <a:gd name="connsiteY36" fmla="*/ 54600 h 342886"/>
                <a:gd name="connsiteX37" fmla="*/ 54311 w 329254"/>
                <a:gd name="connsiteY37" fmla="*/ 51540 h 342886"/>
                <a:gd name="connsiteX38" fmla="*/ 78930 w 329254"/>
                <a:gd name="connsiteY38" fmla="*/ 62354 h 342886"/>
                <a:gd name="connsiteX39" fmla="*/ 111007 w 329254"/>
                <a:gd name="connsiteY39" fmla="*/ 49677 h 342886"/>
                <a:gd name="connsiteX40" fmla="*/ 112868 w 329254"/>
                <a:gd name="connsiteY40" fmla="*/ 42695 h 342886"/>
                <a:gd name="connsiteX41" fmla="*/ 115857 w 329254"/>
                <a:gd name="connsiteY41" fmla="*/ 15861 h 342886"/>
                <a:gd name="connsiteX42" fmla="*/ 126109 w 329254"/>
                <a:gd name="connsiteY42" fmla="*/ 4431 h 342886"/>
                <a:gd name="connsiteX43" fmla="*/ 164812 w 329254"/>
                <a:gd name="connsiteY43" fmla="*/ 0 h 342886"/>
                <a:gd name="connsiteX44" fmla="*/ 164601 w 329254"/>
                <a:gd name="connsiteY44" fmla="*/ 118695 h 342886"/>
                <a:gd name="connsiteX45" fmla="*/ 111848 w 329254"/>
                <a:gd name="connsiteY45" fmla="*/ 171448 h 342886"/>
                <a:gd name="connsiteX46" fmla="*/ 164601 w 329254"/>
                <a:gd name="connsiteY46" fmla="*/ 224201 h 342886"/>
                <a:gd name="connsiteX47" fmla="*/ 217354 w 329254"/>
                <a:gd name="connsiteY47" fmla="*/ 171448 h 342886"/>
                <a:gd name="connsiteX48" fmla="*/ 164601 w 329254"/>
                <a:gd name="connsiteY48" fmla="*/ 118695 h 34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29254" h="342886">
                  <a:moveTo>
                    <a:pt x="164812" y="0"/>
                  </a:moveTo>
                  <a:cubicBezTo>
                    <a:pt x="177719" y="141"/>
                    <a:pt x="190573" y="1635"/>
                    <a:pt x="203181" y="4449"/>
                  </a:cubicBezTo>
                  <a:cubicBezTo>
                    <a:pt x="208680" y="5676"/>
                    <a:pt x="212791" y="10262"/>
                    <a:pt x="213415" y="15861"/>
                  </a:cubicBezTo>
                  <a:lnTo>
                    <a:pt x="216405" y="42713"/>
                  </a:lnTo>
                  <a:cubicBezTo>
                    <a:pt x="217894" y="56071"/>
                    <a:pt x="229931" y="65692"/>
                    <a:pt x="243288" y="64203"/>
                  </a:cubicBezTo>
                  <a:cubicBezTo>
                    <a:pt x="245702" y="63934"/>
                    <a:pt x="248062" y="63305"/>
                    <a:pt x="250290" y="62337"/>
                  </a:cubicBezTo>
                  <a:lnTo>
                    <a:pt x="274926" y="51522"/>
                  </a:lnTo>
                  <a:cubicBezTo>
                    <a:pt x="280051" y="49265"/>
                    <a:pt x="286046" y="50491"/>
                    <a:pt x="289872" y="54582"/>
                  </a:cubicBezTo>
                  <a:cubicBezTo>
                    <a:pt x="307666" y="73592"/>
                    <a:pt x="320918" y="96391"/>
                    <a:pt x="328628" y="121262"/>
                  </a:cubicBezTo>
                  <a:cubicBezTo>
                    <a:pt x="330285" y="126619"/>
                    <a:pt x="328373" y="132438"/>
                    <a:pt x="323863" y="135769"/>
                  </a:cubicBezTo>
                  <a:lnTo>
                    <a:pt x="302023" y="151877"/>
                  </a:lnTo>
                  <a:cubicBezTo>
                    <a:pt x="291214" y="159816"/>
                    <a:pt x="288888" y="175016"/>
                    <a:pt x="296829" y="185825"/>
                  </a:cubicBezTo>
                  <a:cubicBezTo>
                    <a:pt x="298286" y="187809"/>
                    <a:pt x="300038" y="189562"/>
                    <a:pt x="302023" y="191020"/>
                  </a:cubicBezTo>
                  <a:lnTo>
                    <a:pt x="323881" y="207109"/>
                  </a:lnTo>
                  <a:cubicBezTo>
                    <a:pt x="328405" y="210438"/>
                    <a:pt x="330325" y="216267"/>
                    <a:pt x="328664" y="221634"/>
                  </a:cubicBezTo>
                  <a:cubicBezTo>
                    <a:pt x="320949" y="246504"/>
                    <a:pt x="307699" y="269302"/>
                    <a:pt x="289907" y="288314"/>
                  </a:cubicBezTo>
                  <a:cubicBezTo>
                    <a:pt x="286090" y="292395"/>
                    <a:pt x="280116" y="293628"/>
                    <a:pt x="274996" y="291391"/>
                  </a:cubicBezTo>
                  <a:lnTo>
                    <a:pt x="250255" y="280542"/>
                  </a:lnTo>
                  <a:cubicBezTo>
                    <a:pt x="237981" y="275159"/>
                    <a:pt x="223667" y="280748"/>
                    <a:pt x="218286" y="293021"/>
                  </a:cubicBezTo>
                  <a:cubicBezTo>
                    <a:pt x="217296" y="295281"/>
                    <a:pt x="216654" y="297678"/>
                    <a:pt x="216387" y="300131"/>
                  </a:cubicBezTo>
                  <a:lnTo>
                    <a:pt x="213415" y="326965"/>
                  </a:lnTo>
                  <a:cubicBezTo>
                    <a:pt x="212802" y="332500"/>
                    <a:pt x="208777" y="337055"/>
                    <a:pt x="203357" y="338342"/>
                  </a:cubicBezTo>
                  <a:cubicBezTo>
                    <a:pt x="177886" y="344401"/>
                    <a:pt x="151351" y="344401"/>
                    <a:pt x="125880" y="338342"/>
                  </a:cubicBezTo>
                  <a:cubicBezTo>
                    <a:pt x="120461" y="337055"/>
                    <a:pt x="116436" y="332500"/>
                    <a:pt x="115822" y="326965"/>
                  </a:cubicBezTo>
                  <a:lnTo>
                    <a:pt x="112868" y="300166"/>
                  </a:lnTo>
                  <a:cubicBezTo>
                    <a:pt x="111347" y="286832"/>
                    <a:pt x="99304" y="277254"/>
                    <a:pt x="85969" y="278775"/>
                  </a:cubicBezTo>
                  <a:cubicBezTo>
                    <a:pt x="83566" y="279049"/>
                    <a:pt x="81217" y="279680"/>
                    <a:pt x="79000" y="280647"/>
                  </a:cubicBezTo>
                  <a:lnTo>
                    <a:pt x="54276" y="291479"/>
                  </a:lnTo>
                  <a:cubicBezTo>
                    <a:pt x="49151" y="293725"/>
                    <a:pt x="43167" y="292490"/>
                    <a:pt x="39347" y="288402"/>
                  </a:cubicBezTo>
                  <a:cubicBezTo>
                    <a:pt x="21547" y="269369"/>
                    <a:pt x="8295" y="246546"/>
                    <a:pt x="591" y="221652"/>
                  </a:cubicBezTo>
                  <a:cubicBezTo>
                    <a:pt x="-1071" y="216285"/>
                    <a:pt x="849" y="210456"/>
                    <a:pt x="5374" y="207127"/>
                  </a:cubicBezTo>
                  <a:lnTo>
                    <a:pt x="27231" y="191020"/>
                  </a:lnTo>
                  <a:cubicBezTo>
                    <a:pt x="38040" y="183096"/>
                    <a:pt x="40380" y="167910"/>
                    <a:pt x="32456" y="157101"/>
                  </a:cubicBezTo>
                  <a:cubicBezTo>
                    <a:pt x="30992" y="155103"/>
                    <a:pt x="29230" y="153341"/>
                    <a:pt x="27231" y="151877"/>
                  </a:cubicBezTo>
                  <a:lnTo>
                    <a:pt x="5374" y="135804"/>
                  </a:lnTo>
                  <a:cubicBezTo>
                    <a:pt x="856" y="132471"/>
                    <a:pt x="-1057" y="126642"/>
                    <a:pt x="609" y="121280"/>
                  </a:cubicBezTo>
                  <a:cubicBezTo>
                    <a:pt x="8320" y="96409"/>
                    <a:pt x="21571" y="73610"/>
                    <a:pt x="39365" y="54600"/>
                  </a:cubicBezTo>
                  <a:cubicBezTo>
                    <a:pt x="43192" y="50509"/>
                    <a:pt x="49185" y="49282"/>
                    <a:pt x="54311" y="51540"/>
                  </a:cubicBezTo>
                  <a:lnTo>
                    <a:pt x="78930" y="62354"/>
                  </a:lnTo>
                  <a:cubicBezTo>
                    <a:pt x="91289" y="67712"/>
                    <a:pt x="105650" y="62036"/>
                    <a:pt x="111007" y="49677"/>
                  </a:cubicBezTo>
                  <a:cubicBezTo>
                    <a:pt x="111971" y="47455"/>
                    <a:pt x="112598" y="45102"/>
                    <a:pt x="112868" y="42695"/>
                  </a:cubicBezTo>
                  <a:lnTo>
                    <a:pt x="115857" y="15861"/>
                  </a:lnTo>
                  <a:cubicBezTo>
                    <a:pt x="116476" y="10250"/>
                    <a:pt x="120597" y="5654"/>
                    <a:pt x="126109" y="4431"/>
                  </a:cubicBezTo>
                  <a:cubicBezTo>
                    <a:pt x="138717" y="1635"/>
                    <a:pt x="151606" y="158"/>
                    <a:pt x="164812" y="0"/>
                  </a:cubicBezTo>
                  <a:close/>
                  <a:moveTo>
                    <a:pt x="164601" y="118695"/>
                  </a:moveTo>
                  <a:cubicBezTo>
                    <a:pt x="135465" y="118695"/>
                    <a:pt x="111848" y="142312"/>
                    <a:pt x="111848" y="171448"/>
                  </a:cubicBezTo>
                  <a:cubicBezTo>
                    <a:pt x="111848" y="200584"/>
                    <a:pt x="135465" y="224201"/>
                    <a:pt x="164601" y="224201"/>
                  </a:cubicBezTo>
                  <a:cubicBezTo>
                    <a:pt x="193737" y="224201"/>
                    <a:pt x="217354" y="200584"/>
                    <a:pt x="217354" y="171448"/>
                  </a:cubicBezTo>
                  <a:cubicBezTo>
                    <a:pt x="217354" y="142312"/>
                    <a:pt x="193737" y="118695"/>
                    <a:pt x="164601" y="118695"/>
                  </a:cubicBezTo>
                  <a:close/>
                </a:path>
              </a:pathLst>
            </a:custGeom>
            <a:solidFill>
              <a:srgbClr val="FFFFFF"/>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w="3175">
                  <a:noFill/>
                </a:ln>
                <a:solidFill>
                  <a:srgbClr val="FFFFFF"/>
                </a:solidFill>
                <a:effectLst/>
                <a:uLnTx/>
                <a:uFillTx/>
                <a:latin typeface="Segoe UI Semibold"/>
                <a:ea typeface="+mn-ea"/>
                <a:cs typeface="+mn-cs"/>
              </a:endParaRPr>
            </a:p>
          </p:txBody>
        </p:sp>
      </p:grpSp>
      <p:sp>
        <p:nvSpPr>
          <p:cNvPr id="21" name="TextBox 20">
            <a:extLst>
              <a:ext uri="{FF2B5EF4-FFF2-40B4-BE49-F238E27FC236}">
                <a16:creationId xmlns:a16="http://schemas.microsoft.com/office/drawing/2014/main" id="{31A85FF3-C63F-7E2D-19ED-53494327A961}"/>
              </a:ext>
            </a:extLst>
          </p:cNvPr>
          <p:cNvSpPr txBox="1"/>
          <p:nvPr/>
        </p:nvSpPr>
        <p:spPr>
          <a:xfrm>
            <a:off x="7849230" y="4721500"/>
            <a:ext cx="2149624" cy="307777"/>
          </a:xfrm>
          <a:prstGeom prst="rect">
            <a:avLst/>
          </a:prstGeom>
        </p:spPr>
        <p:txBody>
          <a:bodyPr wrap="square" lIns="0" tIns="0" rIns="0" bIns="0">
            <a:spAutoFit/>
          </a:bodyPr>
          <a:lstStyle/>
          <a:p>
            <a:pPr marL="0" marR="0" lvl="0" indent="0" algn="ctr" defTabSz="932742" rtl="0" eaLnBrk="1" fontAlgn="base" latinLnBrk="0" hangingPunct="1">
              <a:lnSpc>
                <a:spcPct val="100000"/>
              </a:lnSpc>
              <a:spcBef>
                <a:spcPct val="0"/>
              </a:spcBef>
              <a:spcAft>
                <a:spcPts val="1200"/>
              </a:spcAft>
              <a:buClrTx/>
              <a:buSzTx/>
              <a:buFontTx/>
              <a:buNone/>
              <a:tabLst/>
              <a:defRPr/>
            </a:pPr>
            <a:r>
              <a:rPr kumimoji="0" lang="en-US" sz="2000" b="1" i="0" u="none" strike="noStrike" kern="1200" cap="none" spc="-50" normalizeH="0" baseline="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rPr>
              <a:t>Python</a:t>
            </a:r>
          </a:p>
        </p:txBody>
      </p:sp>
      <p:grpSp>
        <p:nvGrpSpPr>
          <p:cNvPr id="22" name="Group 21" descr="Agents vary in complexity">
            <a:extLst>
              <a:ext uri="{FF2B5EF4-FFF2-40B4-BE49-F238E27FC236}">
                <a16:creationId xmlns:a16="http://schemas.microsoft.com/office/drawing/2014/main" id="{ED3D6FD5-E7FD-0EA7-813C-3ECA39262A20}"/>
              </a:ext>
            </a:extLst>
          </p:cNvPr>
          <p:cNvGrpSpPr/>
          <p:nvPr/>
        </p:nvGrpSpPr>
        <p:grpSpPr>
          <a:xfrm>
            <a:off x="587376" y="5762328"/>
            <a:ext cx="11012421" cy="276999"/>
            <a:chOff x="587376" y="5600016"/>
            <a:chExt cx="11012421" cy="276999"/>
          </a:xfrm>
        </p:grpSpPr>
        <p:sp>
          <p:nvSpPr>
            <p:cNvPr id="23" name="Rounded Rectangle 62">
              <a:extLst>
                <a:ext uri="{FF2B5EF4-FFF2-40B4-BE49-F238E27FC236}">
                  <a16:creationId xmlns:a16="http://schemas.microsoft.com/office/drawing/2014/main" id="{A6056081-6414-C9F5-D6FD-03C8AAA1033E}"/>
                </a:ext>
                <a:ext uri="{C183D7F6-B498-43B3-948B-1728B52AA6E4}">
                  <adec:decorative xmlns:adec="http://schemas.microsoft.com/office/drawing/2017/decorative" val="1"/>
                </a:ext>
              </a:extLst>
            </p:cNvPr>
            <p:cNvSpPr/>
            <p:nvPr/>
          </p:nvSpPr>
          <p:spPr bwMode="auto">
            <a:xfrm>
              <a:off x="4035349" y="5600016"/>
              <a:ext cx="4121321" cy="276999"/>
            </a:xfrm>
            <a:prstGeom prst="rect">
              <a:avLst/>
            </a:prstGeom>
            <a:noFill/>
            <a:ln w="9525">
              <a:noFill/>
              <a:headEnd type="none" w="med" len="med"/>
              <a:tailEnd type="none" w="med" len="med"/>
            </a:ln>
            <a:effectLst>
              <a:softEdge rad="1651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kumimoji="0" lang="en-US" sz="1800" b="0" i="0" u="none" strike="noStrike" kern="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Uses a Chain-of-Thought reasoning model</a:t>
              </a:r>
            </a:p>
          </p:txBody>
        </p:sp>
        <p:grpSp>
          <p:nvGrpSpPr>
            <p:cNvPr id="24" name="Group 23">
              <a:extLst>
                <a:ext uri="{FF2B5EF4-FFF2-40B4-BE49-F238E27FC236}">
                  <a16:creationId xmlns:a16="http://schemas.microsoft.com/office/drawing/2014/main" id="{E7F63FC7-2B06-9EA9-30AE-D6690569373E}"/>
                </a:ext>
                <a:ext uri="{C183D7F6-B498-43B3-948B-1728B52AA6E4}">
                  <adec:decorative xmlns:adec="http://schemas.microsoft.com/office/drawing/2017/decorative" val="1"/>
                </a:ext>
              </a:extLst>
            </p:cNvPr>
            <p:cNvGrpSpPr/>
            <p:nvPr/>
          </p:nvGrpSpPr>
          <p:grpSpPr>
            <a:xfrm rot="16200000" flipH="1">
              <a:off x="2168358" y="4092192"/>
              <a:ext cx="130681" cy="3292646"/>
              <a:chOff x="25259549" y="2977192"/>
              <a:chExt cx="697327" cy="21474004"/>
            </a:xfrm>
          </p:grpSpPr>
          <p:cxnSp>
            <p:nvCxnSpPr>
              <p:cNvPr id="29" name="Straight Arrow Connector 28">
                <a:extLst>
                  <a:ext uri="{FF2B5EF4-FFF2-40B4-BE49-F238E27FC236}">
                    <a16:creationId xmlns:a16="http://schemas.microsoft.com/office/drawing/2014/main" id="{41A6CFFC-0271-86D1-860C-E185CF0B66A4}"/>
                  </a:ext>
                  <a:ext uri="{C183D7F6-B498-43B3-948B-1728B52AA6E4}">
                    <adec:decorative xmlns:adec="http://schemas.microsoft.com/office/drawing/2017/decorative" val="1"/>
                  </a:ext>
                </a:extLst>
              </p:cNvPr>
              <p:cNvCxnSpPr>
                <a:cxnSpLocks/>
              </p:cNvCxnSpPr>
              <p:nvPr/>
            </p:nvCxnSpPr>
            <p:spPr>
              <a:xfrm rot="16200000">
                <a:off x="14881952" y="13729936"/>
                <a:ext cx="21442521" cy="0"/>
              </a:xfrm>
              <a:prstGeom prst="straightConnector1">
                <a:avLst/>
              </a:prstGeom>
              <a:ln w="12700" cap="rnd">
                <a:gradFill flip="none" rotWithShape="1">
                  <a:gsLst>
                    <a:gs pos="100000">
                      <a:srgbClr val="FF5C39"/>
                    </a:gs>
                    <a:gs pos="0">
                      <a:srgbClr val="F4364C"/>
                    </a:gs>
                  </a:gsLst>
                  <a:lin ang="0" scaled="1"/>
                  <a:tileRect/>
                </a:gradFill>
                <a:headEnd type="none" w="lg" len="med"/>
                <a:tailEnd type="none" w="lg" len="sm"/>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76D980F-E068-6BBC-C6CE-F3D4EEBC4E16}"/>
                  </a:ext>
                  <a:ext uri="{C183D7F6-B498-43B3-948B-1728B52AA6E4}">
                    <adec:decorative xmlns:adec="http://schemas.microsoft.com/office/drawing/2017/decorative" val="1"/>
                  </a:ext>
                </a:extLst>
              </p:cNvPr>
              <p:cNvCxnSpPr>
                <a:cxnSpLocks/>
              </p:cNvCxnSpPr>
              <p:nvPr/>
            </p:nvCxnSpPr>
            <p:spPr>
              <a:xfrm rot="16200000">
                <a:off x="25269481" y="2967260"/>
                <a:ext cx="321682" cy="341545"/>
              </a:xfrm>
              <a:prstGeom prst="line">
                <a:avLst/>
              </a:prstGeom>
              <a:ln w="12700" cap="rnd">
                <a:solidFill>
                  <a:srgbClr val="FF5C39"/>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12EA60D-429A-0283-A09E-FE50EE6A5481}"/>
                  </a:ext>
                  <a:ext uri="{C183D7F6-B498-43B3-948B-1728B52AA6E4}">
                    <adec:decorative xmlns:adec="http://schemas.microsoft.com/office/drawing/2017/decorative" val="1"/>
                  </a:ext>
                </a:extLst>
              </p:cNvPr>
              <p:cNvCxnSpPr>
                <a:cxnSpLocks/>
              </p:cNvCxnSpPr>
              <p:nvPr/>
            </p:nvCxnSpPr>
            <p:spPr>
              <a:xfrm rot="16200000" flipV="1">
                <a:off x="25625264" y="2967262"/>
                <a:ext cx="321682" cy="341542"/>
              </a:xfrm>
              <a:prstGeom prst="line">
                <a:avLst/>
              </a:prstGeom>
              <a:ln w="12700" cap="rnd">
                <a:solidFill>
                  <a:srgbClr val="FF5C39"/>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3EF2D7D5-9EDE-E5F6-84C7-99B123324A4D}"/>
                </a:ext>
                <a:ext uri="{C183D7F6-B498-43B3-948B-1728B52AA6E4}">
                  <adec:decorative xmlns:adec="http://schemas.microsoft.com/office/drawing/2017/decorative" val="1"/>
                </a:ext>
              </a:extLst>
            </p:cNvPr>
            <p:cNvGrpSpPr/>
            <p:nvPr/>
          </p:nvGrpSpPr>
          <p:grpSpPr>
            <a:xfrm rot="5400000">
              <a:off x="9855536" y="4059595"/>
              <a:ext cx="130681" cy="3357841"/>
              <a:chOff x="25259549" y="2977192"/>
              <a:chExt cx="697327" cy="21899188"/>
            </a:xfrm>
          </p:grpSpPr>
          <p:cxnSp>
            <p:nvCxnSpPr>
              <p:cNvPr id="26" name="Straight Arrow Connector 25">
                <a:extLst>
                  <a:ext uri="{FF2B5EF4-FFF2-40B4-BE49-F238E27FC236}">
                    <a16:creationId xmlns:a16="http://schemas.microsoft.com/office/drawing/2014/main" id="{4EEC85DB-482E-8074-A51D-6C4CCD58B72E}"/>
                  </a:ext>
                  <a:ext uri="{C183D7F6-B498-43B3-948B-1728B52AA6E4}">
                    <adec:decorative xmlns:adec="http://schemas.microsoft.com/office/drawing/2017/decorative" val="1"/>
                  </a:ext>
                </a:extLst>
              </p:cNvPr>
              <p:cNvCxnSpPr>
                <a:cxnSpLocks/>
              </p:cNvCxnSpPr>
              <p:nvPr/>
            </p:nvCxnSpPr>
            <p:spPr>
              <a:xfrm rot="16200000">
                <a:off x="14669358" y="13942525"/>
                <a:ext cx="21867710" cy="0"/>
              </a:xfrm>
              <a:prstGeom prst="straightConnector1">
                <a:avLst/>
              </a:prstGeom>
              <a:ln w="12700" cap="rnd">
                <a:gradFill flip="none" rotWithShape="1">
                  <a:gsLst>
                    <a:gs pos="0">
                      <a:srgbClr val="0078D4"/>
                    </a:gs>
                    <a:gs pos="100000">
                      <a:srgbClr val="49C5B1"/>
                    </a:gs>
                  </a:gsLst>
                  <a:lin ang="0" scaled="1"/>
                  <a:tileRect/>
                </a:gradFill>
                <a:headEnd type="none" w="lg" len="med"/>
                <a:tailEnd type="none" w="lg" len="sm"/>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EAF3E6A-BBE7-40E9-BA5F-5E9B6F436892}"/>
                  </a:ext>
                  <a:ext uri="{C183D7F6-B498-43B3-948B-1728B52AA6E4}">
                    <adec:decorative xmlns:adec="http://schemas.microsoft.com/office/drawing/2017/decorative" val="1"/>
                  </a:ext>
                </a:extLst>
              </p:cNvPr>
              <p:cNvCxnSpPr>
                <a:cxnSpLocks/>
              </p:cNvCxnSpPr>
              <p:nvPr/>
            </p:nvCxnSpPr>
            <p:spPr>
              <a:xfrm rot="16200000">
                <a:off x="25269481" y="2967260"/>
                <a:ext cx="321682" cy="341545"/>
              </a:xfrm>
              <a:prstGeom prst="line">
                <a:avLst/>
              </a:prstGeom>
              <a:ln w="12700" cap="rnd">
                <a:solidFill>
                  <a:srgbClr val="49C5B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6EA958D-07AE-B31D-59B1-8C7513E3A720}"/>
                  </a:ext>
                  <a:ext uri="{C183D7F6-B498-43B3-948B-1728B52AA6E4}">
                    <adec:decorative xmlns:adec="http://schemas.microsoft.com/office/drawing/2017/decorative" val="1"/>
                  </a:ext>
                </a:extLst>
              </p:cNvPr>
              <p:cNvCxnSpPr>
                <a:cxnSpLocks/>
              </p:cNvCxnSpPr>
              <p:nvPr/>
            </p:nvCxnSpPr>
            <p:spPr>
              <a:xfrm rot="16200000" flipV="1">
                <a:off x="25625264" y="2967262"/>
                <a:ext cx="321682" cy="341542"/>
              </a:xfrm>
              <a:prstGeom prst="line">
                <a:avLst/>
              </a:prstGeom>
              <a:ln w="12700" cap="rnd">
                <a:solidFill>
                  <a:srgbClr val="49C5B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9046769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100"/>
                                  </p:stCondLst>
                                  <p:childTnLst>
                                    <p:animMotion origin="layout" path="M 0 0 L 0 0.03542 " pathEditMode="relative" rAng="0" ptsTypes="AA">
                                      <p:cBhvr>
                                        <p:cTn id="9" dur="700" spd="-100000" fill="hold"/>
                                        <p:tgtEl>
                                          <p:spTgt spid="5"/>
                                        </p:tgtEl>
                                        <p:attrNameLst>
                                          <p:attrName>ppt_x</p:attrName>
                                          <p:attrName>ppt_y</p:attrName>
                                        </p:attrNameLst>
                                      </p:cBhvr>
                                      <p:rCtr x="0" y="1759"/>
                                    </p:animMotion>
                                  </p:childTnLst>
                                </p:cTn>
                              </p:par>
                              <p:par>
                                <p:cTn id="10" presetID="16" presetClass="entr" presetSubtype="37" fill="hold" nodeType="withEffect">
                                  <p:stCondLst>
                                    <p:cond delay="100"/>
                                  </p:stCondLst>
                                  <p:childTnLst>
                                    <p:set>
                                      <p:cBhvr>
                                        <p:cTn id="11" dur="1" fill="hold">
                                          <p:stCondLst>
                                            <p:cond delay="0"/>
                                          </p:stCondLst>
                                        </p:cTn>
                                        <p:tgtEl>
                                          <p:spTgt spid="9"/>
                                        </p:tgtEl>
                                        <p:attrNameLst>
                                          <p:attrName>style.visibility</p:attrName>
                                        </p:attrNameLst>
                                      </p:cBhvr>
                                      <p:to>
                                        <p:strVal val="visible"/>
                                      </p:to>
                                    </p:set>
                                    <p:animEffect transition="in" filter="barn(outVertical)">
                                      <p:cBhvr>
                                        <p:cTn id="12" dur="500"/>
                                        <p:tgtEl>
                                          <p:spTgt spid="9"/>
                                        </p:tgtEl>
                                      </p:cBhvr>
                                    </p:animEffect>
                                  </p:childTnLst>
                                </p:cTn>
                              </p:par>
                            </p:childTnLst>
                          </p:cTn>
                        </p:par>
                        <p:par>
                          <p:cTn id="13" fill="hold">
                            <p:stCondLst>
                              <p:cond delay="8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64" presetClass="path" presetSubtype="0" accel="50000" decel="50000" fill="hold" grpId="1" nodeType="withEffect">
                                  <p:stCondLst>
                                    <p:cond delay="0"/>
                                  </p:stCondLst>
                                  <p:childTnLst>
                                    <p:animMotion origin="layout" path="M 1.45833E-6 0.01528 L 1.45833E-6 -3.7037E-6 " pathEditMode="relative" rAng="0" ptsTypes="AA">
                                      <p:cBhvr>
                                        <p:cTn id="18" dur="500" fill="hold"/>
                                        <p:tgtEl>
                                          <p:spTgt spid="6"/>
                                        </p:tgtEl>
                                        <p:attrNameLst>
                                          <p:attrName>ppt_x</p:attrName>
                                          <p:attrName>ppt_y</p:attrName>
                                        </p:attrNameLst>
                                      </p:cBhvr>
                                      <p:rCtr x="0" y="-764"/>
                                    </p:animMotion>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64" presetClass="path" presetSubtype="0" accel="50000" decel="50000" fill="hold" grpId="1" nodeType="withEffect">
                                  <p:stCondLst>
                                    <p:cond delay="0"/>
                                  </p:stCondLst>
                                  <p:childTnLst>
                                    <p:animMotion origin="layout" path="M 1.45833E-6 0.01528 L 1.45833E-6 3.7037E-7 " pathEditMode="relative" rAng="0" ptsTypes="AA">
                                      <p:cBhvr>
                                        <p:cTn id="23" dur="500" fill="hold"/>
                                        <p:tgtEl>
                                          <p:spTgt spid="16"/>
                                        </p:tgtEl>
                                        <p:attrNameLst>
                                          <p:attrName>ppt_x</p:attrName>
                                          <p:attrName>ppt_y</p:attrName>
                                        </p:attrNameLst>
                                      </p:cBhvr>
                                      <p:rCtr x="0" y="-764"/>
                                    </p:animMotion>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64" presetClass="path" presetSubtype="0" accel="50000" decel="50000" fill="hold" nodeType="withEffect">
                                  <p:stCondLst>
                                    <p:cond delay="0"/>
                                  </p:stCondLst>
                                  <p:childTnLst>
                                    <p:animMotion origin="layout" path="M 1.25E-6 0.01528 L 1.25E-6 -3.7037E-6 " pathEditMode="relative" rAng="0" ptsTypes="AA">
                                      <p:cBhvr>
                                        <p:cTn id="28" dur="500" fill="hold"/>
                                        <p:tgtEl>
                                          <p:spTgt spid="13"/>
                                        </p:tgtEl>
                                        <p:attrNameLst>
                                          <p:attrName>ppt_x</p:attrName>
                                          <p:attrName>ppt_y</p:attrName>
                                        </p:attrNameLst>
                                      </p:cBhvr>
                                      <p:rCtr x="0" y="-764"/>
                                    </p:animMotion>
                                  </p:childTnLst>
                                </p:cTn>
                              </p:par>
                            </p:childTnLst>
                          </p:cTn>
                        </p:par>
                        <p:par>
                          <p:cTn id="29" fill="hold">
                            <p:stCondLst>
                              <p:cond delay="1300"/>
                            </p:stCondLst>
                            <p:childTnLst>
                              <p:par>
                                <p:cTn id="30" presetID="10" presetClass="entr" presetSubtype="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64" presetClass="path" presetSubtype="0" accel="50000" decel="50000" fill="hold" grpId="1" nodeType="withEffect">
                                  <p:stCondLst>
                                    <p:cond delay="0"/>
                                  </p:stCondLst>
                                  <p:childTnLst>
                                    <p:animMotion origin="layout" path="M 0 0.01528 L 0 1.11111E-6 " pathEditMode="relative" rAng="0" ptsTypes="AA">
                                      <p:cBhvr>
                                        <p:cTn id="34" dur="500" fill="hold"/>
                                        <p:tgtEl>
                                          <p:spTgt spid="8"/>
                                        </p:tgtEl>
                                        <p:attrNameLst>
                                          <p:attrName>ppt_x</p:attrName>
                                          <p:attrName>ppt_y</p:attrName>
                                        </p:attrNameLst>
                                      </p:cBhvr>
                                      <p:rCtr x="0" y="-764"/>
                                    </p:animMotion>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64" presetClass="path" presetSubtype="0" accel="50000" decel="50000" fill="hold" grpId="1" nodeType="withEffect">
                                  <p:stCondLst>
                                    <p:cond delay="0"/>
                                  </p:stCondLst>
                                  <p:childTnLst>
                                    <p:animMotion origin="layout" path="M 0 0.01528 L 0 3.7037E-7 " pathEditMode="relative" rAng="0" ptsTypes="AA">
                                      <p:cBhvr>
                                        <p:cTn id="39" dur="500" fill="hold"/>
                                        <p:tgtEl>
                                          <p:spTgt spid="17"/>
                                        </p:tgtEl>
                                        <p:attrNameLst>
                                          <p:attrName>ppt_x</p:attrName>
                                          <p:attrName>ppt_y</p:attrName>
                                        </p:attrNameLst>
                                      </p:cBhvr>
                                      <p:rCtr x="0" y="-764"/>
                                    </p:animMotion>
                                  </p:childTnLst>
                                </p:cTn>
                              </p:par>
                              <p:par>
                                <p:cTn id="40" presetID="10"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par>
                                <p:cTn id="43" presetID="64" presetClass="path" presetSubtype="0" accel="50000" decel="50000" fill="hold" nodeType="withEffect">
                                  <p:stCondLst>
                                    <p:cond delay="0"/>
                                  </p:stCondLst>
                                  <p:childTnLst>
                                    <p:animMotion origin="layout" path="M 0 0.01528 L 0 1.11111E-6 " pathEditMode="relative" rAng="0" ptsTypes="AA">
                                      <p:cBhvr>
                                        <p:cTn id="44" dur="500" fill="hold"/>
                                        <p:tgtEl>
                                          <p:spTgt spid="32"/>
                                        </p:tgtEl>
                                        <p:attrNameLst>
                                          <p:attrName>ppt_x</p:attrName>
                                          <p:attrName>ppt_y</p:attrName>
                                        </p:attrNameLst>
                                      </p:cBhvr>
                                      <p:rCtr x="0" y="-764"/>
                                    </p:animMotion>
                                  </p:childTnLst>
                                </p:cTn>
                              </p:par>
                            </p:childTnLst>
                          </p:cTn>
                        </p:par>
                        <p:par>
                          <p:cTn id="45" fill="hold">
                            <p:stCondLst>
                              <p:cond delay="1800"/>
                            </p:stCondLst>
                            <p:childTnLst>
                              <p:par>
                                <p:cTn id="46" presetID="10" presetClass="entr" presetSubtype="0"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64" presetClass="path" presetSubtype="0" accel="50000" decel="50000" fill="hold" grpId="1" nodeType="withEffect">
                                  <p:stCondLst>
                                    <p:cond delay="0"/>
                                  </p:stCondLst>
                                  <p:childTnLst>
                                    <p:animMotion origin="layout" path="M -1.04167E-6 0.01528 L -1.04167E-6 -3.33333E-6 " pathEditMode="relative" rAng="0" ptsTypes="AA">
                                      <p:cBhvr>
                                        <p:cTn id="50" dur="500" fill="hold"/>
                                        <p:tgtEl>
                                          <p:spTgt spid="7"/>
                                        </p:tgtEl>
                                        <p:attrNameLst>
                                          <p:attrName>ppt_x</p:attrName>
                                          <p:attrName>ppt_y</p:attrName>
                                        </p:attrNameLst>
                                      </p:cBhvr>
                                      <p:rCtr x="0" y="-764"/>
                                    </p:animMotion>
                                  </p:childTnLst>
                                </p:cTn>
                              </p:par>
                              <p:par>
                                <p:cTn id="51" presetID="10"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par>
                                <p:cTn id="54" presetID="64" presetClass="path" presetSubtype="0" accel="50000" decel="50000" fill="hold" grpId="1" nodeType="withEffect">
                                  <p:stCondLst>
                                    <p:cond delay="0"/>
                                  </p:stCondLst>
                                  <p:childTnLst>
                                    <p:animMotion origin="layout" path="M -1.04167E-6 0.01528 L -1.04167E-6 3.7037E-7 " pathEditMode="relative" rAng="0" ptsTypes="AA">
                                      <p:cBhvr>
                                        <p:cTn id="55" dur="500" fill="hold"/>
                                        <p:tgtEl>
                                          <p:spTgt spid="21"/>
                                        </p:tgtEl>
                                        <p:attrNameLst>
                                          <p:attrName>ppt_x</p:attrName>
                                          <p:attrName>ppt_y</p:attrName>
                                        </p:attrNameLst>
                                      </p:cBhvr>
                                      <p:rCtr x="0" y="-764"/>
                                    </p:animMotion>
                                  </p:childTnLst>
                                </p:cTn>
                              </p:par>
                              <p:par>
                                <p:cTn id="56" presetID="10" presetClass="entr" presetSubtype="0"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par>
                                <p:cTn id="59" presetID="64" presetClass="path" presetSubtype="0" accel="50000" decel="50000" fill="hold" nodeType="withEffect">
                                  <p:stCondLst>
                                    <p:cond delay="0"/>
                                  </p:stCondLst>
                                  <p:childTnLst>
                                    <p:animMotion origin="layout" path="M -1.04167E-6 0.01528 L -1.04167E-6 -3.33333E-6 " pathEditMode="relative" rAng="0" ptsTypes="AA">
                                      <p:cBhvr>
                                        <p:cTn id="60" dur="500" fill="hold"/>
                                        <p:tgtEl>
                                          <p:spTgt spid="18"/>
                                        </p:tgtEl>
                                        <p:attrNameLst>
                                          <p:attrName>ppt_x</p:attrName>
                                          <p:attrName>ppt_y</p:attrName>
                                        </p:attrNameLst>
                                      </p:cBhvr>
                                      <p:rCtr x="0" y="-764"/>
                                    </p:animMotion>
                                  </p:childTnLst>
                                </p:cTn>
                              </p:par>
                            </p:childTnLst>
                          </p:cTn>
                        </p:par>
                        <p:par>
                          <p:cTn id="61" fill="hold">
                            <p:stCondLst>
                              <p:cond delay="2300"/>
                            </p:stCondLst>
                            <p:childTnLst>
                              <p:par>
                                <p:cTn id="62" presetID="16" presetClass="entr" presetSubtype="37" fill="hold" nodeType="after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barn(outVertical)">
                                      <p:cBhvr>
                                        <p:cTn id="64" dur="500"/>
                                        <p:tgtEl>
                                          <p:spTgt spid="22"/>
                                        </p:tgtEl>
                                      </p:cBhvr>
                                    </p:animEffect>
                                  </p:childTnLst>
                                </p:cTn>
                              </p:par>
                              <p:par>
                                <p:cTn id="65" presetID="42" presetClass="path" presetSubtype="0" decel="100000" fill="hold" nodeType="withEffect">
                                  <p:stCondLst>
                                    <p:cond delay="0"/>
                                  </p:stCondLst>
                                  <p:childTnLst>
                                    <p:animMotion origin="layout" path="M 4.16667E-7 3.33333E-6 L 4.16667E-7 0.03541 " pathEditMode="relative" rAng="0" ptsTypes="AA">
                                      <p:cBhvr>
                                        <p:cTn id="66" dur="700" spd="-100000" fill="hold"/>
                                        <p:tgtEl>
                                          <p:spTgt spid="2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animBg="1"/>
      <p:bldP spid="6" grpId="1" animBg="1"/>
      <p:bldP spid="7" grpId="0" animBg="1"/>
      <p:bldP spid="7" grpId="1" animBg="1"/>
      <p:bldP spid="8" grpId="0" animBg="1"/>
      <p:bldP spid="8" grpId="1" animBg="1"/>
      <p:bldP spid="16" grpId="0"/>
      <p:bldP spid="16" grpId="1"/>
      <p:bldP spid="17" grpId="0"/>
      <p:bldP spid="17" grpId="1"/>
      <p:bldP spid="21" grpId="0"/>
      <p:bldP spid="21"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18BBC-451B-2B77-56E9-24A9B0B558B1}"/>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93D8C4BD-8A4F-BC5B-0494-9F294A3DC2A9}"/>
              </a:ext>
            </a:extLst>
          </p:cNvPr>
          <p:cNvSpPr>
            <a:spLocks noGrp="1"/>
          </p:cNvSpPr>
          <p:nvPr>
            <p:ph type="title"/>
          </p:nvPr>
        </p:nvSpPr>
        <p:spPr>
          <a:xfrm>
            <a:off x="588263" y="485481"/>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algn="ctr"/>
            <a:r>
              <a:rPr lang="en-US">
                <a:solidFill>
                  <a:schemeClr val="bg1"/>
                </a:solidFill>
              </a:rPr>
              <a:t>Simplified Analyst Agent Architecture</a:t>
            </a:r>
            <a:endParaRPr lang="en-US" b="1" i="1">
              <a:solidFill>
                <a:schemeClr val="bg1"/>
              </a:solidFill>
            </a:endParaRPr>
          </a:p>
        </p:txBody>
      </p:sp>
      <p:sp>
        <p:nvSpPr>
          <p:cNvPr id="25" name="Rounded Rectangle 177_1">
            <a:extLst>
              <a:ext uri="{FF2B5EF4-FFF2-40B4-BE49-F238E27FC236}">
                <a16:creationId xmlns:a16="http://schemas.microsoft.com/office/drawing/2014/main" id="{4FB829B6-1324-B0D6-2159-6427B462A91D}"/>
              </a:ext>
              <a:ext uri="{C183D7F6-B498-43B3-948B-1728B52AA6E4}">
                <adec:decorative xmlns:adec="http://schemas.microsoft.com/office/drawing/2017/decorative" val="1"/>
              </a:ext>
            </a:extLst>
          </p:cNvPr>
          <p:cNvSpPr>
            <a:spLocks/>
          </p:cNvSpPr>
          <p:nvPr/>
        </p:nvSpPr>
        <p:spPr bwMode="auto">
          <a:xfrm>
            <a:off x="588963" y="1641929"/>
            <a:ext cx="3550497" cy="2115788"/>
          </a:xfrm>
          <a:prstGeom prst="roundRect">
            <a:avLst>
              <a:gd name="adj" fmla="val 6200"/>
            </a:avLst>
          </a:prstGeom>
          <a:solidFill>
            <a:srgbClr val="FFFFFF"/>
          </a:solidFill>
          <a:ln w="12700">
            <a:gradFill flip="none" rotWithShape="1">
              <a:gsLst>
                <a:gs pos="0">
                  <a:schemeClr val="accent1"/>
                </a:gs>
                <a:gs pos="100000">
                  <a:srgbClr val="C73ECC"/>
                </a:gs>
              </a:gsLst>
              <a:lin ang="0" scaled="1"/>
              <a:tileRect/>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UI Semibold"/>
              <a:ea typeface="+mn-ea"/>
              <a:cs typeface="+mn-cs"/>
            </a:endParaRPr>
          </a:p>
        </p:txBody>
      </p:sp>
      <p:sp>
        <p:nvSpPr>
          <p:cNvPr id="26" name="Rounded Rectangle 178_1">
            <a:extLst>
              <a:ext uri="{FF2B5EF4-FFF2-40B4-BE49-F238E27FC236}">
                <a16:creationId xmlns:a16="http://schemas.microsoft.com/office/drawing/2014/main" id="{44CE23FA-172B-6AAD-73EA-B117F51477A7}"/>
              </a:ext>
              <a:ext uri="{C183D7F6-B498-43B3-948B-1728B52AA6E4}">
                <adec:decorative xmlns:adec="http://schemas.microsoft.com/office/drawing/2017/decorative" val="1"/>
              </a:ext>
            </a:extLst>
          </p:cNvPr>
          <p:cNvSpPr>
            <a:spLocks/>
          </p:cNvSpPr>
          <p:nvPr/>
        </p:nvSpPr>
        <p:spPr bwMode="auto">
          <a:xfrm>
            <a:off x="4322340" y="1641929"/>
            <a:ext cx="3550497" cy="2115788"/>
          </a:xfrm>
          <a:prstGeom prst="roundRect">
            <a:avLst>
              <a:gd name="adj" fmla="val 6200"/>
            </a:avLst>
          </a:prstGeom>
          <a:solidFill>
            <a:srgbClr val="FFFFFF"/>
          </a:solidFill>
          <a:ln w="12700">
            <a:gradFill flip="none" rotWithShape="1">
              <a:gsLst>
                <a:gs pos="0">
                  <a:schemeClr val="accent1"/>
                </a:gs>
                <a:gs pos="100000">
                  <a:srgbClr val="C73ECC"/>
                </a:gs>
              </a:gsLst>
              <a:lin ang="0" scaled="1"/>
              <a:tileRect/>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UI Semibold"/>
              <a:ea typeface="+mn-ea"/>
              <a:cs typeface="+mn-cs"/>
            </a:endParaRPr>
          </a:p>
        </p:txBody>
      </p:sp>
      <p:sp>
        <p:nvSpPr>
          <p:cNvPr id="27" name="Rounded Rectangle 179_1">
            <a:extLst>
              <a:ext uri="{FF2B5EF4-FFF2-40B4-BE49-F238E27FC236}">
                <a16:creationId xmlns:a16="http://schemas.microsoft.com/office/drawing/2014/main" id="{C22255EC-6610-CCF1-C343-71E4C64E868F}"/>
              </a:ext>
              <a:ext uri="{C183D7F6-B498-43B3-948B-1728B52AA6E4}">
                <adec:decorative xmlns:adec="http://schemas.microsoft.com/office/drawing/2017/decorative" val="1"/>
              </a:ext>
            </a:extLst>
          </p:cNvPr>
          <p:cNvSpPr>
            <a:spLocks/>
          </p:cNvSpPr>
          <p:nvPr/>
        </p:nvSpPr>
        <p:spPr bwMode="auto">
          <a:xfrm>
            <a:off x="8055717" y="1641929"/>
            <a:ext cx="3550497" cy="2115788"/>
          </a:xfrm>
          <a:prstGeom prst="roundRect">
            <a:avLst>
              <a:gd name="adj" fmla="val 6200"/>
            </a:avLst>
          </a:prstGeom>
          <a:solidFill>
            <a:srgbClr val="FFFFFF"/>
          </a:solidFill>
          <a:ln w="12700">
            <a:gradFill flip="none" rotWithShape="1">
              <a:gsLst>
                <a:gs pos="0">
                  <a:schemeClr val="accent1"/>
                </a:gs>
                <a:gs pos="100000">
                  <a:srgbClr val="C73ECC"/>
                </a:gs>
              </a:gsLst>
              <a:lin ang="0" scaled="1"/>
              <a:tileRect/>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UI Semibold"/>
              <a:ea typeface="+mn-ea"/>
              <a:cs typeface="+mn-cs"/>
            </a:endParaRPr>
          </a:p>
        </p:txBody>
      </p:sp>
      <p:sp>
        <p:nvSpPr>
          <p:cNvPr id="28" name="Rounded Rectangle 180_1">
            <a:extLst>
              <a:ext uri="{FF2B5EF4-FFF2-40B4-BE49-F238E27FC236}">
                <a16:creationId xmlns:a16="http://schemas.microsoft.com/office/drawing/2014/main" id="{557868C3-25F5-74F0-1A53-3324FD525F30}"/>
              </a:ext>
              <a:ext uri="{C183D7F6-B498-43B3-948B-1728B52AA6E4}">
                <adec:decorative xmlns:adec="http://schemas.microsoft.com/office/drawing/2017/decorative" val="1"/>
              </a:ext>
            </a:extLst>
          </p:cNvPr>
          <p:cNvSpPr>
            <a:spLocks/>
          </p:cNvSpPr>
          <p:nvPr/>
        </p:nvSpPr>
        <p:spPr bwMode="auto">
          <a:xfrm>
            <a:off x="588963" y="4101736"/>
            <a:ext cx="3550497" cy="2115788"/>
          </a:xfrm>
          <a:prstGeom prst="roundRect">
            <a:avLst>
              <a:gd name="adj" fmla="val 6200"/>
            </a:avLst>
          </a:prstGeom>
          <a:solidFill>
            <a:srgbClr val="FFFFFF"/>
          </a:solidFill>
          <a:ln w="12700">
            <a:gradFill flip="none" rotWithShape="1">
              <a:gsLst>
                <a:gs pos="0">
                  <a:schemeClr val="accent1"/>
                </a:gs>
                <a:gs pos="100000">
                  <a:srgbClr val="C73ECC"/>
                </a:gs>
              </a:gsLst>
              <a:lin ang="0" scaled="1"/>
              <a:tileRect/>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UI Semibold"/>
              <a:ea typeface="+mn-ea"/>
              <a:cs typeface="+mn-cs"/>
            </a:endParaRPr>
          </a:p>
        </p:txBody>
      </p:sp>
      <p:sp>
        <p:nvSpPr>
          <p:cNvPr id="29" name="Rounded Rectangle 181_1">
            <a:extLst>
              <a:ext uri="{FF2B5EF4-FFF2-40B4-BE49-F238E27FC236}">
                <a16:creationId xmlns:a16="http://schemas.microsoft.com/office/drawing/2014/main" id="{1E8952D2-8DB1-2C39-588F-287D153ACBAA}"/>
              </a:ext>
              <a:ext uri="{C183D7F6-B498-43B3-948B-1728B52AA6E4}">
                <adec:decorative xmlns:adec="http://schemas.microsoft.com/office/drawing/2017/decorative" val="1"/>
              </a:ext>
            </a:extLst>
          </p:cNvPr>
          <p:cNvSpPr>
            <a:spLocks/>
          </p:cNvSpPr>
          <p:nvPr/>
        </p:nvSpPr>
        <p:spPr bwMode="auto">
          <a:xfrm>
            <a:off x="4322340" y="4101736"/>
            <a:ext cx="3550497" cy="2115788"/>
          </a:xfrm>
          <a:prstGeom prst="roundRect">
            <a:avLst>
              <a:gd name="adj" fmla="val 6200"/>
            </a:avLst>
          </a:prstGeom>
          <a:solidFill>
            <a:srgbClr val="FFFFFF"/>
          </a:solidFill>
          <a:ln w="12700">
            <a:gradFill flip="none" rotWithShape="1">
              <a:gsLst>
                <a:gs pos="0">
                  <a:schemeClr val="accent1"/>
                </a:gs>
                <a:gs pos="100000">
                  <a:srgbClr val="C73ECC"/>
                </a:gs>
              </a:gsLst>
              <a:lin ang="0" scaled="1"/>
              <a:tileRect/>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UI Semibold"/>
              <a:ea typeface="+mn-ea"/>
              <a:cs typeface="+mn-cs"/>
            </a:endParaRPr>
          </a:p>
        </p:txBody>
      </p:sp>
      <p:sp>
        <p:nvSpPr>
          <p:cNvPr id="30" name="Rounded Rectangle 182_1">
            <a:extLst>
              <a:ext uri="{FF2B5EF4-FFF2-40B4-BE49-F238E27FC236}">
                <a16:creationId xmlns:a16="http://schemas.microsoft.com/office/drawing/2014/main" id="{631D6775-3034-7298-85EF-B75CEFFEF768}"/>
              </a:ext>
              <a:ext uri="{C183D7F6-B498-43B3-948B-1728B52AA6E4}">
                <adec:decorative xmlns:adec="http://schemas.microsoft.com/office/drawing/2017/decorative" val="1"/>
              </a:ext>
            </a:extLst>
          </p:cNvPr>
          <p:cNvSpPr>
            <a:spLocks/>
          </p:cNvSpPr>
          <p:nvPr/>
        </p:nvSpPr>
        <p:spPr bwMode="auto">
          <a:xfrm>
            <a:off x="8055717" y="4101736"/>
            <a:ext cx="3550497" cy="2115788"/>
          </a:xfrm>
          <a:prstGeom prst="roundRect">
            <a:avLst>
              <a:gd name="adj" fmla="val 6200"/>
            </a:avLst>
          </a:prstGeom>
          <a:solidFill>
            <a:srgbClr val="FFFFFF"/>
          </a:solidFill>
          <a:ln w="12700">
            <a:gradFill flip="none" rotWithShape="1">
              <a:gsLst>
                <a:gs pos="0">
                  <a:schemeClr val="accent1"/>
                </a:gs>
                <a:gs pos="100000">
                  <a:srgbClr val="C73ECC"/>
                </a:gs>
              </a:gsLst>
              <a:lin ang="0" scaled="1"/>
              <a:tileRect/>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UI Semibold"/>
              <a:ea typeface="+mn-ea"/>
              <a:cs typeface="+mn-cs"/>
            </a:endParaRPr>
          </a:p>
        </p:txBody>
      </p:sp>
      <p:sp>
        <p:nvSpPr>
          <p:cNvPr id="31" name="Rectangle: Rounded Corners 30">
            <a:extLst>
              <a:ext uri="{FF2B5EF4-FFF2-40B4-BE49-F238E27FC236}">
                <a16:creationId xmlns:a16="http://schemas.microsoft.com/office/drawing/2014/main" id="{A8EADAD8-4E3D-FF5D-5DD6-E9B9DB511AF6}"/>
              </a:ext>
            </a:extLst>
          </p:cNvPr>
          <p:cNvSpPr>
            <a:spLocks/>
          </p:cNvSpPr>
          <p:nvPr/>
        </p:nvSpPr>
        <p:spPr bwMode="auto">
          <a:xfrm>
            <a:off x="680403" y="1733369"/>
            <a:ext cx="3355150" cy="1931457"/>
          </a:xfrm>
          <a:prstGeom prst="roundRect">
            <a:avLst>
              <a:gd name="adj" fmla="val 620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2860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3175">
                  <a:noFill/>
                </a:ln>
                <a:gradFill flip="none">
                  <a:gsLst>
                    <a:gs pos="0">
                      <a:srgbClr val="C03BC4"/>
                    </a:gs>
                    <a:gs pos="80000">
                      <a:srgbClr val="0078D4"/>
                    </a:gs>
                  </a:gsLst>
                  <a:path path="circle">
                    <a:fillToRect l="100000" t="100000"/>
                  </a:path>
                  <a:tileRect r="-100000" b="-100000"/>
                </a:gradFill>
                <a:effectLst/>
                <a:uLnTx/>
                <a:uFillTx/>
                <a:latin typeface="Segoe Sans Display Semibold"/>
                <a:ea typeface="+mn-ea"/>
                <a:cs typeface="Segoe Sans Display" pitchFamily="2" charset="0"/>
              </a:rPr>
              <a:t>User Prompt</a:t>
            </a:r>
            <a:endParaRPr kumimoji="0" lang="en-US" sz="1400" b="0" i="0" u="none" strike="noStrike" kern="1200" cap="none" spc="0" normalizeH="0" baseline="0" noProof="0">
              <a:ln w="3175">
                <a:noFill/>
              </a:ln>
              <a:gradFill flip="none">
                <a:gsLst>
                  <a:gs pos="0">
                    <a:srgbClr val="C03BC4"/>
                  </a:gs>
                  <a:gs pos="80000">
                    <a:srgbClr val="0078D4"/>
                  </a:gs>
                </a:gsLst>
                <a:path path="circle">
                  <a:fillToRect l="100000" t="100000"/>
                </a:path>
                <a:tileRect r="-100000" b="-100000"/>
              </a:gradFill>
              <a:effectLst/>
              <a:uLnTx/>
              <a:uFillTx/>
              <a:latin typeface="Segoe Sans Display Semibold"/>
              <a:ea typeface="+mn-ea"/>
              <a:cs typeface="Segoe Sans Display" pitchFamily="2" charset="0"/>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User asks a complex data question via Copilot (e.g., in Teams chat or Copilot app).</a:t>
            </a:r>
          </a:p>
        </p:txBody>
      </p:sp>
      <p:sp>
        <p:nvSpPr>
          <p:cNvPr id="32" name="Rectangle: Rounded Corners 31">
            <a:extLst>
              <a:ext uri="{FF2B5EF4-FFF2-40B4-BE49-F238E27FC236}">
                <a16:creationId xmlns:a16="http://schemas.microsoft.com/office/drawing/2014/main" id="{E5916320-47EE-CD3F-DEDF-98D21D227FC1}"/>
              </a:ext>
            </a:extLst>
          </p:cNvPr>
          <p:cNvSpPr>
            <a:spLocks/>
          </p:cNvSpPr>
          <p:nvPr/>
        </p:nvSpPr>
        <p:spPr bwMode="auto">
          <a:xfrm>
            <a:off x="4418425" y="1765707"/>
            <a:ext cx="3355150" cy="1931457"/>
          </a:xfrm>
          <a:prstGeom prst="roundRect">
            <a:avLst>
              <a:gd name="adj" fmla="val 620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2860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w="3175">
                  <a:noFill/>
                </a:ln>
                <a:gradFill flip="none">
                  <a:gsLst>
                    <a:gs pos="0">
                      <a:srgbClr val="C03BC4"/>
                    </a:gs>
                    <a:gs pos="80000">
                      <a:srgbClr val="0078D4"/>
                    </a:gs>
                  </a:gsLst>
                  <a:path path="circle">
                    <a:fillToRect l="100000" t="100000"/>
                  </a:path>
                  <a:tileRect r="-100000" b="-100000"/>
                </a:gradFill>
                <a:effectLst/>
                <a:uLnTx/>
                <a:uFillTx/>
                <a:latin typeface="Segoe Sans Display Semibold"/>
                <a:ea typeface="+mn-ea"/>
                <a:cs typeface="Segoe Sans Display" pitchFamily="2" charset="0"/>
              </a:rPr>
              <a:t>Data Grounding</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Copilot finds relevant files/data from Microsoft Graph (OneDrive, SharePoint, etc.) based on the query. These are provided to the Analyst agent.</a:t>
            </a:r>
          </a:p>
        </p:txBody>
      </p:sp>
      <p:sp>
        <p:nvSpPr>
          <p:cNvPr id="35" name="Rectangle: Rounded Corners 34">
            <a:extLst>
              <a:ext uri="{FF2B5EF4-FFF2-40B4-BE49-F238E27FC236}">
                <a16:creationId xmlns:a16="http://schemas.microsoft.com/office/drawing/2014/main" id="{26B1F26F-A791-2D06-6DC0-67B240C27496}"/>
              </a:ext>
            </a:extLst>
          </p:cNvPr>
          <p:cNvSpPr>
            <a:spLocks/>
          </p:cNvSpPr>
          <p:nvPr/>
        </p:nvSpPr>
        <p:spPr bwMode="auto">
          <a:xfrm>
            <a:off x="8132313" y="1733369"/>
            <a:ext cx="3355150" cy="1931457"/>
          </a:xfrm>
          <a:prstGeom prst="roundRect">
            <a:avLst>
              <a:gd name="adj" fmla="val 620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2860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w="3175">
                  <a:noFill/>
                </a:ln>
                <a:gradFill flip="none">
                  <a:gsLst>
                    <a:gs pos="0">
                      <a:srgbClr val="C03BC4"/>
                    </a:gs>
                    <a:gs pos="80000">
                      <a:srgbClr val="0078D4"/>
                    </a:gs>
                  </a:gsLst>
                  <a:path path="circle">
                    <a:fillToRect l="100000" t="100000"/>
                  </a:path>
                  <a:tileRect r="-100000" b="-100000"/>
                </a:gradFill>
                <a:effectLst/>
                <a:uLnTx/>
                <a:uFillTx/>
                <a:latin typeface="Segoe Sans Display Semibold"/>
                <a:ea typeface="+mn-ea"/>
                <a:cs typeface="Segoe Sans Display" pitchFamily="2" charset="0"/>
              </a:rPr>
              <a:t>LLM Reasoning Begins</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The OpenAI o3-mini model, with Analyst’s reasoning prompt, interprets the question and plans solution steps (“chain-of-thought”).</a:t>
            </a:r>
          </a:p>
        </p:txBody>
      </p:sp>
      <p:sp>
        <p:nvSpPr>
          <p:cNvPr id="33" name="Rectangle: Rounded Corners 32">
            <a:extLst>
              <a:ext uri="{FF2B5EF4-FFF2-40B4-BE49-F238E27FC236}">
                <a16:creationId xmlns:a16="http://schemas.microsoft.com/office/drawing/2014/main" id="{4FA9AD74-77EC-0CE6-A416-E5D026716143}"/>
              </a:ext>
            </a:extLst>
          </p:cNvPr>
          <p:cNvSpPr>
            <a:spLocks/>
          </p:cNvSpPr>
          <p:nvPr/>
        </p:nvSpPr>
        <p:spPr bwMode="auto">
          <a:xfrm>
            <a:off x="680403" y="4194408"/>
            <a:ext cx="3355150" cy="1931457"/>
          </a:xfrm>
          <a:prstGeom prst="roundRect">
            <a:avLst>
              <a:gd name="adj" fmla="val 620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2860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a:ln w="3175">
                  <a:noFill/>
                </a:ln>
                <a:gradFill flip="none">
                  <a:gsLst>
                    <a:gs pos="0">
                      <a:srgbClr val="C03BC4"/>
                    </a:gs>
                    <a:gs pos="80000">
                      <a:srgbClr val="0078D4"/>
                    </a:gs>
                  </a:gsLst>
                  <a:path path="circle">
                    <a:fillToRect l="100000" t="100000"/>
                  </a:path>
                  <a:tileRect r="-100000" b="-100000"/>
                </a:gradFill>
                <a:effectLst/>
                <a:uLnTx/>
                <a:uFillTx/>
                <a:latin typeface="Segoe Sans Display Semibold"/>
                <a:ea typeface="+mn-ea"/>
                <a:cs typeface="Segoe Sans Display" pitchFamily="2" charset="0"/>
              </a:rPr>
              <a:t>Tool Use (Python)</a:t>
            </a:r>
            <a:endPar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For each step where computation is needed, the agent generates Python code and executes it in a sandbox. The output (data, chart, error) is returned to the LLM. The LLM updates its plan accordingly (iterating as needed).</a:t>
            </a: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p:txBody>
      </p:sp>
      <p:sp>
        <p:nvSpPr>
          <p:cNvPr id="34" name="Rectangle: Rounded Corners 33">
            <a:extLst>
              <a:ext uri="{FF2B5EF4-FFF2-40B4-BE49-F238E27FC236}">
                <a16:creationId xmlns:a16="http://schemas.microsoft.com/office/drawing/2014/main" id="{2BF0A473-54D0-1842-3EC7-F96662F76113}"/>
              </a:ext>
            </a:extLst>
          </p:cNvPr>
          <p:cNvSpPr>
            <a:spLocks/>
          </p:cNvSpPr>
          <p:nvPr/>
        </p:nvSpPr>
        <p:spPr bwMode="auto">
          <a:xfrm>
            <a:off x="4418425" y="4188826"/>
            <a:ext cx="3355150" cy="1931457"/>
          </a:xfrm>
          <a:prstGeom prst="roundRect">
            <a:avLst>
              <a:gd name="adj" fmla="val 620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2860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a:ln w="3175">
                  <a:noFill/>
                </a:ln>
                <a:gradFill flip="none" rotWithShape="1">
                  <a:gsLst>
                    <a:gs pos="80000">
                      <a:srgbClr val="0078D4"/>
                    </a:gs>
                    <a:gs pos="0">
                      <a:srgbClr val="C03BC4"/>
                    </a:gs>
                  </a:gsLst>
                  <a:path path="circle">
                    <a:fillToRect l="100000" t="100000"/>
                  </a:path>
                  <a:tileRect r="-100000" b="-100000"/>
                </a:gradFill>
                <a:effectLst/>
                <a:uLnTx/>
                <a:uFillTx/>
                <a:latin typeface="Segoe Sans Display Semibold"/>
                <a:ea typeface="+mn-ea"/>
                <a:cs typeface="Segoe Sans Display" pitchFamily="2" charset="0"/>
              </a:rPr>
              <a:t>Response Generation</a:t>
            </a:r>
          </a:p>
          <a:p>
            <a:pPr marL="0" marR="0" lvl="1" indent="0" algn="ctr" defTabSz="914400" rtl="0" eaLnBrk="1" fontAlgn="auto" latinLnBrk="0" hangingPunct="1">
              <a:lnSpc>
                <a:spcPct val="110000"/>
              </a:lnSpc>
              <a:spcBef>
                <a:spcPts val="600"/>
              </a:spcBef>
              <a:spcAft>
                <a:spcPts val="0"/>
              </a:spcAft>
              <a:buClr>
                <a:srgbClr val="000000"/>
              </a:buClr>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When analysis is complete, the LLM produces a final answer: narrative insights, any charts/tables, and possibly the code used for transparency.</a:t>
            </a:r>
          </a:p>
        </p:txBody>
      </p:sp>
      <p:sp>
        <p:nvSpPr>
          <p:cNvPr id="36" name="Rectangle: Rounded Corners 35">
            <a:extLst>
              <a:ext uri="{FF2B5EF4-FFF2-40B4-BE49-F238E27FC236}">
                <a16:creationId xmlns:a16="http://schemas.microsoft.com/office/drawing/2014/main" id="{9EBF243B-7E93-4CDE-EC19-D5A5D8E3F7FC}"/>
              </a:ext>
            </a:extLst>
          </p:cNvPr>
          <p:cNvSpPr>
            <a:spLocks/>
          </p:cNvSpPr>
          <p:nvPr/>
        </p:nvSpPr>
        <p:spPr bwMode="auto">
          <a:xfrm>
            <a:off x="8153390" y="4193902"/>
            <a:ext cx="3355150" cy="1931457"/>
          </a:xfrm>
          <a:prstGeom prst="roundRect">
            <a:avLst>
              <a:gd name="adj" fmla="val 620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2860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a:ln w="3175">
                  <a:noFill/>
                </a:ln>
                <a:gradFill flip="none" rotWithShape="1">
                  <a:gsLst>
                    <a:gs pos="80000">
                      <a:srgbClr val="0078D4"/>
                    </a:gs>
                    <a:gs pos="0">
                      <a:srgbClr val="C03BC4"/>
                    </a:gs>
                  </a:gsLst>
                  <a:path path="circle">
                    <a:fillToRect l="100000" t="100000"/>
                  </a:path>
                  <a:tileRect r="-100000" b="-100000"/>
                </a:gradFill>
                <a:effectLst/>
                <a:uLnTx/>
                <a:uFillTx/>
                <a:latin typeface="Segoe Sans Display Semibold"/>
                <a:ea typeface="+mn-ea"/>
                <a:cs typeface="Segoe Sans Display" pitchFamily="2" charset="0"/>
              </a:rPr>
              <a:t>Delivery and Actions</a:t>
            </a:r>
          </a:p>
          <a:p>
            <a:pPr marL="0" marR="0" lvl="1" indent="0" algn="ctr" defTabSz="914400" rtl="0" eaLnBrk="1" fontAlgn="auto" latinLnBrk="0" hangingPunct="1">
              <a:lnSpc>
                <a:spcPct val="110000"/>
              </a:lnSpc>
              <a:spcBef>
                <a:spcPts val="600"/>
              </a:spcBef>
              <a:spcAft>
                <a:spcPts val="0"/>
              </a:spcAft>
              <a:buClr>
                <a:srgbClr val="000000"/>
              </a:buClr>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The result is sent to the user in Copilot chat. The user can ask follow-ups or click “Open in Pages” to save/edit the full report. All steps are logged for compliance.</a:t>
            </a:r>
          </a:p>
        </p:txBody>
      </p:sp>
      <p:sp>
        <p:nvSpPr>
          <p:cNvPr id="4" name="Oval 3">
            <a:extLst>
              <a:ext uri="{FF2B5EF4-FFF2-40B4-BE49-F238E27FC236}">
                <a16:creationId xmlns:a16="http://schemas.microsoft.com/office/drawing/2014/main" id="{34CC752F-29A4-320F-E4DF-4608D6C007B2}"/>
              </a:ext>
              <a:ext uri="{C183D7F6-B498-43B3-948B-1728B52AA6E4}">
                <adec:decorative xmlns:adec="http://schemas.microsoft.com/office/drawing/2017/decorative" val="1"/>
              </a:ext>
            </a:extLst>
          </p:cNvPr>
          <p:cNvSpPr/>
          <p:nvPr/>
        </p:nvSpPr>
        <p:spPr bwMode="auto">
          <a:xfrm>
            <a:off x="5867400" y="1420224"/>
            <a:ext cx="457200" cy="457200"/>
          </a:xfrm>
          <a:prstGeom prst="ellipse">
            <a:avLst/>
          </a:prstGeom>
          <a:gradFill>
            <a:gsLst>
              <a:gs pos="0">
                <a:srgbClr val="C03BC4"/>
              </a:gs>
              <a:gs pos="87000">
                <a:srgbClr val="0078D4"/>
              </a:gs>
            </a:gsLst>
            <a:path path="circle">
              <a:fillToRect l="100000" t="100000"/>
            </a:path>
          </a:gradFill>
          <a:ln>
            <a:noFill/>
            <a:headEnd type="none" w="med" len="med"/>
            <a:tailEnd type="none" w="med" len="med"/>
          </a:ln>
          <a:effectLst>
            <a:outerShdw blurRad="127000" dist="50800" dir="5400000" algn="t"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Display Semibold"/>
                <a:ea typeface="+mn-ea"/>
                <a:cs typeface="Segoe UI" pitchFamily="34" charset="0"/>
              </a:rPr>
              <a:t>2</a:t>
            </a:r>
          </a:p>
        </p:txBody>
      </p:sp>
      <p:sp>
        <p:nvSpPr>
          <p:cNvPr id="6" name="Oval 5">
            <a:extLst>
              <a:ext uri="{FF2B5EF4-FFF2-40B4-BE49-F238E27FC236}">
                <a16:creationId xmlns:a16="http://schemas.microsoft.com/office/drawing/2014/main" id="{AC2AF25E-663E-FF2C-5802-BFA7A260DD2E}"/>
              </a:ext>
              <a:ext uri="{C183D7F6-B498-43B3-948B-1728B52AA6E4}">
                <adec:decorative xmlns:adec="http://schemas.microsoft.com/office/drawing/2017/decorative" val="1"/>
              </a:ext>
            </a:extLst>
          </p:cNvPr>
          <p:cNvSpPr/>
          <p:nvPr/>
        </p:nvSpPr>
        <p:spPr bwMode="auto">
          <a:xfrm>
            <a:off x="2149813" y="3877447"/>
            <a:ext cx="457200" cy="457200"/>
          </a:xfrm>
          <a:prstGeom prst="ellipse">
            <a:avLst/>
          </a:prstGeom>
          <a:gradFill>
            <a:gsLst>
              <a:gs pos="0">
                <a:srgbClr val="C03BC4"/>
              </a:gs>
              <a:gs pos="87000">
                <a:srgbClr val="0078D4"/>
              </a:gs>
            </a:gsLst>
            <a:path path="circle">
              <a:fillToRect l="100000" t="100000"/>
            </a:path>
          </a:gradFill>
          <a:ln>
            <a:noFill/>
            <a:headEnd type="none" w="med" len="med"/>
            <a:tailEnd type="none" w="med" len="med"/>
          </a:ln>
          <a:effectLst>
            <a:outerShdw blurRad="127000" dist="50800" dir="5400000" algn="t"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4</a:t>
            </a:r>
          </a:p>
        </p:txBody>
      </p:sp>
      <p:sp>
        <p:nvSpPr>
          <p:cNvPr id="7" name="Oval 6">
            <a:extLst>
              <a:ext uri="{FF2B5EF4-FFF2-40B4-BE49-F238E27FC236}">
                <a16:creationId xmlns:a16="http://schemas.microsoft.com/office/drawing/2014/main" id="{B1C64110-EC70-DEFC-095B-18E1F1E4C91C}"/>
              </a:ext>
              <a:ext uri="{C183D7F6-B498-43B3-948B-1728B52AA6E4}">
                <adec:decorative xmlns:adec="http://schemas.microsoft.com/office/drawing/2017/decorative" val="1"/>
              </a:ext>
            </a:extLst>
          </p:cNvPr>
          <p:cNvSpPr/>
          <p:nvPr/>
        </p:nvSpPr>
        <p:spPr bwMode="auto">
          <a:xfrm>
            <a:off x="5867400" y="3877447"/>
            <a:ext cx="457200" cy="457200"/>
          </a:xfrm>
          <a:prstGeom prst="ellipse">
            <a:avLst/>
          </a:prstGeom>
          <a:gradFill>
            <a:gsLst>
              <a:gs pos="0">
                <a:srgbClr val="C03BC4"/>
              </a:gs>
              <a:gs pos="87000">
                <a:srgbClr val="0078D4"/>
              </a:gs>
            </a:gsLst>
            <a:path path="circle">
              <a:fillToRect l="100000" t="100000"/>
            </a:path>
          </a:gradFill>
          <a:ln>
            <a:noFill/>
            <a:headEnd type="none" w="med" len="med"/>
            <a:tailEnd type="none" w="med" len="med"/>
          </a:ln>
          <a:effectLst>
            <a:outerShdw blurRad="127000" dist="50800" dir="5400000" algn="t"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5</a:t>
            </a:r>
          </a:p>
        </p:txBody>
      </p:sp>
      <p:sp>
        <p:nvSpPr>
          <p:cNvPr id="8" name="Oval 7">
            <a:extLst>
              <a:ext uri="{FF2B5EF4-FFF2-40B4-BE49-F238E27FC236}">
                <a16:creationId xmlns:a16="http://schemas.microsoft.com/office/drawing/2014/main" id="{49982A64-B35B-B160-E177-DC900B97CF4D}"/>
              </a:ext>
              <a:ext uri="{C183D7F6-B498-43B3-948B-1728B52AA6E4}">
                <adec:decorative xmlns:adec="http://schemas.microsoft.com/office/drawing/2017/decorative" val="1"/>
              </a:ext>
            </a:extLst>
          </p:cNvPr>
          <p:cNvSpPr/>
          <p:nvPr/>
        </p:nvSpPr>
        <p:spPr bwMode="auto">
          <a:xfrm>
            <a:off x="9581288" y="3877447"/>
            <a:ext cx="457200" cy="457200"/>
          </a:xfrm>
          <a:prstGeom prst="ellipse">
            <a:avLst/>
          </a:prstGeom>
          <a:gradFill>
            <a:gsLst>
              <a:gs pos="0">
                <a:srgbClr val="C03BC4"/>
              </a:gs>
              <a:gs pos="87000">
                <a:srgbClr val="0078D4"/>
              </a:gs>
            </a:gsLst>
            <a:path path="circle">
              <a:fillToRect l="100000" t="100000"/>
            </a:path>
          </a:gradFill>
          <a:ln>
            <a:noFill/>
            <a:headEnd type="none" w="med" len="med"/>
            <a:tailEnd type="none" w="med" len="med"/>
          </a:ln>
          <a:effectLst>
            <a:outerShdw blurRad="127000" dist="50800" dir="5400000" algn="t"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6</a:t>
            </a:r>
          </a:p>
        </p:txBody>
      </p:sp>
      <p:sp>
        <p:nvSpPr>
          <p:cNvPr id="9" name="Oval 8">
            <a:extLst>
              <a:ext uri="{FF2B5EF4-FFF2-40B4-BE49-F238E27FC236}">
                <a16:creationId xmlns:a16="http://schemas.microsoft.com/office/drawing/2014/main" id="{2B8D7130-D413-FA8A-5E18-D21295F1A288}"/>
              </a:ext>
              <a:ext uri="{C183D7F6-B498-43B3-948B-1728B52AA6E4}">
                <adec:decorative xmlns:adec="http://schemas.microsoft.com/office/drawing/2017/decorative" val="1"/>
              </a:ext>
            </a:extLst>
          </p:cNvPr>
          <p:cNvSpPr/>
          <p:nvPr/>
        </p:nvSpPr>
        <p:spPr bwMode="auto">
          <a:xfrm>
            <a:off x="9751359" y="1420224"/>
            <a:ext cx="457200" cy="457200"/>
          </a:xfrm>
          <a:prstGeom prst="ellipse">
            <a:avLst/>
          </a:prstGeom>
          <a:gradFill>
            <a:gsLst>
              <a:gs pos="0">
                <a:srgbClr val="C03BC4"/>
              </a:gs>
              <a:gs pos="87000">
                <a:srgbClr val="0078D4"/>
              </a:gs>
            </a:gsLst>
            <a:path path="circle">
              <a:fillToRect l="100000" t="100000"/>
            </a:path>
          </a:gradFill>
          <a:ln>
            <a:noFill/>
            <a:headEnd type="none" w="med" len="med"/>
            <a:tailEnd type="none" w="med" len="med"/>
          </a:ln>
          <a:effectLst>
            <a:outerShdw blurRad="127000" dist="50800" dir="5400000" algn="t"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Display Semibold"/>
                <a:ea typeface="+mn-ea"/>
                <a:cs typeface="Segoe UI" pitchFamily="34" charset="0"/>
              </a:rPr>
              <a:t>3</a:t>
            </a:r>
          </a:p>
        </p:txBody>
      </p:sp>
      <p:sp>
        <p:nvSpPr>
          <p:cNvPr id="3" name="Oval 2">
            <a:extLst>
              <a:ext uri="{FF2B5EF4-FFF2-40B4-BE49-F238E27FC236}">
                <a16:creationId xmlns:a16="http://schemas.microsoft.com/office/drawing/2014/main" id="{F7037163-E044-9E50-9020-1CCD7EF96D6F}"/>
              </a:ext>
              <a:ext uri="{C183D7F6-B498-43B3-948B-1728B52AA6E4}">
                <adec:decorative xmlns:adec="http://schemas.microsoft.com/office/drawing/2017/decorative" val="1"/>
              </a:ext>
            </a:extLst>
          </p:cNvPr>
          <p:cNvSpPr>
            <a:spLocks/>
          </p:cNvSpPr>
          <p:nvPr/>
        </p:nvSpPr>
        <p:spPr bwMode="auto">
          <a:xfrm>
            <a:off x="2149813" y="1420224"/>
            <a:ext cx="457200" cy="457200"/>
          </a:xfrm>
          <a:prstGeom prst="ellipse">
            <a:avLst/>
          </a:prstGeom>
          <a:gradFill>
            <a:gsLst>
              <a:gs pos="0">
                <a:srgbClr val="C03BC4"/>
              </a:gs>
              <a:gs pos="87000">
                <a:srgbClr val="0078D4"/>
              </a:gs>
            </a:gsLst>
            <a:path path="circle">
              <a:fillToRect l="100000" t="100000"/>
            </a:path>
          </a:gradFill>
          <a:ln>
            <a:noFill/>
            <a:headEnd type="none" w="med" len="med"/>
            <a:tailEnd type="none" w="med" len="med"/>
          </a:ln>
          <a:effectLst>
            <a:outerShdw blurRad="127000" dist="50800" dir="5400000" algn="t"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1</a:t>
            </a:r>
          </a:p>
        </p:txBody>
      </p:sp>
    </p:spTree>
    <p:extLst>
      <p:ext uri="{BB962C8B-B14F-4D97-AF65-F5344CB8AC3E}">
        <p14:creationId xmlns:p14="http://schemas.microsoft.com/office/powerpoint/2010/main" val="127500160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50A90-1267-62A4-4498-EFB03083E26A}"/>
              </a:ext>
            </a:extLst>
          </p:cNvPr>
          <p:cNvSpPr>
            <a:spLocks noGrp="1"/>
          </p:cNvSpPr>
          <p:nvPr>
            <p:ph type="title"/>
          </p:nvPr>
        </p:nvSpPr>
        <p:spPr/>
        <p:txBody>
          <a:bodyPr/>
          <a:lstStyle/>
          <a:p>
            <a:r>
              <a:rPr lang="en-US"/>
              <a:t>Demo</a:t>
            </a:r>
          </a:p>
        </p:txBody>
      </p:sp>
    </p:spTree>
    <p:extLst>
      <p:ext uri="{BB962C8B-B14F-4D97-AF65-F5344CB8AC3E}">
        <p14:creationId xmlns:p14="http://schemas.microsoft.com/office/powerpoint/2010/main" val="1672214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FF9F65-DF46-ED7D-D49A-06CF2190442E}"/>
              </a:ext>
            </a:extLst>
          </p:cNvPr>
          <p:cNvSpPr>
            <a:spLocks noGrp="1"/>
          </p:cNvSpPr>
          <p:nvPr>
            <p:ph type="title" idx="4294967295"/>
          </p:nvPr>
        </p:nvSpPr>
        <p:spPr>
          <a:xfrm>
            <a:off x="838200" y="-1325562"/>
            <a:ext cx="10515600" cy="1024938"/>
          </a:xfrm>
          <a:prstGeom prst="rect">
            <a:avLst/>
          </a:prstGeom>
        </p:spPr>
        <p:txBody>
          <a:bodyPr anchor="b"/>
          <a:lstStyle/>
          <a:p>
            <a:r>
              <a:rPr lang="en-US" dirty="0">
                <a:solidFill>
                  <a:sysClr val="windowText" lastClr="000000"/>
                </a:solidFill>
              </a:rPr>
              <a:t>Analyst demo</a:t>
            </a:r>
          </a:p>
        </p:txBody>
      </p:sp>
      <p:pic>
        <p:nvPicPr>
          <p:cNvPr id="2" name="Analyst overview" descr="Analyst demo video">
            <a:hlinkClick r:id="" action="ppaction://media"/>
            <a:extLst>
              <a:ext uri="{FF2B5EF4-FFF2-40B4-BE49-F238E27FC236}">
                <a16:creationId xmlns:a16="http://schemas.microsoft.com/office/drawing/2014/main" id="{C72C6CAF-BED4-058B-4D63-F1AE2B722F55}"/>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4D986D13-DCF1-4706-8EED-4AA4E0D9177A}" label="Analyst demo" lang="" r:embed="rId5"/>
                        </p173:trackLst>
                      </p173:tracksInfo>
                    </p:ext>
                  </p14:extLst>
                </p14:media>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3540505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85D3E-C8B8-38DD-D7E6-797B6EF3E265}"/>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E65205D-520F-B08A-C011-D71A245E1AF2}"/>
              </a:ext>
              <a:ext uri="{C183D7F6-B498-43B3-948B-1728B52AA6E4}">
                <adec:decorative xmlns:adec="http://schemas.microsoft.com/office/drawing/2017/decorative" val="1"/>
              </a:ext>
            </a:extLst>
          </p:cNvPr>
          <p:cNvSpPr/>
          <p:nvPr/>
        </p:nvSpPr>
        <p:spPr bwMode="auto">
          <a:xfrm>
            <a:off x="572417" y="1238250"/>
            <a:ext cx="11047166" cy="5035550"/>
          </a:xfrm>
          <a:prstGeom prst="roundRect">
            <a:avLst>
              <a:gd name="adj" fmla="val 231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23" name="Rectangle: Single Corner Rounded 22">
            <a:extLst>
              <a:ext uri="{FF2B5EF4-FFF2-40B4-BE49-F238E27FC236}">
                <a16:creationId xmlns:a16="http://schemas.microsoft.com/office/drawing/2014/main" id="{DF87CC63-B49D-0BCE-F7A5-E323946BF034}"/>
              </a:ext>
              <a:ext uri="{C183D7F6-B498-43B3-948B-1728B52AA6E4}">
                <adec:decorative xmlns:adec="http://schemas.microsoft.com/office/drawing/2017/decorative" val="1"/>
              </a:ext>
            </a:extLst>
          </p:cNvPr>
          <p:cNvSpPr/>
          <p:nvPr/>
        </p:nvSpPr>
        <p:spPr bwMode="auto">
          <a:xfrm flipH="1">
            <a:off x="1657410" y="2578100"/>
            <a:ext cx="9959516" cy="401632"/>
          </a:xfrm>
          <a:prstGeom prst="round1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grpSp>
        <p:nvGrpSpPr>
          <p:cNvPr id="14" name="Group 13">
            <a:extLst>
              <a:ext uri="{FF2B5EF4-FFF2-40B4-BE49-F238E27FC236}">
                <a16:creationId xmlns:a16="http://schemas.microsoft.com/office/drawing/2014/main" id="{AA8D32F6-B3AC-48DF-C9F7-958248219F1F}"/>
              </a:ext>
              <a:ext uri="{C183D7F6-B498-43B3-948B-1728B52AA6E4}">
                <adec:decorative xmlns:adec="http://schemas.microsoft.com/office/drawing/2017/decorative" val="1"/>
              </a:ext>
            </a:extLst>
          </p:cNvPr>
          <p:cNvGrpSpPr/>
          <p:nvPr/>
        </p:nvGrpSpPr>
        <p:grpSpPr>
          <a:xfrm>
            <a:off x="2206623" y="1557792"/>
            <a:ext cx="819152" cy="819152"/>
            <a:chOff x="2169317" y="1796723"/>
            <a:chExt cx="893764" cy="893764"/>
          </a:xfrm>
        </p:grpSpPr>
        <p:sp>
          <p:nvSpPr>
            <p:cNvPr id="17" name="Oval 16">
              <a:extLst>
                <a:ext uri="{FF2B5EF4-FFF2-40B4-BE49-F238E27FC236}">
                  <a16:creationId xmlns:a16="http://schemas.microsoft.com/office/drawing/2014/main" id="{62DA3D5C-8C8C-DA7D-B72B-FE606A9CD0B3}"/>
                </a:ext>
                <a:ext uri="{C183D7F6-B498-43B3-948B-1728B52AA6E4}">
                  <adec:decorative xmlns:adec="http://schemas.microsoft.com/office/drawing/2017/decorative" val="1"/>
                </a:ext>
              </a:extLst>
            </p:cNvPr>
            <p:cNvSpPr/>
            <p:nvPr/>
          </p:nvSpPr>
          <p:spPr bwMode="auto">
            <a:xfrm>
              <a:off x="2169317" y="1796723"/>
              <a:ext cx="893764" cy="893764"/>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dirty="0">
                <a:solidFill>
                  <a:schemeClr val="bg1"/>
                </a:solidFill>
                <a:latin typeface="+mj-lt"/>
                <a:cs typeface="Segoe Sans Display Semibold" pitchFamily="2" charset="0"/>
              </a:endParaRPr>
            </a:p>
          </p:txBody>
        </p:sp>
        <p:pic>
          <p:nvPicPr>
            <p:cNvPr id="37" name="Picture 36">
              <a:extLst>
                <a:ext uri="{FF2B5EF4-FFF2-40B4-BE49-F238E27FC236}">
                  <a16:creationId xmlns:a16="http://schemas.microsoft.com/office/drawing/2014/main" id="{7F638931-4430-5E85-B813-1BD878046C92}"/>
                </a:ext>
                <a:ext uri="{C183D7F6-B498-43B3-948B-1728B52AA6E4}">
                  <adec:decorative xmlns:adec="http://schemas.microsoft.com/office/drawing/2017/decorative" val="1"/>
                </a:ext>
              </a:extLst>
            </p:cNvPr>
            <p:cNvPicPr>
              <a:picLocks/>
            </p:cNvPicPr>
            <p:nvPr/>
          </p:nvPicPr>
          <p:blipFill rotWithShape="1">
            <a:blip r:embed="rId3" cstate="screen">
              <a:extLst>
                <a:ext uri="{28A0092B-C50C-407E-A947-70E740481C1C}">
                  <a14:useLocalDpi xmlns:a14="http://schemas.microsoft.com/office/drawing/2010/main"/>
                </a:ext>
              </a:extLst>
            </a:blip>
            <a:srcRect l="1644" t="1646" r="9378" b="9378"/>
            <a:stretch>
              <a:fillRect/>
            </a:stretch>
          </p:blipFill>
          <p:spPr>
            <a:xfrm>
              <a:off x="2247119" y="1874525"/>
              <a:ext cx="738162" cy="738162"/>
            </a:xfrm>
            <a:prstGeom prst="ellipse">
              <a:avLst/>
            </a:prstGeom>
            <a:ln w="6350">
              <a:solidFill>
                <a:schemeClr val="bg1"/>
              </a:solidFill>
            </a:ln>
            <a:effectLst>
              <a:outerShdw blurRad="50800" dist="38100" dir="5400000" algn="t" rotWithShape="0">
                <a:prstClr val="black">
                  <a:alpha val="40000"/>
                </a:prstClr>
              </a:outerShdw>
            </a:effectLst>
          </p:spPr>
        </p:pic>
      </p:grpSp>
      <p:grpSp>
        <p:nvGrpSpPr>
          <p:cNvPr id="6" name="Group 5">
            <a:extLst>
              <a:ext uri="{FF2B5EF4-FFF2-40B4-BE49-F238E27FC236}">
                <a16:creationId xmlns:a16="http://schemas.microsoft.com/office/drawing/2014/main" id="{A83B3EB4-FFA2-C1AA-4BEB-325711E525DB}"/>
              </a:ext>
              <a:ext uri="{C183D7F6-B498-43B3-948B-1728B52AA6E4}">
                <adec:decorative xmlns:adec="http://schemas.microsoft.com/office/drawing/2017/decorative" val="1"/>
              </a:ext>
            </a:extLst>
          </p:cNvPr>
          <p:cNvGrpSpPr/>
          <p:nvPr/>
        </p:nvGrpSpPr>
        <p:grpSpPr>
          <a:xfrm>
            <a:off x="4098463" y="1557792"/>
            <a:ext cx="819152" cy="819152"/>
            <a:chOff x="4071143" y="1796723"/>
            <a:chExt cx="893764" cy="893764"/>
          </a:xfrm>
        </p:grpSpPr>
        <p:sp>
          <p:nvSpPr>
            <p:cNvPr id="20" name="Oval 19">
              <a:extLst>
                <a:ext uri="{FF2B5EF4-FFF2-40B4-BE49-F238E27FC236}">
                  <a16:creationId xmlns:a16="http://schemas.microsoft.com/office/drawing/2014/main" id="{998A02DD-6475-04BA-1D42-FED974FBD2EB}"/>
                </a:ext>
                <a:ext uri="{C183D7F6-B498-43B3-948B-1728B52AA6E4}">
                  <adec:decorative xmlns:adec="http://schemas.microsoft.com/office/drawing/2017/decorative" val="1"/>
                </a:ext>
              </a:extLst>
            </p:cNvPr>
            <p:cNvSpPr/>
            <p:nvPr/>
          </p:nvSpPr>
          <p:spPr bwMode="auto">
            <a:xfrm>
              <a:off x="4071143" y="1796723"/>
              <a:ext cx="893764" cy="893764"/>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dirty="0">
                <a:solidFill>
                  <a:schemeClr val="bg1"/>
                </a:solidFill>
                <a:latin typeface="+mj-lt"/>
                <a:cs typeface="Segoe Sans Display Semibold" pitchFamily="2" charset="0"/>
              </a:endParaRPr>
            </a:p>
          </p:txBody>
        </p:sp>
        <p:pic>
          <p:nvPicPr>
            <p:cNvPr id="21" name="Picture 20">
              <a:extLst>
                <a:ext uri="{FF2B5EF4-FFF2-40B4-BE49-F238E27FC236}">
                  <a16:creationId xmlns:a16="http://schemas.microsoft.com/office/drawing/2014/main" id="{DAA92DD4-9A69-1193-1EED-EC54616982A3}"/>
                </a:ext>
                <a:ext uri="{C183D7F6-B498-43B3-948B-1728B52AA6E4}">
                  <adec:decorative xmlns:adec="http://schemas.microsoft.com/office/drawing/2017/decorative" val="1"/>
                </a:ext>
              </a:extLst>
            </p:cNvPr>
            <p:cNvPicPr>
              <a:picLocks/>
            </p:cNvPicPr>
            <p:nvPr/>
          </p:nvPicPr>
          <p:blipFill rotWithShape="1">
            <a:blip r:embed="rId4" cstate="screen">
              <a:extLst>
                <a:ext uri="{28A0092B-C50C-407E-A947-70E740481C1C}">
                  <a14:useLocalDpi xmlns:a14="http://schemas.microsoft.com/office/drawing/2010/main"/>
                </a:ext>
              </a:extLst>
            </a:blip>
            <a:srcRect l="11643" t="1391" r="12379" b="22633"/>
            <a:stretch>
              <a:fillRect/>
            </a:stretch>
          </p:blipFill>
          <p:spPr>
            <a:xfrm>
              <a:off x="4148944" y="1874524"/>
              <a:ext cx="738162" cy="738162"/>
            </a:xfrm>
            <a:prstGeom prst="ellipse">
              <a:avLst/>
            </a:prstGeom>
            <a:ln w="6350">
              <a:solidFill>
                <a:schemeClr val="bg1"/>
              </a:solidFill>
            </a:ln>
            <a:effectLst>
              <a:outerShdw blurRad="50800" dist="38100" dir="5400000" algn="t" rotWithShape="0">
                <a:prstClr val="black">
                  <a:alpha val="40000"/>
                </a:prstClr>
              </a:outerShdw>
            </a:effectLst>
          </p:spPr>
        </p:pic>
      </p:grpSp>
      <p:grpSp>
        <p:nvGrpSpPr>
          <p:cNvPr id="7" name="Group 6">
            <a:extLst>
              <a:ext uri="{FF2B5EF4-FFF2-40B4-BE49-F238E27FC236}">
                <a16:creationId xmlns:a16="http://schemas.microsoft.com/office/drawing/2014/main" id="{14D7B83E-D1B2-FD40-CA23-AFCCC26A25EA}"/>
              </a:ext>
              <a:ext uri="{C183D7F6-B498-43B3-948B-1728B52AA6E4}">
                <adec:decorative xmlns:adec="http://schemas.microsoft.com/office/drawing/2017/decorative" val="1"/>
              </a:ext>
            </a:extLst>
          </p:cNvPr>
          <p:cNvGrpSpPr/>
          <p:nvPr/>
        </p:nvGrpSpPr>
        <p:grpSpPr>
          <a:xfrm>
            <a:off x="6054500" y="1557792"/>
            <a:ext cx="819152" cy="819152"/>
            <a:chOff x="6021386" y="1796723"/>
            <a:chExt cx="893764" cy="893764"/>
          </a:xfrm>
        </p:grpSpPr>
        <p:sp>
          <p:nvSpPr>
            <p:cNvPr id="28" name="Oval 27">
              <a:extLst>
                <a:ext uri="{FF2B5EF4-FFF2-40B4-BE49-F238E27FC236}">
                  <a16:creationId xmlns:a16="http://schemas.microsoft.com/office/drawing/2014/main" id="{C97B74BC-806C-3B47-C118-D5A9BF68FD1A}"/>
                </a:ext>
                <a:ext uri="{C183D7F6-B498-43B3-948B-1728B52AA6E4}">
                  <adec:decorative xmlns:adec="http://schemas.microsoft.com/office/drawing/2017/decorative" val="1"/>
                </a:ext>
              </a:extLst>
            </p:cNvPr>
            <p:cNvSpPr/>
            <p:nvPr/>
          </p:nvSpPr>
          <p:spPr bwMode="auto">
            <a:xfrm>
              <a:off x="6021386" y="1796723"/>
              <a:ext cx="893764" cy="893764"/>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dirty="0">
                <a:solidFill>
                  <a:schemeClr val="bg1"/>
                </a:solidFill>
                <a:latin typeface="+mj-lt"/>
                <a:cs typeface="Segoe Sans Display Semibold" pitchFamily="2" charset="0"/>
              </a:endParaRPr>
            </a:p>
          </p:txBody>
        </p:sp>
        <p:pic>
          <p:nvPicPr>
            <p:cNvPr id="29" name="Picture 28">
              <a:extLst>
                <a:ext uri="{FF2B5EF4-FFF2-40B4-BE49-F238E27FC236}">
                  <a16:creationId xmlns:a16="http://schemas.microsoft.com/office/drawing/2014/main" id="{534D1420-E616-2DF7-1F27-B4D7B09950E4}"/>
                </a:ext>
                <a:ext uri="{C183D7F6-B498-43B3-948B-1728B52AA6E4}">
                  <adec:decorative xmlns:adec="http://schemas.microsoft.com/office/drawing/2017/decorative" val="1"/>
                </a:ext>
              </a:extLst>
            </p:cNvPr>
            <p:cNvPicPr>
              <a:picLocks/>
            </p:cNvPicPr>
            <p:nvPr/>
          </p:nvPicPr>
          <p:blipFill rotWithShape="1">
            <a:blip r:embed="rId5" cstate="screen">
              <a:extLst>
                <a:ext uri="{28A0092B-C50C-407E-A947-70E740481C1C}">
                  <a14:useLocalDpi xmlns:a14="http://schemas.microsoft.com/office/drawing/2010/main"/>
                </a:ext>
              </a:extLst>
            </a:blip>
            <a:srcRect l="9849" r="9115" b="18964"/>
            <a:stretch>
              <a:fillRect/>
            </a:stretch>
          </p:blipFill>
          <p:spPr>
            <a:xfrm>
              <a:off x="6099188" y="1874525"/>
              <a:ext cx="738162" cy="738162"/>
            </a:xfrm>
            <a:prstGeom prst="ellipse">
              <a:avLst/>
            </a:prstGeom>
            <a:ln w="6350">
              <a:solidFill>
                <a:schemeClr val="bg1"/>
              </a:solidFill>
            </a:ln>
            <a:effectLst>
              <a:outerShdw blurRad="50800" dist="38100" dir="5400000" algn="t" rotWithShape="0">
                <a:prstClr val="black">
                  <a:alpha val="40000"/>
                </a:prstClr>
              </a:outerShdw>
            </a:effectLst>
          </p:spPr>
        </p:pic>
      </p:grpSp>
      <p:grpSp>
        <p:nvGrpSpPr>
          <p:cNvPr id="8" name="Group 7">
            <a:extLst>
              <a:ext uri="{FF2B5EF4-FFF2-40B4-BE49-F238E27FC236}">
                <a16:creationId xmlns:a16="http://schemas.microsoft.com/office/drawing/2014/main" id="{B638B020-8521-4BF6-7269-4D7348A1F310}"/>
              </a:ext>
              <a:ext uri="{C183D7F6-B498-43B3-948B-1728B52AA6E4}">
                <adec:decorative xmlns:adec="http://schemas.microsoft.com/office/drawing/2017/decorative" val="1"/>
              </a:ext>
            </a:extLst>
          </p:cNvPr>
          <p:cNvGrpSpPr/>
          <p:nvPr/>
        </p:nvGrpSpPr>
        <p:grpSpPr>
          <a:xfrm>
            <a:off x="8072341" y="1557792"/>
            <a:ext cx="819152" cy="819152"/>
            <a:chOff x="8037511" y="1796723"/>
            <a:chExt cx="893764" cy="893764"/>
          </a:xfrm>
        </p:grpSpPr>
        <p:sp>
          <p:nvSpPr>
            <p:cNvPr id="31" name="Oval 30">
              <a:extLst>
                <a:ext uri="{FF2B5EF4-FFF2-40B4-BE49-F238E27FC236}">
                  <a16:creationId xmlns:a16="http://schemas.microsoft.com/office/drawing/2014/main" id="{04158FA6-642E-43D7-9855-9BF49A2D32EE}"/>
                </a:ext>
                <a:ext uri="{C183D7F6-B498-43B3-948B-1728B52AA6E4}">
                  <adec:decorative xmlns:adec="http://schemas.microsoft.com/office/drawing/2017/decorative" val="1"/>
                </a:ext>
              </a:extLst>
            </p:cNvPr>
            <p:cNvSpPr/>
            <p:nvPr/>
          </p:nvSpPr>
          <p:spPr bwMode="auto">
            <a:xfrm>
              <a:off x="8037511" y="1796723"/>
              <a:ext cx="893764" cy="893764"/>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pic>
          <p:nvPicPr>
            <p:cNvPr id="33" name="Picture 32">
              <a:extLst>
                <a:ext uri="{FF2B5EF4-FFF2-40B4-BE49-F238E27FC236}">
                  <a16:creationId xmlns:a16="http://schemas.microsoft.com/office/drawing/2014/main" id="{BB4B02A2-6C60-5A6D-3DAF-56FCE73AE76A}"/>
                </a:ext>
                <a:ext uri="{C183D7F6-B498-43B3-948B-1728B52AA6E4}">
                  <adec:decorative xmlns:adec="http://schemas.microsoft.com/office/drawing/2017/decorative" val="1"/>
                </a:ext>
              </a:extLst>
            </p:cNvPr>
            <p:cNvPicPr>
              <a:picLocks/>
            </p:cNvPicPr>
            <p:nvPr/>
          </p:nvPicPr>
          <p:blipFill rotWithShape="1">
            <a:blip r:embed="rId6" cstate="screen">
              <a:extLst>
                <a:ext uri="{28A0092B-C50C-407E-A947-70E740481C1C}">
                  <a14:useLocalDpi xmlns:a14="http://schemas.microsoft.com/office/drawing/2010/main"/>
                </a:ext>
              </a:extLst>
            </a:blip>
            <a:srcRect l="8182" r="14189" b="22374"/>
            <a:stretch>
              <a:fillRect/>
            </a:stretch>
          </p:blipFill>
          <p:spPr>
            <a:xfrm>
              <a:off x="8115313" y="1874525"/>
              <a:ext cx="738162" cy="738162"/>
            </a:xfrm>
            <a:prstGeom prst="ellipse">
              <a:avLst/>
            </a:prstGeom>
            <a:ln w="6350">
              <a:solidFill>
                <a:schemeClr val="bg1"/>
              </a:solidFill>
            </a:ln>
            <a:effectLst>
              <a:outerShdw blurRad="50800" dist="38100" dir="5400000" algn="t" rotWithShape="0">
                <a:prstClr val="black">
                  <a:alpha val="40000"/>
                </a:prstClr>
              </a:outerShdw>
            </a:effectLst>
          </p:spPr>
        </p:pic>
      </p:grpSp>
      <p:grpSp>
        <p:nvGrpSpPr>
          <p:cNvPr id="9" name="Group 8">
            <a:extLst>
              <a:ext uri="{FF2B5EF4-FFF2-40B4-BE49-F238E27FC236}">
                <a16:creationId xmlns:a16="http://schemas.microsoft.com/office/drawing/2014/main" id="{AE3FB62F-CB31-A0F9-E569-AB3F1AFB28F9}"/>
              </a:ext>
              <a:ext uri="{C183D7F6-B498-43B3-948B-1728B52AA6E4}">
                <adec:decorative xmlns:adec="http://schemas.microsoft.com/office/drawing/2017/decorative" val="1"/>
              </a:ext>
            </a:extLst>
          </p:cNvPr>
          <p:cNvGrpSpPr/>
          <p:nvPr/>
        </p:nvGrpSpPr>
        <p:grpSpPr>
          <a:xfrm>
            <a:off x="10129359" y="1557792"/>
            <a:ext cx="819152" cy="819152"/>
            <a:chOff x="10092530" y="1796723"/>
            <a:chExt cx="893764" cy="893764"/>
          </a:xfrm>
        </p:grpSpPr>
        <p:sp>
          <p:nvSpPr>
            <p:cNvPr id="35" name="Oval 34">
              <a:extLst>
                <a:ext uri="{FF2B5EF4-FFF2-40B4-BE49-F238E27FC236}">
                  <a16:creationId xmlns:a16="http://schemas.microsoft.com/office/drawing/2014/main" id="{3BBAAF0F-E9D4-2074-C284-51D975AAF9CB}"/>
                </a:ext>
                <a:ext uri="{C183D7F6-B498-43B3-948B-1728B52AA6E4}">
                  <adec:decorative xmlns:adec="http://schemas.microsoft.com/office/drawing/2017/decorative" val="1"/>
                </a:ext>
              </a:extLst>
            </p:cNvPr>
            <p:cNvSpPr/>
            <p:nvPr/>
          </p:nvSpPr>
          <p:spPr bwMode="auto">
            <a:xfrm>
              <a:off x="10092530" y="1796723"/>
              <a:ext cx="893764" cy="893764"/>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dirty="0">
                <a:solidFill>
                  <a:schemeClr val="bg1"/>
                </a:solidFill>
                <a:latin typeface="+mj-lt"/>
                <a:cs typeface="Segoe Sans Display Semibold" pitchFamily="2" charset="0"/>
              </a:endParaRPr>
            </a:p>
          </p:txBody>
        </p:sp>
        <p:pic>
          <p:nvPicPr>
            <p:cNvPr id="36" name="Picture 35">
              <a:extLst>
                <a:ext uri="{FF2B5EF4-FFF2-40B4-BE49-F238E27FC236}">
                  <a16:creationId xmlns:a16="http://schemas.microsoft.com/office/drawing/2014/main" id="{63A36B53-67C0-D6A0-66C0-ECA4BD5DEE88}"/>
                </a:ext>
                <a:ext uri="{C183D7F6-B498-43B3-948B-1728B52AA6E4}">
                  <adec:decorative xmlns:adec="http://schemas.microsoft.com/office/drawing/2017/decorative" val="1"/>
                </a:ext>
              </a:extLst>
            </p:cNvPr>
            <p:cNvPicPr>
              <a:picLocks/>
            </p:cNvPicPr>
            <p:nvPr/>
          </p:nvPicPr>
          <p:blipFill rotWithShape="1">
            <a:blip r:embed="rId7" cstate="screen">
              <a:extLst>
                <a:ext uri="{28A0092B-C50C-407E-A947-70E740481C1C}">
                  <a14:useLocalDpi xmlns:a14="http://schemas.microsoft.com/office/drawing/2010/main"/>
                </a:ext>
              </a:extLst>
            </a:blip>
            <a:srcRect l="21304" r="9911" b="31217"/>
            <a:stretch>
              <a:fillRect/>
            </a:stretch>
          </p:blipFill>
          <p:spPr>
            <a:xfrm>
              <a:off x="10170332" y="1874525"/>
              <a:ext cx="738162" cy="738162"/>
            </a:xfrm>
            <a:prstGeom prst="ellipse">
              <a:avLst/>
            </a:prstGeom>
            <a:ln w="6350">
              <a:solidFill>
                <a:schemeClr val="bg1"/>
              </a:solidFill>
            </a:ln>
            <a:effectLst>
              <a:outerShdw blurRad="50800" dist="38100" dir="5400000" algn="t" rotWithShape="0">
                <a:prstClr val="black">
                  <a:alpha val="40000"/>
                </a:prstClr>
              </a:outerShdw>
            </a:effectLst>
          </p:spPr>
        </p:pic>
      </p:grpSp>
      <p:sp>
        <p:nvSpPr>
          <p:cNvPr id="2" name="Title 1">
            <a:extLst>
              <a:ext uri="{FF2B5EF4-FFF2-40B4-BE49-F238E27FC236}">
                <a16:creationId xmlns:a16="http://schemas.microsoft.com/office/drawing/2014/main" id="{ADAA9245-CE3E-66F4-B487-374BC444693C}"/>
              </a:ext>
            </a:extLst>
          </p:cNvPr>
          <p:cNvSpPr>
            <a:spLocks noGrp="1"/>
          </p:cNvSpPr>
          <p:nvPr>
            <p:ph type="title"/>
          </p:nvPr>
        </p:nvSpPr>
        <p:spPr>
          <a:xfrm>
            <a:off x="581129" y="485158"/>
            <a:ext cx="11025654" cy="553998"/>
          </a:xfrm>
        </p:spPr>
        <p:txBody>
          <a:bodyPr wrap="square">
            <a:spAutoFit/>
          </a:bodyPr>
          <a:lstStyle/>
          <a:p>
            <a:r>
              <a:rPr lang="en-US" dirty="0"/>
              <a:t>Try it!</a:t>
            </a:r>
          </a:p>
        </p:txBody>
      </p:sp>
      <p:graphicFrame>
        <p:nvGraphicFramePr>
          <p:cNvPr id="5" name="Table 4">
            <a:extLst>
              <a:ext uri="{FF2B5EF4-FFF2-40B4-BE49-F238E27FC236}">
                <a16:creationId xmlns:a16="http://schemas.microsoft.com/office/drawing/2014/main" id="{AC9455D6-C37F-9B93-0FDE-BC21D80974AA}"/>
              </a:ext>
            </a:extLst>
          </p:cNvPr>
          <p:cNvGraphicFramePr>
            <a:graphicFrameLocks noGrp="1"/>
          </p:cNvGraphicFramePr>
          <p:nvPr/>
        </p:nvGraphicFramePr>
        <p:xfrm>
          <a:off x="575073" y="2576038"/>
          <a:ext cx="11041854" cy="3459737"/>
        </p:xfrm>
        <a:graphic>
          <a:graphicData uri="http://schemas.openxmlformats.org/drawingml/2006/table">
            <a:tbl>
              <a:tblPr firstRow="1" firstCol="1" bandRow="1">
                <a:tableStyleId>{5C22544A-7EE6-4342-B048-85BDC9FD1C3A}</a:tableStyleId>
              </a:tblPr>
              <a:tblGrid>
                <a:gridCol w="1069989">
                  <a:extLst>
                    <a:ext uri="{9D8B030D-6E8A-4147-A177-3AD203B41FA5}">
                      <a16:colId xmlns:a16="http://schemas.microsoft.com/office/drawing/2014/main" val="419529123"/>
                    </a:ext>
                  </a:extLst>
                </a:gridCol>
                <a:gridCol w="1932313">
                  <a:extLst>
                    <a:ext uri="{9D8B030D-6E8A-4147-A177-3AD203B41FA5}">
                      <a16:colId xmlns:a16="http://schemas.microsoft.com/office/drawing/2014/main" val="1793691201"/>
                    </a:ext>
                  </a:extLst>
                </a:gridCol>
                <a:gridCol w="1858341">
                  <a:extLst>
                    <a:ext uri="{9D8B030D-6E8A-4147-A177-3AD203B41FA5}">
                      <a16:colId xmlns:a16="http://schemas.microsoft.com/office/drawing/2014/main" val="757685473"/>
                    </a:ext>
                  </a:extLst>
                </a:gridCol>
                <a:gridCol w="2061994">
                  <a:extLst>
                    <a:ext uri="{9D8B030D-6E8A-4147-A177-3AD203B41FA5}">
                      <a16:colId xmlns:a16="http://schemas.microsoft.com/office/drawing/2014/main" val="1936690869"/>
                    </a:ext>
                  </a:extLst>
                </a:gridCol>
                <a:gridCol w="1972895">
                  <a:extLst>
                    <a:ext uri="{9D8B030D-6E8A-4147-A177-3AD203B41FA5}">
                      <a16:colId xmlns:a16="http://schemas.microsoft.com/office/drawing/2014/main" val="717494166"/>
                    </a:ext>
                  </a:extLst>
                </a:gridCol>
                <a:gridCol w="2146322">
                  <a:extLst>
                    <a:ext uri="{9D8B030D-6E8A-4147-A177-3AD203B41FA5}">
                      <a16:colId xmlns:a16="http://schemas.microsoft.com/office/drawing/2014/main" val="2661904891"/>
                    </a:ext>
                  </a:extLst>
                </a:gridCol>
              </a:tblGrid>
              <a:tr h="396497">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endParaRPr kumimoji="0" lang="en-US" sz="1400" b="0" i="0" u="none" strike="noStrike" kern="1200" cap="none" spc="0" normalizeH="0" baseline="0" dirty="0">
                        <a:ln>
                          <a:noFill/>
                        </a:ln>
                        <a:gradFill>
                          <a:gsLst>
                            <a:gs pos="100000">
                              <a:srgbClr val="C03BC4"/>
                            </a:gs>
                            <a:gs pos="43000">
                              <a:srgbClr val="0078D4"/>
                            </a:gs>
                          </a:gsLst>
                          <a:lin ang="0" scaled="0"/>
                        </a:gradFill>
                        <a:effectLst/>
                        <a:uLnTx/>
                        <a:uFillTx/>
                        <a:latin typeface="+mn-lt"/>
                        <a:ea typeface="+mn-ea"/>
                        <a:cs typeface="+mn-cs"/>
                      </a:endParaRPr>
                    </a:p>
                  </a:txBody>
                  <a:tcPr marL="91499" marR="91499" marT="91499" marB="91499">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200" b="0" i="0" u="none" strike="noStrike" kern="1200" cap="none" spc="0" normalizeH="0" baseline="0" dirty="0">
                          <a:ln>
                            <a:noFill/>
                          </a:ln>
                          <a:solidFill>
                            <a:schemeClr val="bg1"/>
                          </a:solidFill>
                          <a:effectLst/>
                          <a:uLnTx/>
                          <a:uFillTx/>
                          <a:latin typeface="+mj-lt"/>
                          <a:ea typeface="+mn-ea"/>
                          <a:cs typeface="+mn-cs"/>
                        </a:rPr>
                        <a:t>Customer Service</a:t>
                      </a:r>
                    </a:p>
                  </a:txBody>
                  <a:tcPr marL="91499" marR="91499" marT="91499" marB="91499">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200" b="0" i="0" u="none" strike="noStrike" kern="1200" cap="none" spc="0" normalizeH="0" baseline="0" dirty="0">
                          <a:ln>
                            <a:noFill/>
                          </a:ln>
                          <a:solidFill>
                            <a:schemeClr val="bg1"/>
                          </a:solidFill>
                          <a:effectLst/>
                          <a:uLnTx/>
                          <a:uFillTx/>
                          <a:latin typeface="+mj-lt"/>
                          <a:ea typeface="+mn-ea"/>
                          <a:cs typeface="+mn-cs"/>
                        </a:rPr>
                        <a:t>Sales</a:t>
                      </a:r>
                    </a:p>
                  </a:txBody>
                  <a:tcPr marL="91499" marR="91499" marT="91499" marB="91499">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200" b="0" i="0" u="none" strike="noStrike" kern="1200" cap="none" spc="0" normalizeH="0" baseline="0" dirty="0">
                          <a:ln>
                            <a:noFill/>
                          </a:ln>
                          <a:solidFill>
                            <a:schemeClr val="bg1"/>
                          </a:solidFill>
                          <a:effectLst/>
                          <a:uLnTx/>
                          <a:uFillTx/>
                          <a:latin typeface="+mj-lt"/>
                          <a:ea typeface="+mn-ea"/>
                          <a:cs typeface="+mn-cs"/>
                        </a:rPr>
                        <a:t>Finance</a:t>
                      </a:r>
                    </a:p>
                  </a:txBody>
                  <a:tcPr marL="91499" marR="91499" marT="91499" marB="91499">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200" b="0" i="0" u="none" strike="noStrike" kern="1200" cap="none" spc="0" normalizeH="0" baseline="0" dirty="0">
                          <a:ln>
                            <a:noFill/>
                          </a:ln>
                          <a:solidFill>
                            <a:schemeClr val="bg1"/>
                          </a:solidFill>
                          <a:effectLst/>
                          <a:uLnTx/>
                          <a:uFillTx/>
                          <a:latin typeface="+mj-lt"/>
                          <a:ea typeface="+mn-ea"/>
                          <a:cs typeface="+mn-cs"/>
                        </a:rPr>
                        <a:t>Marketing</a:t>
                      </a:r>
                    </a:p>
                  </a:txBody>
                  <a:tcPr marL="91499" marR="91499" marT="91499" marB="91499">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200" b="0" i="0" u="none" strike="noStrike" kern="1200" cap="none" spc="0" normalizeH="0" baseline="0" dirty="0">
                          <a:ln>
                            <a:noFill/>
                          </a:ln>
                          <a:solidFill>
                            <a:schemeClr val="bg1"/>
                          </a:solidFill>
                          <a:effectLst/>
                          <a:uLnTx/>
                          <a:uFillTx/>
                          <a:latin typeface="+mj-lt"/>
                          <a:ea typeface="+mn-ea"/>
                          <a:cs typeface="+mn-cs"/>
                        </a:rPr>
                        <a:t>HR</a:t>
                      </a:r>
                    </a:p>
                  </a:txBody>
                  <a:tcPr marL="91499" marR="91499" marT="91499" marB="91499">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5780946"/>
                  </a:ext>
                </a:extLst>
              </a:tr>
              <a:tr h="930242">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mj-lt"/>
                          <a:ea typeface="+mj-ea"/>
                          <a:cs typeface="+mj-cs"/>
                        </a:rPr>
                        <a:t>Pain point</a:t>
                      </a:r>
                    </a:p>
                  </a:txBody>
                  <a:tcPr marL="91499" marR="91499" marT="91440" marB="91440">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rtl="0">
                        <a:buNone/>
                      </a:pPr>
                      <a:r>
                        <a:rPr lang="en-US" sz="1100" b="0" dirty="0">
                          <a:solidFill>
                            <a:schemeClr val="bg1"/>
                          </a:solidFill>
                          <a:effectLst/>
                          <a:latin typeface="+mn-lt"/>
                        </a:rPr>
                        <a:t>Lack of visibility into customer service trends and feedback </a:t>
                      </a:r>
                    </a:p>
                  </a:txBody>
                  <a:tcPr marL="91499" marR="91499" marT="91440" marB="91440">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100" b="0" i="0" dirty="0">
                          <a:solidFill>
                            <a:schemeClr val="bg1"/>
                          </a:solidFill>
                          <a:effectLst/>
                          <a:latin typeface="+mn-lt"/>
                        </a:rPr>
                        <a:t>Lack understanding of pipeline health and probability of meeting quarterly or year-end close targets</a:t>
                      </a:r>
                      <a:endParaRPr lang="en-US" sz="1100" b="0" strike="noStrike" spc="0" dirty="0">
                        <a:solidFill>
                          <a:schemeClr val="bg1"/>
                        </a:solidFill>
                        <a:latin typeface="+mn-lt"/>
                        <a:ea typeface="+mn-ea"/>
                        <a:cs typeface="+mn-cs"/>
                      </a:endParaRPr>
                    </a:p>
                  </a:txBody>
                  <a:tcPr marL="91499" marR="91499"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100" b="0" dirty="0">
                          <a:solidFill>
                            <a:schemeClr val="bg1"/>
                          </a:solidFill>
                          <a:latin typeface="+mn-lt"/>
                        </a:rPr>
                        <a:t>Strategic decisions require complex modeling across multiple business drivers</a:t>
                      </a:r>
                      <a:endParaRPr lang="en-US" sz="1100" b="0" spc="0" dirty="0">
                        <a:solidFill>
                          <a:schemeClr val="bg1"/>
                        </a:solidFill>
                        <a:latin typeface="+mn-lt"/>
                        <a:ea typeface="+mn-ea"/>
                        <a:cs typeface="+mn-cs"/>
                      </a:endParaRPr>
                    </a:p>
                  </a:txBody>
                  <a:tcPr marL="91499" marR="91499"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100" b="0" i="0" dirty="0">
                          <a:solidFill>
                            <a:schemeClr val="bg1"/>
                          </a:solidFill>
                          <a:effectLst/>
                          <a:latin typeface="+mn-lt"/>
                        </a:rPr>
                        <a:t>Limited understanding of campaign insights</a:t>
                      </a:r>
                      <a:endParaRPr lang="en-US" sz="1100" b="0" spc="0" dirty="0">
                        <a:solidFill>
                          <a:schemeClr val="bg1"/>
                        </a:solidFill>
                        <a:latin typeface="+mn-lt"/>
                        <a:ea typeface="+mn-ea"/>
                        <a:cs typeface="+mn-cs"/>
                      </a:endParaRPr>
                    </a:p>
                  </a:txBody>
                  <a:tcPr marL="91499" marR="91499"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100" b="0" dirty="0">
                          <a:solidFill>
                            <a:schemeClr val="bg1"/>
                          </a:solidFill>
                          <a:latin typeface="+mn-lt"/>
                        </a:rPr>
                        <a:t>Managers need to generate and modify team strategies while quickly assessing project performance for clarity and continuous improvement</a:t>
                      </a:r>
                      <a:endParaRPr lang="en-US" sz="1100" b="0" kern="1200" spc="0" dirty="0">
                        <a:solidFill>
                          <a:schemeClr val="bg1"/>
                        </a:solidFill>
                        <a:latin typeface="+mn-lt"/>
                        <a:ea typeface="+mn-ea"/>
                        <a:cs typeface="+mn-cs"/>
                      </a:endParaRPr>
                    </a:p>
                  </a:txBody>
                  <a:tcPr marL="91499" marR="91499" marT="91440" marB="91440">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5874527"/>
                  </a:ext>
                </a:extLst>
              </a:tr>
              <a:tr h="930242">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mj-lt"/>
                          <a:ea typeface="+mj-ea"/>
                          <a:cs typeface="+mj-cs"/>
                        </a:rPr>
                        <a:t>Scenario</a:t>
                      </a:r>
                    </a:p>
                  </a:txBody>
                  <a:tcPr marL="91499" marR="91499" marT="91440" marB="91440">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bg1"/>
                          </a:solidFill>
                          <a:latin typeface="+mn-lt"/>
                        </a:rPr>
                        <a:t>Gain visibility into larger trends and patterns of customer feedback</a:t>
                      </a:r>
                    </a:p>
                    <a:p>
                      <a:pPr algn="ctr" rtl="0">
                        <a:buNone/>
                      </a:pPr>
                      <a:endParaRPr lang="en-US" sz="1100" b="0" dirty="0">
                        <a:solidFill>
                          <a:schemeClr val="bg1"/>
                        </a:solidFill>
                        <a:effectLst/>
                        <a:latin typeface="+mn-lt"/>
                      </a:endParaRPr>
                    </a:p>
                  </a:txBody>
                  <a:tcPr marL="91499" marR="91499" marT="91440" marB="91440">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Tx/>
                        <a:buNone/>
                        <a:tabLst/>
                        <a:defRPr/>
                      </a:pPr>
                      <a:r>
                        <a:rPr lang="en-US" sz="1100" b="0" i="0" dirty="0">
                          <a:solidFill>
                            <a:schemeClr val="bg1"/>
                          </a:solidFill>
                          <a:effectLst/>
                          <a:latin typeface="+mn-lt"/>
                        </a:rPr>
                        <a:t>Gain real-time visibility into pipeline trends and sales performance </a:t>
                      </a:r>
                      <a:endParaRPr lang="en-US" sz="1100" b="0" strike="sngStrike" spc="0" dirty="0">
                        <a:solidFill>
                          <a:schemeClr val="bg1"/>
                        </a:solidFill>
                        <a:latin typeface="+mn-lt"/>
                        <a:ea typeface="+mn-ea"/>
                        <a:cs typeface="+mn-cs"/>
                      </a:endParaRPr>
                    </a:p>
                  </a:txBody>
                  <a:tcPr marL="91499" marR="91499"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Tx/>
                        <a:buNone/>
                        <a:tabLst/>
                        <a:defRPr/>
                      </a:pPr>
                      <a:r>
                        <a:rPr lang="en-US" sz="1100" b="0" dirty="0">
                          <a:solidFill>
                            <a:schemeClr val="bg1"/>
                          </a:solidFill>
                          <a:latin typeface="+mn-lt"/>
                        </a:rPr>
                        <a:t>Analyze P&amp;L, market growth, and cost structure data to evaluate the financial impact of launching a new product line</a:t>
                      </a:r>
                      <a:endParaRPr lang="en-US" sz="1100" b="0" spc="0" dirty="0">
                        <a:solidFill>
                          <a:schemeClr val="bg1"/>
                        </a:solidFill>
                        <a:latin typeface="+mn-lt"/>
                        <a:ea typeface="+mn-ea"/>
                        <a:cs typeface="+mn-cs"/>
                      </a:endParaRPr>
                    </a:p>
                  </a:txBody>
                  <a:tcPr marL="91499" marR="91499"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Tx/>
                        <a:buNone/>
                        <a:tabLst/>
                        <a:defRPr/>
                      </a:pPr>
                      <a:r>
                        <a:rPr lang="en-US" sz="1100" b="0" dirty="0">
                          <a:solidFill>
                            <a:schemeClr val="bg1"/>
                          </a:solidFill>
                          <a:latin typeface="+mn-lt"/>
                        </a:rPr>
                        <a:t>Gain insights into efficacy and outcomes of marketing levers and investments</a:t>
                      </a:r>
                      <a:endParaRPr lang="en-US" sz="1100" b="0" spc="0" dirty="0">
                        <a:solidFill>
                          <a:schemeClr val="bg1"/>
                        </a:solidFill>
                        <a:latin typeface="+mn-lt"/>
                        <a:ea typeface="+mn-ea"/>
                        <a:cs typeface="+mn-cs"/>
                      </a:endParaRPr>
                    </a:p>
                  </a:txBody>
                  <a:tcPr marL="91499" marR="91499"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Tx/>
                        <a:buNone/>
                        <a:tabLst/>
                        <a:defRPr/>
                      </a:pPr>
                      <a:r>
                        <a:rPr lang="en-US" sz="1100" b="0" dirty="0">
                          <a:solidFill>
                            <a:schemeClr val="bg1"/>
                          </a:solidFill>
                          <a:latin typeface="+mn-lt"/>
                        </a:rPr>
                        <a:t>Co-create and draft team strategy based on team goals and expected outcomes and use lessons learned to feed a continuous improvement loop</a:t>
                      </a:r>
                      <a:endParaRPr lang="en-US" sz="1100" b="0" kern="1200" spc="0" dirty="0">
                        <a:solidFill>
                          <a:schemeClr val="bg1"/>
                        </a:solidFill>
                        <a:latin typeface="+mn-lt"/>
                        <a:ea typeface="+mn-ea"/>
                        <a:cs typeface="+mn-cs"/>
                      </a:endParaRPr>
                    </a:p>
                  </a:txBody>
                  <a:tcPr marL="91499" marR="91499" marT="91440" marB="91440">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9596279"/>
                  </a:ext>
                </a:extLst>
              </a:tr>
              <a:tr h="930242">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mj-lt"/>
                          <a:ea typeface="+mj-ea"/>
                          <a:cs typeface="+mj-cs"/>
                        </a:rPr>
                        <a:t>How Analyst can help</a:t>
                      </a:r>
                      <a:endParaRPr lang="en-US" sz="1100" b="0" spc="0" dirty="0">
                        <a:solidFill>
                          <a:schemeClr val="bg1"/>
                        </a:solidFill>
                        <a:latin typeface="+mj-lt"/>
                        <a:ea typeface="+mj-ea"/>
                        <a:cs typeface="+mj-cs"/>
                      </a:endParaRPr>
                    </a:p>
                  </a:txBody>
                  <a:tcPr marL="91499" marR="91499" marT="91440" marB="91440">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bg1"/>
                          </a:solidFill>
                          <a:latin typeface="+mj-lt"/>
                        </a:rPr>
                        <a:t>Use Analyst to understand sentiment across customer reviews and comments</a:t>
                      </a:r>
                    </a:p>
                  </a:txBody>
                  <a:tcPr marL="91499" marR="91499" marT="91440" marB="91440">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Tx/>
                        <a:buNone/>
                        <a:tabLst/>
                        <a:defRPr/>
                      </a:pPr>
                      <a:r>
                        <a:rPr lang="en-US" sz="1100" b="0" dirty="0">
                          <a:solidFill>
                            <a:schemeClr val="bg1"/>
                          </a:solidFill>
                          <a:latin typeface="+mj-lt"/>
                        </a:rPr>
                        <a:t>Use Analyst to analyze data to determine sales targeting opportunities</a:t>
                      </a:r>
                      <a:endParaRPr lang="en-US" sz="1100" b="0" spc="0" dirty="0">
                        <a:solidFill>
                          <a:schemeClr val="bg1"/>
                        </a:solidFill>
                        <a:latin typeface="+mj-lt"/>
                        <a:ea typeface="+mn-ea"/>
                        <a:cs typeface="+mn-cs"/>
                      </a:endParaRPr>
                    </a:p>
                  </a:txBody>
                  <a:tcPr marL="91499" marR="91499"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Tx/>
                        <a:buNone/>
                        <a:tabLst/>
                        <a:defRPr/>
                      </a:pPr>
                      <a:r>
                        <a:rPr lang="en-US" sz="1100" b="0" dirty="0">
                          <a:solidFill>
                            <a:schemeClr val="bg1"/>
                          </a:solidFill>
                          <a:latin typeface="+mj-lt"/>
                        </a:rPr>
                        <a:t>Use Analyst to simulate financial outcomes, compare scenarios, and generate decision-ready insights for leadership.</a:t>
                      </a:r>
                      <a:endParaRPr lang="en-US" sz="1100" b="0" spc="0" dirty="0">
                        <a:solidFill>
                          <a:schemeClr val="bg1"/>
                        </a:solidFill>
                        <a:latin typeface="+mj-lt"/>
                        <a:ea typeface="+mn-ea"/>
                        <a:cs typeface="+mn-cs"/>
                      </a:endParaRPr>
                    </a:p>
                  </a:txBody>
                  <a:tcPr marL="91499" marR="91499"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Tx/>
                        <a:buNone/>
                        <a:tabLst/>
                        <a:defRPr/>
                      </a:pPr>
                      <a:r>
                        <a:rPr lang="en-US" sz="1100" b="0" dirty="0">
                          <a:solidFill>
                            <a:schemeClr val="bg1"/>
                          </a:solidFill>
                          <a:latin typeface="+mj-lt"/>
                        </a:rPr>
                        <a:t>Use Analyst to understand marketing results data (e.g. SEO, web traffic, conversion rates, etc.) to determine investments</a:t>
                      </a:r>
                      <a:endParaRPr lang="en-US" sz="1100" b="0" spc="0" dirty="0">
                        <a:solidFill>
                          <a:schemeClr val="bg1"/>
                        </a:solidFill>
                        <a:latin typeface="+mj-lt"/>
                        <a:ea typeface="+mn-ea"/>
                        <a:cs typeface="+mn-cs"/>
                      </a:endParaRPr>
                    </a:p>
                  </a:txBody>
                  <a:tcPr marL="91499" marR="91499"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Tx/>
                        <a:buNone/>
                        <a:tabLst/>
                        <a:defRPr/>
                      </a:pPr>
                      <a:r>
                        <a:rPr lang="en-US" sz="1100" b="0" i="0" dirty="0">
                          <a:solidFill>
                            <a:schemeClr val="bg1"/>
                          </a:solidFill>
                          <a:effectLst/>
                          <a:latin typeface="+mj-lt"/>
                        </a:rPr>
                        <a:t>Use Analyst to assess project outcomes for effectiveness, timeliness, and other metrics</a:t>
                      </a:r>
                      <a:endParaRPr lang="en-US" sz="1100" b="0" spc="0" dirty="0">
                        <a:solidFill>
                          <a:schemeClr val="bg1"/>
                        </a:solidFill>
                        <a:latin typeface="+mj-lt"/>
                        <a:ea typeface="+mn-ea"/>
                        <a:cs typeface="+mn-cs"/>
                      </a:endParaRPr>
                    </a:p>
                  </a:txBody>
                  <a:tcPr marL="91499" marR="91499" marT="91440" marB="91440">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1219429"/>
                  </a:ext>
                </a:extLst>
              </a:tr>
            </a:tbl>
          </a:graphicData>
        </a:graphic>
      </p:graphicFrame>
    </p:spTree>
    <p:extLst>
      <p:ext uri="{BB962C8B-B14F-4D97-AF65-F5344CB8AC3E}">
        <p14:creationId xmlns:p14="http://schemas.microsoft.com/office/powerpoint/2010/main" val="197314687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479A0-624C-5253-B54B-49F3B0516AE3}"/>
            </a:ext>
          </a:extLst>
        </p:cNvPr>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1FB08268-12CE-7FF4-508C-9884F47A4E63}"/>
              </a:ext>
              <a:ext uri="{C183D7F6-B498-43B3-948B-1728B52AA6E4}">
                <adec:decorative xmlns:adec="http://schemas.microsoft.com/office/drawing/2017/decorative" val="1"/>
              </a:ext>
            </a:extLst>
          </p:cNvPr>
          <p:cNvSpPr/>
          <p:nvPr/>
        </p:nvSpPr>
        <p:spPr bwMode="auto">
          <a:xfrm flipH="1">
            <a:off x="6269080" y="1886742"/>
            <a:ext cx="5351417" cy="4198020"/>
          </a:xfrm>
          <a:prstGeom prst="roundRect">
            <a:avLst>
              <a:gd name="adj" fmla="val 3551"/>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US" sz="1800">
              <a:solidFill>
                <a:prstClr val="white"/>
              </a:solidFill>
              <a:cs typeface="Segoe Sans Display" pitchFamily="2" charset="0"/>
            </a:endParaRPr>
          </a:p>
        </p:txBody>
      </p:sp>
      <p:sp>
        <p:nvSpPr>
          <p:cNvPr id="23" name="Rectangle: Rounded Corners 22">
            <a:extLst>
              <a:ext uri="{FF2B5EF4-FFF2-40B4-BE49-F238E27FC236}">
                <a16:creationId xmlns:a16="http://schemas.microsoft.com/office/drawing/2014/main" id="{6C08762C-CF76-F951-0DFF-A02C3685404B}"/>
              </a:ext>
              <a:ext uri="{C183D7F6-B498-43B3-948B-1728B52AA6E4}">
                <adec:decorative xmlns:adec="http://schemas.microsoft.com/office/drawing/2017/decorative" val="1"/>
              </a:ext>
            </a:extLst>
          </p:cNvPr>
          <p:cNvSpPr/>
          <p:nvPr/>
        </p:nvSpPr>
        <p:spPr bwMode="auto">
          <a:xfrm>
            <a:off x="571500" y="1600199"/>
            <a:ext cx="5849178" cy="4771107"/>
          </a:xfrm>
          <a:prstGeom prst="roundRect">
            <a:avLst>
              <a:gd name="adj" fmla="val 3764"/>
            </a:avLst>
          </a:prstGeom>
          <a:solidFill>
            <a:schemeClr val="tx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cxnSp>
        <p:nvCxnSpPr>
          <p:cNvPr id="24" name="Straight Connector 23">
            <a:extLst>
              <a:ext uri="{FF2B5EF4-FFF2-40B4-BE49-F238E27FC236}">
                <a16:creationId xmlns:a16="http://schemas.microsoft.com/office/drawing/2014/main" id="{84008A9A-E8B2-80C1-3860-85EA24E48CCF}"/>
              </a:ext>
              <a:ext uri="{C183D7F6-B498-43B3-948B-1728B52AA6E4}">
                <adec:decorative xmlns:adec="http://schemas.microsoft.com/office/drawing/2017/decorative" val="1"/>
              </a:ext>
            </a:extLst>
          </p:cNvPr>
          <p:cNvCxnSpPr>
            <a:cxnSpLocks/>
          </p:cNvCxnSpPr>
          <p:nvPr/>
        </p:nvCxnSpPr>
        <p:spPr>
          <a:xfrm>
            <a:off x="792479" y="2395384"/>
            <a:ext cx="5476601"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044DBEF-B14D-9C0A-899F-28D0ED65921A}"/>
              </a:ext>
              <a:ext uri="{C183D7F6-B498-43B3-948B-1728B52AA6E4}">
                <adec:decorative xmlns:adec="http://schemas.microsoft.com/office/drawing/2017/decorative" val="1"/>
              </a:ext>
            </a:extLst>
          </p:cNvPr>
          <p:cNvCxnSpPr/>
          <p:nvPr/>
        </p:nvCxnSpPr>
        <p:spPr>
          <a:xfrm>
            <a:off x="792479" y="3190569"/>
            <a:ext cx="5477256"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0D406DC-2B80-FA5D-EB0C-7098B8B560D6}"/>
              </a:ext>
              <a:ext uri="{C183D7F6-B498-43B3-948B-1728B52AA6E4}">
                <adec:decorative xmlns:adec="http://schemas.microsoft.com/office/drawing/2017/decorative" val="1"/>
              </a:ext>
            </a:extLst>
          </p:cNvPr>
          <p:cNvCxnSpPr/>
          <p:nvPr/>
        </p:nvCxnSpPr>
        <p:spPr>
          <a:xfrm>
            <a:off x="792479" y="3985754"/>
            <a:ext cx="5477256"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AA33402-0360-9E9A-8C85-5837AEE9FDF2}"/>
              </a:ext>
              <a:ext uri="{C183D7F6-B498-43B3-948B-1728B52AA6E4}">
                <adec:decorative xmlns:adec="http://schemas.microsoft.com/office/drawing/2017/decorative" val="1"/>
              </a:ext>
            </a:extLst>
          </p:cNvPr>
          <p:cNvCxnSpPr/>
          <p:nvPr/>
        </p:nvCxnSpPr>
        <p:spPr>
          <a:xfrm>
            <a:off x="792479" y="4780939"/>
            <a:ext cx="5477256"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Title 19">
            <a:extLst>
              <a:ext uri="{FF2B5EF4-FFF2-40B4-BE49-F238E27FC236}">
                <a16:creationId xmlns:a16="http://schemas.microsoft.com/office/drawing/2014/main" id="{DE4919FB-0CA0-DF07-27F6-DB20A14E98D5}"/>
              </a:ext>
            </a:extLst>
          </p:cNvPr>
          <p:cNvSpPr>
            <a:spLocks noGrp="1"/>
          </p:cNvSpPr>
          <p:nvPr>
            <p:ph type="title"/>
          </p:nvPr>
        </p:nvSpPr>
        <p:spPr>
          <a:xfrm>
            <a:off x="588263" y="485481"/>
            <a:ext cx="11018520" cy="498598"/>
          </a:xfrm>
        </p:spPr>
        <p:txBody>
          <a:bodyPr/>
          <a:lstStyle/>
          <a:p>
            <a:r>
              <a:rPr lang="en-IN" dirty="0"/>
              <a:t>Scenario Library </a:t>
            </a:r>
          </a:p>
        </p:txBody>
      </p:sp>
      <p:sp>
        <p:nvSpPr>
          <p:cNvPr id="18" name="Text Placeholder 17">
            <a:extLst>
              <a:ext uri="{FF2B5EF4-FFF2-40B4-BE49-F238E27FC236}">
                <a16:creationId xmlns:a16="http://schemas.microsoft.com/office/drawing/2014/main" id="{AA8226B6-4CE1-1382-AC21-3AF62D50E8CA}"/>
              </a:ext>
            </a:extLst>
          </p:cNvPr>
          <p:cNvSpPr>
            <a:spLocks noGrp="1"/>
          </p:cNvSpPr>
          <p:nvPr>
            <p:ph type="body" sz="quarter" idx="10"/>
          </p:nvPr>
        </p:nvSpPr>
        <p:spPr>
          <a:xfrm>
            <a:off x="588263" y="1140460"/>
            <a:ext cx="11018520" cy="246221"/>
          </a:xfrm>
        </p:spPr>
        <p:txBody>
          <a:bodyPr/>
          <a:lstStyle/>
          <a:p>
            <a:r>
              <a:rPr lang="en-US" dirty="0"/>
              <a:t>Get ideas on how to integrate Analyst into your business processes.</a:t>
            </a:r>
          </a:p>
        </p:txBody>
      </p:sp>
      <p:sp>
        <p:nvSpPr>
          <p:cNvPr id="28" name="TextBox 27">
            <a:extLst>
              <a:ext uri="{FF2B5EF4-FFF2-40B4-BE49-F238E27FC236}">
                <a16:creationId xmlns:a16="http://schemas.microsoft.com/office/drawing/2014/main" id="{BB059182-EC84-69C1-E44A-3C1AE78874A2}"/>
              </a:ext>
            </a:extLst>
          </p:cNvPr>
          <p:cNvSpPr txBox="1"/>
          <p:nvPr/>
        </p:nvSpPr>
        <p:spPr>
          <a:xfrm>
            <a:off x="792479" y="1782348"/>
            <a:ext cx="5476601" cy="430887"/>
          </a:xfrm>
          <a:prstGeom prst="rect">
            <a:avLst/>
          </a:prstGeom>
          <a:noFill/>
        </p:spPr>
        <p:txBody>
          <a:bodyPr wrap="square" lIns="0" tIns="0" rIns="0" bIns="0" rtlCol="0">
            <a:spAutoFit/>
          </a:bodyPr>
          <a:lstStyle/>
          <a:p>
            <a:pPr lvl="0" defTabSz="914400">
              <a:defRPr/>
            </a:pPr>
            <a:r>
              <a:rPr lang="en-IN" sz="1400" dirty="0">
                <a:solidFill>
                  <a:schemeClr val="accent3"/>
                </a:solidFill>
                <a:latin typeface="+mj-lt"/>
                <a:hlinkClick r:id="rId3">
                  <a:extLst>
                    <a:ext uri="{A12FA001-AC4F-418D-AE19-62706E023703}">
                      <ahyp:hlinkClr xmlns:ahyp="http://schemas.microsoft.com/office/drawing/2018/hyperlinkcolor" val="tx"/>
                    </a:ext>
                  </a:extLst>
                </a:hlinkClick>
              </a:rPr>
              <a:t>Improve merchandising decisions</a:t>
            </a:r>
            <a:r>
              <a:rPr lang="en-US" sz="1400" dirty="0">
                <a:solidFill>
                  <a:schemeClr val="accent3"/>
                </a:solidFill>
                <a:latin typeface="+mj-lt"/>
              </a:rPr>
              <a:t> </a:t>
            </a:r>
            <a:r>
              <a:rPr lang="en-US" sz="1400" dirty="0">
                <a:solidFill>
                  <a:schemeClr val="bg1"/>
                </a:solidFill>
              </a:rPr>
              <a:t>– Use Analyst to help define sales targets based on historical data, market trends, and business goals.</a:t>
            </a:r>
          </a:p>
        </p:txBody>
      </p:sp>
      <p:sp>
        <p:nvSpPr>
          <p:cNvPr id="29" name="TextBox 28">
            <a:extLst>
              <a:ext uri="{FF2B5EF4-FFF2-40B4-BE49-F238E27FC236}">
                <a16:creationId xmlns:a16="http://schemas.microsoft.com/office/drawing/2014/main" id="{30DE8C82-4DC4-4C78-75C7-14D5A31930E2}"/>
              </a:ext>
            </a:extLst>
          </p:cNvPr>
          <p:cNvSpPr txBox="1"/>
          <p:nvPr/>
        </p:nvSpPr>
        <p:spPr>
          <a:xfrm>
            <a:off x="792480" y="2577533"/>
            <a:ext cx="5476602" cy="430887"/>
          </a:xfrm>
          <a:prstGeom prst="rect">
            <a:avLst/>
          </a:prstGeom>
          <a:noFill/>
        </p:spPr>
        <p:txBody>
          <a:bodyPr wrap="square" lIns="0" tIns="0" rIns="0" bIns="0" rtlCol="0">
            <a:spAutoFit/>
          </a:bodyPr>
          <a:lstStyle/>
          <a:p>
            <a:pPr lvl="0" defTabSz="914400">
              <a:defRPr/>
            </a:pPr>
            <a:r>
              <a:rPr lang="en-US" sz="1400" dirty="0">
                <a:solidFill>
                  <a:schemeClr val="accent3"/>
                </a:solidFill>
                <a:latin typeface="+mj-lt"/>
                <a:hlinkClick r:id="rId4">
                  <a:extLst>
                    <a:ext uri="{A12FA001-AC4F-418D-AE19-62706E023703}">
                      <ahyp:hlinkClr xmlns:ahyp="http://schemas.microsoft.com/office/drawing/2018/hyperlinkcolor" val="tx"/>
                    </a:ext>
                  </a:extLst>
                </a:hlinkClick>
              </a:rPr>
              <a:t>Implement adaptive pricing</a:t>
            </a:r>
            <a:r>
              <a:rPr lang="en-US" sz="1400" dirty="0">
                <a:solidFill>
                  <a:schemeClr val="accent3"/>
                </a:solidFill>
                <a:latin typeface="+mj-lt"/>
              </a:rPr>
              <a:t> </a:t>
            </a:r>
            <a:r>
              <a:rPr lang="en-US" sz="1400" dirty="0">
                <a:solidFill>
                  <a:schemeClr val="bg1"/>
                </a:solidFill>
              </a:rPr>
              <a:t>– Use Analyst to identify sales trends and compare pricing options.</a:t>
            </a:r>
          </a:p>
        </p:txBody>
      </p:sp>
      <p:sp>
        <p:nvSpPr>
          <p:cNvPr id="30" name="TextBox 29">
            <a:extLst>
              <a:ext uri="{FF2B5EF4-FFF2-40B4-BE49-F238E27FC236}">
                <a16:creationId xmlns:a16="http://schemas.microsoft.com/office/drawing/2014/main" id="{EC9F8CD9-D724-3C88-04FE-065BEB91857E}"/>
              </a:ext>
            </a:extLst>
          </p:cNvPr>
          <p:cNvSpPr txBox="1"/>
          <p:nvPr/>
        </p:nvSpPr>
        <p:spPr>
          <a:xfrm>
            <a:off x="792480" y="3372718"/>
            <a:ext cx="5476602" cy="430887"/>
          </a:xfrm>
          <a:prstGeom prst="rect">
            <a:avLst/>
          </a:prstGeom>
          <a:noFill/>
        </p:spPr>
        <p:txBody>
          <a:bodyPr wrap="square" lIns="0" tIns="0" rIns="0" bIns="0" rtlCol="0">
            <a:spAutoFit/>
          </a:bodyPr>
          <a:lstStyle/>
          <a:p>
            <a:pPr lvl="0" defTabSz="914400">
              <a:defRPr/>
            </a:pPr>
            <a:r>
              <a:rPr lang="en-US" sz="1400" dirty="0">
                <a:solidFill>
                  <a:schemeClr val="accent3"/>
                </a:solidFill>
                <a:latin typeface="+mj-lt"/>
                <a:hlinkClick r:id="rId5">
                  <a:extLst>
                    <a:ext uri="{A12FA001-AC4F-418D-AE19-62706E023703}">
                      <ahyp:hlinkClr xmlns:ahyp="http://schemas.microsoft.com/office/drawing/2018/hyperlinkcolor" val="tx"/>
                    </a:ext>
                  </a:extLst>
                </a:hlinkClick>
              </a:rPr>
              <a:t>Data strategy and insights</a:t>
            </a:r>
            <a:r>
              <a:rPr lang="en-US" sz="1400" dirty="0">
                <a:solidFill>
                  <a:schemeClr val="accent3"/>
                </a:solidFill>
                <a:latin typeface="+mj-lt"/>
              </a:rPr>
              <a:t> </a:t>
            </a:r>
            <a:r>
              <a:rPr lang="en-US" sz="1400" dirty="0">
                <a:solidFill>
                  <a:schemeClr val="bg1"/>
                </a:solidFill>
              </a:rPr>
              <a:t>– Use Analyst to gain insights into </a:t>
            </a:r>
            <a:br>
              <a:rPr lang="en-US" sz="1400" dirty="0">
                <a:solidFill>
                  <a:schemeClr val="bg1"/>
                </a:solidFill>
              </a:rPr>
            </a:br>
            <a:r>
              <a:rPr lang="en-US" sz="1400" dirty="0">
                <a:solidFill>
                  <a:schemeClr val="bg1"/>
                </a:solidFill>
              </a:rPr>
              <a:t>data streams.</a:t>
            </a:r>
          </a:p>
        </p:txBody>
      </p:sp>
      <p:sp>
        <p:nvSpPr>
          <p:cNvPr id="31" name="TextBox 30">
            <a:extLst>
              <a:ext uri="{FF2B5EF4-FFF2-40B4-BE49-F238E27FC236}">
                <a16:creationId xmlns:a16="http://schemas.microsoft.com/office/drawing/2014/main" id="{F0B4CABA-2314-57AD-1857-12921C4BBF79}"/>
              </a:ext>
            </a:extLst>
          </p:cNvPr>
          <p:cNvSpPr txBox="1"/>
          <p:nvPr/>
        </p:nvSpPr>
        <p:spPr>
          <a:xfrm>
            <a:off x="792479" y="4167903"/>
            <a:ext cx="5476601" cy="430887"/>
          </a:xfrm>
          <a:prstGeom prst="rect">
            <a:avLst/>
          </a:prstGeom>
          <a:noFill/>
        </p:spPr>
        <p:txBody>
          <a:bodyPr wrap="square" lIns="0" tIns="0" rIns="0" bIns="0" rtlCol="0">
            <a:spAutoFit/>
          </a:bodyPr>
          <a:lstStyle/>
          <a:p>
            <a:pPr lvl="0" defTabSz="914400">
              <a:defRPr/>
            </a:pPr>
            <a:r>
              <a:rPr lang="en-US" sz="1400" dirty="0">
                <a:solidFill>
                  <a:schemeClr val="accent3"/>
                </a:solidFill>
                <a:latin typeface="+mj-lt"/>
                <a:hlinkClick r:id="rId6">
                  <a:extLst>
                    <a:ext uri="{A12FA001-AC4F-418D-AE19-62706E023703}">
                      <ahyp:hlinkClr xmlns:ahyp="http://schemas.microsoft.com/office/drawing/2018/hyperlinkcolor" val="tx"/>
                    </a:ext>
                  </a:extLst>
                </a:hlinkClick>
              </a:rPr>
              <a:t>Intelligent sales forecasting</a:t>
            </a:r>
            <a:r>
              <a:rPr lang="en-US" sz="1400" dirty="0">
                <a:solidFill>
                  <a:schemeClr val="accent3"/>
                </a:solidFill>
                <a:latin typeface="+mj-lt"/>
              </a:rPr>
              <a:t> </a:t>
            </a:r>
            <a:r>
              <a:rPr lang="en-US" sz="1400" dirty="0">
                <a:solidFill>
                  <a:schemeClr val="bg1"/>
                </a:solidFill>
              </a:rPr>
              <a:t>– Use Analyst to analyze sales and market data to create forecasts.</a:t>
            </a:r>
          </a:p>
        </p:txBody>
      </p:sp>
      <p:sp>
        <p:nvSpPr>
          <p:cNvPr id="32" name="TextBox 31">
            <a:extLst>
              <a:ext uri="{FF2B5EF4-FFF2-40B4-BE49-F238E27FC236}">
                <a16:creationId xmlns:a16="http://schemas.microsoft.com/office/drawing/2014/main" id="{F4BAE4F2-44BA-5B6F-2FD9-1F937BF76061}"/>
              </a:ext>
            </a:extLst>
          </p:cNvPr>
          <p:cNvSpPr txBox="1"/>
          <p:nvPr/>
        </p:nvSpPr>
        <p:spPr>
          <a:xfrm>
            <a:off x="792479" y="4963088"/>
            <a:ext cx="5476601" cy="430887"/>
          </a:xfrm>
          <a:prstGeom prst="rect">
            <a:avLst/>
          </a:prstGeom>
          <a:noFill/>
        </p:spPr>
        <p:txBody>
          <a:bodyPr wrap="square" lIns="0" tIns="0" rIns="0" bIns="0" rtlCol="0">
            <a:spAutoFit/>
          </a:bodyPr>
          <a:lstStyle/>
          <a:p>
            <a:pPr lvl="0" defTabSz="914400">
              <a:defRPr/>
            </a:pPr>
            <a:r>
              <a:rPr lang="en-US" sz="1400" dirty="0">
                <a:solidFill>
                  <a:schemeClr val="accent3"/>
                </a:solidFill>
                <a:latin typeface="+mj-lt"/>
                <a:hlinkClick r:id="rId7">
                  <a:extLst>
                    <a:ext uri="{A12FA001-AC4F-418D-AE19-62706E023703}">
                      <ahyp:hlinkClr xmlns:ahyp="http://schemas.microsoft.com/office/drawing/2018/hyperlinkcolor" val="tx"/>
                    </a:ext>
                  </a:extLst>
                </a:hlinkClick>
              </a:rPr>
              <a:t>Financial insights</a:t>
            </a:r>
            <a:r>
              <a:rPr lang="en-US" sz="1400" dirty="0">
                <a:solidFill>
                  <a:schemeClr val="accent3"/>
                </a:solidFill>
                <a:latin typeface="+mj-lt"/>
              </a:rPr>
              <a:t> </a:t>
            </a:r>
            <a:r>
              <a:rPr lang="en-US" sz="1400" dirty="0">
                <a:solidFill>
                  <a:schemeClr val="bg1"/>
                </a:solidFill>
              </a:rPr>
              <a:t>– Use Analyst to gain deeper insights into sources of revenues and costs. </a:t>
            </a:r>
          </a:p>
        </p:txBody>
      </p:sp>
      <p:sp>
        <p:nvSpPr>
          <p:cNvPr id="2" name="TextBox 1">
            <a:extLst>
              <a:ext uri="{FF2B5EF4-FFF2-40B4-BE49-F238E27FC236}">
                <a16:creationId xmlns:a16="http://schemas.microsoft.com/office/drawing/2014/main" id="{F8F96700-A6E8-B645-1CD9-F23DDF2674A5}"/>
              </a:ext>
            </a:extLst>
          </p:cNvPr>
          <p:cNvSpPr txBox="1"/>
          <p:nvPr/>
        </p:nvSpPr>
        <p:spPr>
          <a:xfrm>
            <a:off x="792479" y="5758273"/>
            <a:ext cx="5476601" cy="430887"/>
          </a:xfrm>
          <a:prstGeom prst="rect">
            <a:avLst/>
          </a:prstGeom>
          <a:noFill/>
        </p:spPr>
        <p:txBody>
          <a:bodyPr wrap="square" lIns="0" tIns="0" rIns="0" bIns="0" rtlCol="0">
            <a:spAutoFit/>
          </a:bodyPr>
          <a:lstStyle/>
          <a:p>
            <a:pPr lvl="0" defTabSz="914400">
              <a:defRPr/>
            </a:pPr>
            <a:r>
              <a:rPr lang="en-US" sz="1400" dirty="0">
                <a:solidFill>
                  <a:schemeClr val="accent3"/>
                </a:solidFill>
                <a:latin typeface="+mj-lt"/>
                <a:hlinkClick r:id="rId8">
                  <a:extLst>
                    <a:ext uri="{A12FA001-AC4F-418D-AE19-62706E023703}">
                      <ahyp:hlinkClr xmlns:ahyp="http://schemas.microsoft.com/office/drawing/2018/hyperlinkcolor" val="tx"/>
                    </a:ext>
                  </a:extLst>
                </a:hlinkClick>
              </a:rPr>
              <a:t>Deliver insights to managers</a:t>
            </a:r>
            <a:r>
              <a:rPr lang="en-US" sz="1400" dirty="0">
                <a:solidFill>
                  <a:schemeClr val="accent3"/>
                </a:solidFill>
                <a:latin typeface="+mj-lt"/>
              </a:rPr>
              <a:t> </a:t>
            </a:r>
            <a:r>
              <a:rPr lang="en-US" sz="1400" dirty="0">
                <a:solidFill>
                  <a:schemeClr val="bg1"/>
                </a:solidFill>
              </a:rPr>
              <a:t>– Use Analyst to produce reports on manager strengths and development opportunities.</a:t>
            </a:r>
          </a:p>
        </p:txBody>
      </p:sp>
      <p:pic>
        <p:nvPicPr>
          <p:cNvPr id="33" name="Picture 32" descr="A screenshots of webpage titled ‘Manufacturing scenario: New product ideation and research’ with Microsoft 365 Copilot, featuring a download button, search bar, and text on AI-assisted product design and market research.">
            <a:extLst>
              <a:ext uri="{FF2B5EF4-FFF2-40B4-BE49-F238E27FC236}">
                <a16:creationId xmlns:a16="http://schemas.microsoft.com/office/drawing/2014/main" id="{D04FE745-3A50-F64D-65EC-DD3F1FE6499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57686" y="2051770"/>
            <a:ext cx="4911520" cy="3867964"/>
          </a:xfrm>
          <a:prstGeom prst="roundRect">
            <a:avLst>
              <a:gd name="adj" fmla="val 1677"/>
            </a:avLst>
          </a:prstGeom>
          <a:ln w="76200">
            <a:noFill/>
          </a:ln>
        </p:spPr>
      </p:pic>
      <p:cxnSp>
        <p:nvCxnSpPr>
          <p:cNvPr id="3" name="Straight Connector 2">
            <a:extLst>
              <a:ext uri="{FF2B5EF4-FFF2-40B4-BE49-F238E27FC236}">
                <a16:creationId xmlns:a16="http://schemas.microsoft.com/office/drawing/2014/main" id="{19EB0CAB-C995-9200-C26D-26B2D414C494}"/>
              </a:ext>
              <a:ext uri="{C183D7F6-B498-43B3-948B-1728B52AA6E4}">
                <adec:decorative xmlns:adec="http://schemas.microsoft.com/office/drawing/2017/decorative" val="1"/>
              </a:ext>
            </a:extLst>
          </p:cNvPr>
          <p:cNvCxnSpPr/>
          <p:nvPr/>
        </p:nvCxnSpPr>
        <p:spPr>
          <a:xfrm>
            <a:off x="792479" y="5576124"/>
            <a:ext cx="5477256"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900345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F34F55-C7CF-E18E-DF51-86390CF47587}"/>
              </a:ext>
              <a:ext uri="{C183D7F6-B498-43B3-948B-1728B52AA6E4}">
                <adec:decorative xmlns:adec="http://schemas.microsoft.com/office/drawing/2017/decorative" val="1"/>
              </a:ext>
            </a:extLst>
          </p:cNvPr>
          <p:cNvPicPr>
            <a:picLocks noChangeAspect="1"/>
          </p:cNvPicPr>
          <p:nvPr/>
        </p:nvPicPr>
        <p:blipFill>
          <a:blip r:embed="rId3" cstate="screen">
            <a:alphaModFix/>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1"/>
            <a:ext cx="4064000" cy="6677026"/>
          </a:xfrm>
          <a:prstGeom prst="roundRect">
            <a:avLst>
              <a:gd name="adj" fmla="val 0"/>
            </a:avLst>
          </a:prstGeom>
          <a:noFill/>
          <a:effectLst>
            <a:outerShdw blurRad="127000" dist="63500" dir="5400000" algn="t" rotWithShape="0">
              <a:prstClr val="black">
                <a:alpha val="10000"/>
              </a:prstClr>
            </a:outerShdw>
          </a:effectLst>
        </p:spPr>
      </p:pic>
      <p:sp>
        <p:nvSpPr>
          <p:cNvPr id="7" name="Rectangle: Rounded Corners 6">
            <a:extLst>
              <a:ext uri="{FF2B5EF4-FFF2-40B4-BE49-F238E27FC236}">
                <a16:creationId xmlns:a16="http://schemas.microsoft.com/office/drawing/2014/main" id="{AEF5303F-0E55-1963-569C-B3A16A1CD225}"/>
              </a:ext>
              <a:ext uri="{C183D7F6-B498-43B3-948B-1728B52AA6E4}">
                <adec:decorative xmlns:adec="http://schemas.microsoft.com/office/drawing/2017/decorative" val="1"/>
              </a:ext>
            </a:extLst>
          </p:cNvPr>
          <p:cNvSpPr>
            <a:spLocks/>
          </p:cNvSpPr>
          <p:nvPr/>
        </p:nvSpPr>
        <p:spPr>
          <a:xfrm>
            <a:off x="4528414" y="585788"/>
            <a:ext cx="7092086" cy="5686424"/>
          </a:xfrm>
          <a:prstGeom prst="roundRect">
            <a:avLst>
              <a:gd name="adj" fmla="val 2709"/>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cxnSp>
        <p:nvCxnSpPr>
          <p:cNvPr id="20" name="Straight Connector 19">
            <a:extLst>
              <a:ext uri="{FF2B5EF4-FFF2-40B4-BE49-F238E27FC236}">
                <a16:creationId xmlns:a16="http://schemas.microsoft.com/office/drawing/2014/main" id="{1ABE32F8-7A83-15AC-D554-5222585354F6}"/>
              </a:ext>
              <a:ext uri="{C183D7F6-B498-43B3-948B-1728B52AA6E4}">
                <adec:decorative xmlns:adec="http://schemas.microsoft.com/office/drawing/2017/decorative" val="1"/>
              </a:ext>
            </a:extLst>
          </p:cNvPr>
          <p:cNvCxnSpPr>
            <a:cxnSpLocks/>
          </p:cNvCxnSpPr>
          <p:nvPr/>
        </p:nvCxnSpPr>
        <p:spPr>
          <a:xfrm>
            <a:off x="5593557" y="2932669"/>
            <a:ext cx="5769447"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0EF0EBC-1E12-E063-0A85-EDCEEF8F0BB7}"/>
              </a:ext>
              <a:ext uri="{C183D7F6-B498-43B3-948B-1728B52AA6E4}">
                <adec:decorative xmlns:adec="http://schemas.microsoft.com/office/drawing/2017/decorative" val="1"/>
              </a:ext>
            </a:extLst>
          </p:cNvPr>
          <p:cNvCxnSpPr>
            <a:cxnSpLocks/>
          </p:cNvCxnSpPr>
          <p:nvPr/>
        </p:nvCxnSpPr>
        <p:spPr>
          <a:xfrm>
            <a:off x="5593557" y="4125388"/>
            <a:ext cx="5769447"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A9E41DE3-3BEF-2660-267E-83B8B2E85989}"/>
              </a:ext>
              <a:ext uri="{C183D7F6-B498-43B3-948B-1728B52AA6E4}">
                <adec:decorative xmlns:adec="http://schemas.microsoft.com/office/drawing/2017/decorative" val="1"/>
              </a:ext>
            </a:extLst>
          </p:cNvPr>
          <p:cNvGrpSpPr/>
          <p:nvPr/>
        </p:nvGrpSpPr>
        <p:grpSpPr>
          <a:xfrm>
            <a:off x="4753129" y="3221252"/>
            <a:ext cx="615714" cy="615714"/>
            <a:chOff x="1955959" y="4187622"/>
            <a:chExt cx="766762" cy="765422"/>
          </a:xfrm>
        </p:grpSpPr>
        <p:sp>
          <p:nvSpPr>
            <p:cNvPr id="48" name="Oval 47">
              <a:extLst>
                <a:ext uri="{FF2B5EF4-FFF2-40B4-BE49-F238E27FC236}">
                  <a16:creationId xmlns:a16="http://schemas.microsoft.com/office/drawing/2014/main" id="{0EF1F594-E5C4-CE45-3DBD-C3B9E2FA2685}"/>
                </a:ext>
                <a:ext uri="{C183D7F6-B498-43B3-948B-1728B52AA6E4}">
                  <adec:decorative xmlns:adec="http://schemas.microsoft.com/office/drawing/2017/decorative" val="1"/>
                </a:ext>
              </a:extLst>
            </p:cNvPr>
            <p:cNvSpPr/>
            <p:nvPr/>
          </p:nvSpPr>
          <p:spPr>
            <a:xfrm>
              <a:off x="1955959"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49" name="Oval 48">
              <a:extLst>
                <a:ext uri="{FF2B5EF4-FFF2-40B4-BE49-F238E27FC236}">
                  <a16:creationId xmlns:a16="http://schemas.microsoft.com/office/drawing/2014/main" id="{1961A45C-99EC-FC97-5D18-DF15481D500D}"/>
                </a:ext>
                <a:ext uri="{C183D7F6-B498-43B3-948B-1728B52AA6E4}">
                  <adec:decorative xmlns:adec="http://schemas.microsoft.com/office/drawing/2017/decorative" val="1"/>
                </a:ext>
              </a:extLst>
            </p:cNvPr>
            <p:cNvSpPr/>
            <p:nvPr/>
          </p:nvSpPr>
          <p:spPr>
            <a:xfrm>
              <a:off x="2037153" y="4268675"/>
              <a:ext cx="604373" cy="603315"/>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grpSp>
        <p:nvGrpSpPr>
          <p:cNvPr id="50" name="Group 49">
            <a:extLst>
              <a:ext uri="{FF2B5EF4-FFF2-40B4-BE49-F238E27FC236}">
                <a16:creationId xmlns:a16="http://schemas.microsoft.com/office/drawing/2014/main" id="{7A5D51A9-E431-8172-C87C-43F0CA1D91A3}"/>
              </a:ext>
              <a:ext uri="{C183D7F6-B498-43B3-948B-1728B52AA6E4}">
                <adec:decorative xmlns:adec="http://schemas.microsoft.com/office/drawing/2017/decorative" val="1"/>
              </a:ext>
            </a:extLst>
          </p:cNvPr>
          <p:cNvGrpSpPr/>
          <p:nvPr/>
        </p:nvGrpSpPr>
        <p:grpSpPr>
          <a:xfrm>
            <a:off x="4753129" y="4413971"/>
            <a:ext cx="615714" cy="615714"/>
            <a:chOff x="4753129" y="4413971"/>
            <a:chExt cx="615714" cy="615714"/>
          </a:xfrm>
        </p:grpSpPr>
        <p:grpSp>
          <p:nvGrpSpPr>
            <p:cNvPr id="51" name="Group 50">
              <a:extLst>
                <a:ext uri="{FF2B5EF4-FFF2-40B4-BE49-F238E27FC236}">
                  <a16:creationId xmlns:a16="http://schemas.microsoft.com/office/drawing/2014/main" id="{5D5FED9B-1B4B-0508-6E19-90DE94CA3BFA}"/>
                </a:ext>
                <a:ext uri="{C183D7F6-B498-43B3-948B-1728B52AA6E4}">
                  <adec:decorative xmlns:adec="http://schemas.microsoft.com/office/drawing/2017/decorative" val="1"/>
                </a:ext>
              </a:extLst>
            </p:cNvPr>
            <p:cNvGrpSpPr/>
            <p:nvPr/>
          </p:nvGrpSpPr>
          <p:grpSpPr>
            <a:xfrm>
              <a:off x="4753129" y="4413971"/>
              <a:ext cx="615714" cy="615714"/>
              <a:chOff x="1955959" y="4187622"/>
              <a:chExt cx="766762" cy="765422"/>
            </a:xfrm>
          </p:grpSpPr>
          <p:sp>
            <p:nvSpPr>
              <p:cNvPr id="54" name="Oval 53">
                <a:extLst>
                  <a:ext uri="{FF2B5EF4-FFF2-40B4-BE49-F238E27FC236}">
                    <a16:creationId xmlns:a16="http://schemas.microsoft.com/office/drawing/2014/main" id="{1605F71E-968E-FDF2-111A-E3292F99927F}"/>
                  </a:ext>
                  <a:ext uri="{C183D7F6-B498-43B3-948B-1728B52AA6E4}">
                    <adec:decorative xmlns:adec="http://schemas.microsoft.com/office/drawing/2017/decorative" val="1"/>
                  </a:ext>
                </a:extLst>
              </p:cNvPr>
              <p:cNvSpPr/>
              <p:nvPr/>
            </p:nvSpPr>
            <p:spPr>
              <a:xfrm>
                <a:off x="1955959"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55" name="Oval 54">
                <a:extLst>
                  <a:ext uri="{FF2B5EF4-FFF2-40B4-BE49-F238E27FC236}">
                    <a16:creationId xmlns:a16="http://schemas.microsoft.com/office/drawing/2014/main" id="{1873B746-AC1D-AC41-A3BD-E8D247B8D010}"/>
                  </a:ext>
                  <a:ext uri="{C183D7F6-B498-43B3-948B-1728B52AA6E4}">
                    <adec:decorative xmlns:adec="http://schemas.microsoft.com/office/drawing/2017/decorative" val="1"/>
                  </a:ext>
                </a:extLst>
              </p:cNvPr>
              <p:cNvSpPr/>
              <p:nvPr/>
            </p:nvSpPr>
            <p:spPr>
              <a:xfrm>
                <a:off x="2037153" y="4268675"/>
                <a:ext cx="604373" cy="603315"/>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sp>
          <p:nvSpPr>
            <p:cNvPr id="53" name="Graphic 180" descr="Icon of a team of three people with a briefcase">
              <a:extLst>
                <a:ext uri="{FF2B5EF4-FFF2-40B4-BE49-F238E27FC236}">
                  <a16:creationId xmlns:a16="http://schemas.microsoft.com/office/drawing/2014/main" id="{63F3B4C9-22AD-79BE-8059-CD92C8EC15DB}"/>
                </a:ext>
              </a:extLst>
            </p:cNvPr>
            <p:cNvSpPr/>
            <p:nvPr/>
          </p:nvSpPr>
          <p:spPr>
            <a:xfrm>
              <a:off x="4927636" y="4594828"/>
              <a:ext cx="266700" cy="254000"/>
            </a:xfrm>
            <a:custGeom>
              <a:avLst/>
              <a:gdLst>
                <a:gd name="connsiteX0" fmla="*/ 161976 w 266700"/>
                <a:gd name="connsiteY0" fmla="*/ 88900 h 254000"/>
                <a:gd name="connsiteX1" fmla="*/ 183286 w 266700"/>
                <a:gd name="connsiteY1" fmla="*/ 104775 h 254000"/>
                <a:gd name="connsiteX2" fmla="*/ 174625 w 266700"/>
                <a:gd name="connsiteY2" fmla="*/ 104775 h 254000"/>
                <a:gd name="connsiteX3" fmla="*/ 139700 w 266700"/>
                <a:gd name="connsiteY3" fmla="*/ 139700 h 254000"/>
                <a:gd name="connsiteX4" fmla="*/ 139700 w 266700"/>
                <a:gd name="connsiteY4" fmla="*/ 140335 h 254000"/>
                <a:gd name="connsiteX5" fmla="*/ 114300 w 266700"/>
                <a:gd name="connsiteY5" fmla="*/ 171450 h 254000"/>
                <a:gd name="connsiteX6" fmla="*/ 114300 w 266700"/>
                <a:gd name="connsiteY6" fmla="*/ 227178 h 254000"/>
                <a:gd name="connsiteX7" fmla="*/ 69875 w 266700"/>
                <a:gd name="connsiteY7" fmla="*/ 171437 h 254000"/>
                <a:gd name="connsiteX8" fmla="*/ 69875 w 266700"/>
                <a:gd name="connsiteY8" fmla="*/ 111125 h 254000"/>
                <a:gd name="connsiteX9" fmla="*/ 92100 w 266700"/>
                <a:gd name="connsiteY9" fmla="*/ 88900 h 254000"/>
                <a:gd name="connsiteX10" fmla="*/ 161976 w 266700"/>
                <a:gd name="connsiteY10" fmla="*/ 88900 h 254000"/>
                <a:gd name="connsiteX11" fmla="*/ 219075 w 266700"/>
                <a:gd name="connsiteY11" fmla="*/ 104775 h 254000"/>
                <a:gd name="connsiteX12" fmla="*/ 254000 w 266700"/>
                <a:gd name="connsiteY12" fmla="*/ 139548 h 254000"/>
                <a:gd name="connsiteX13" fmla="*/ 254000 w 266700"/>
                <a:gd name="connsiteY13" fmla="*/ 111125 h 254000"/>
                <a:gd name="connsiteX14" fmla="*/ 231775 w 266700"/>
                <a:gd name="connsiteY14" fmla="*/ 88900 h 254000"/>
                <a:gd name="connsiteX15" fmla="*/ 188913 w 266700"/>
                <a:gd name="connsiteY15" fmla="*/ 88900 h 254000"/>
                <a:gd name="connsiteX16" fmla="*/ 196329 w 266700"/>
                <a:gd name="connsiteY16" fmla="*/ 104775 h 254000"/>
                <a:gd name="connsiteX17" fmla="*/ 219075 w 266700"/>
                <a:gd name="connsiteY17" fmla="*/ 104775 h 254000"/>
                <a:gd name="connsiteX18" fmla="*/ 65164 w 266700"/>
                <a:gd name="connsiteY18" fmla="*/ 88900 h 254000"/>
                <a:gd name="connsiteX19" fmla="*/ 57290 w 266700"/>
                <a:gd name="connsiteY19" fmla="*/ 108331 h 254000"/>
                <a:gd name="connsiteX20" fmla="*/ 57163 w 266700"/>
                <a:gd name="connsiteY20" fmla="*/ 111125 h 254000"/>
                <a:gd name="connsiteX21" fmla="*/ 57163 w 266700"/>
                <a:gd name="connsiteY21" fmla="*/ 171437 h 254000"/>
                <a:gd name="connsiteX22" fmla="*/ 63945 w 266700"/>
                <a:gd name="connsiteY22" fmla="*/ 201473 h 254000"/>
                <a:gd name="connsiteX23" fmla="*/ 1726 w 266700"/>
                <a:gd name="connsiteY23" fmla="*/ 165518 h 254000"/>
                <a:gd name="connsiteX24" fmla="*/ 0 w 266700"/>
                <a:gd name="connsiteY24" fmla="*/ 152387 h 254000"/>
                <a:gd name="connsiteX25" fmla="*/ 0 w 266700"/>
                <a:gd name="connsiteY25" fmla="*/ 111125 h 254000"/>
                <a:gd name="connsiteX26" fmla="*/ 20396 w 266700"/>
                <a:gd name="connsiteY26" fmla="*/ 88976 h 254000"/>
                <a:gd name="connsiteX27" fmla="*/ 22225 w 266700"/>
                <a:gd name="connsiteY27" fmla="*/ 88900 h 254000"/>
                <a:gd name="connsiteX28" fmla="*/ 65164 w 266700"/>
                <a:gd name="connsiteY28" fmla="*/ 88900 h 254000"/>
                <a:gd name="connsiteX29" fmla="*/ 127000 w 266700"/>
                <a:gd name="connsiteY29" fmla="*/ 0 h 254000"/>
                <a:gd name="connsiteX30" fmla="*/ 165100 w 266700"/>
                <a:gd name="connsiteY30" fmla="*/ 38100 h 254000"/>
                <a:gd name="connsiteX31" fmla="*/ 127000 w 266700"/>
                <a:gd name="connsiteY31" fmla="*/ 76200 h 254000"/>
                <a:gd name="connsiteX32" fmla="*/ 88900 w 266700"/>
                <a:gd name="connsiteY32" fmla="*/ 38100 h 254000"/>
                <a:gd name="connsiteX33" fmla="*/ 127000 w 266700"/>
                <a:gd name="connsiteY33" fmla="*/ 0 h 254000"/>
                <a:gd name="connsiteX34" fmla="*/ 209550 w 266700"/>
                <a:gd name="connsiteY34" fmla="*/ 12700 h 254000"/>
                <a:gd name="connsiteX35" fmla="*/ 241300 w 266700"/>
                <a:gd name="connsiteY35" fmla="*/ 44450 h 254000"/>
                <a:gd name="connsiteX36" fmla="*/ 209550 w 266700"/>
                <a:gd name="connsiteY36" fmla="*/ 76200 h 254000"/>
                <a:gd name="connsiteX37" fmla="*/ 177800 w 266700"/>
                <a:gd name="connsiteY37" fmla="*/ 44450 h 254000"/>
                <a:gd name="connsiteX38" fmla="*/ 209550 w 266700"/>
                <a:gd name="connsiteY38" fmla="*/ 12700 h 254000"/>
                <a:gd name="connsiteX39" fmla="*/ 44450 w 266700"/>
                <a:gd name="connsiteY39" fmla="*/ 12700 h 254000"/>
                <a:gd name="connsiteX40" fmla="*/ 76200 w 266700"/>
                <a:gd name="connsiteY40" fmla="*/ 44450 h 254000"/>
                <a:gd name="connsiteX41" fmla="*/ 44450 w 266700"/>
                <a:gd name="connsiteY41" fmla="*/ 76200 h 254000"/>
                <a:gd name="connsiteX42" fmla="*/ 12700 w 266700"/>
                <a:gd name="connsiteY42" fmla="*/ 44450 h 254000"/>
                <a:gd name="connsiteX43" fmla="*/ 44450 w 266700"/>
                <a:gd name="connsiteY43" fmla="*/ 12700 h 254000"/>
                <a:gd name="connsiteX44" fmla="*/ 152400 w 266700"/>
                <a:gd name="connsiteY44" fmla="*/ 152400 h 254000"/>
                <a:gd name="connsiteX45" fmla="*/ 146050 w 266700"/>
                <a:gd name="connsiteY45" fmla="*/ 152400 h 254000"/>
                <a:gd name="connsiteX46" fmla="*/ 127000 w 266700"/>
                <a:gd name="connsiteY46" fmla="*/ 171450 h 254000"/>
                <a:gd name="connsiteX47" fmla="*/ 127000 w 266700"/>
                <a:gd name="connsiteY47" fmla="*/ 190500 h 254000"/>
                <a:gd name="connsiteX48" fmla="*/ 158750 w 266700"/>
                <a:gd name="connsiteY48" fmla="*/ 190500 h 254000"/>
                <a:gd name="connsiteX49" fmla="*/ 158750 w 266700"/>
                <a:gd name="connsiteY49" fmla="*/ 187325 h 254000"/>
                <a:gd name="connsiteX50" fmla="*/ 168275 w 266700"/>
                <a:gd name="connsiteY50" fmla="*/ 177800 h 254000"/>
                <a:gd name="connsiteX51" fmla="*/ 177800 w 266700"/>
                <a:gd name="connsiteY51" fmla="*/ 187325 h 254000"/>
                <a:gd name="connsiteX52" fmla="*/ 177800 w 266700"/>
                <a:gd name="connsiteY52" fmla="*/ 190500 h 254000"/>
                <a:gd name="connsiteX53" fmla="*/ 215900 w 266700"/>
                <a:gd name="connsiteY53" fmla="*/ 190500 h 254000"/>
                <a:gd name="connsiteX54" fmla="*/ 215900 w 266700"/>
                <a:gd name="connsiteY54" fmla="*/ 187325 h 254000"/>
                <a:gd name="connsiteX55" fmla="*/ 225425 w 266700"/>
                <a:gd name="connsiteY55" fmla="*/ 177800 h 254000"/>
                <a:gd name="connsiteX56" fmla="*/ 234950 w 266700"/>
                <a:gd name="connsiteY56" fmla="*/ 187325 h 254000"/>
                <a:gd name="connsiteX57" fmla="*/ 234950 w 266700"/>
                <a:gd name="connsiteY57" fmla="*/ 190500 h 254000"/>
                <a:gd name="connsiteX58" fmla="*/ 266700 w 266700"/>
                <a:gd name="connsiteY58" fmla="*/ 190500 h 254000"/>
                <a:gd name="connsiteX59" fmla="*/ 266700 w 266700"/>
                <a:gd name="connsiteY59" fmla="*/ 171450 h 254000"/>
                <a:gd name="connsiteX60" fmla="*/ 247650 w 266700"/>
                <a:gd name="connsiteY60" fmla="*/ 152400 h 254000"/>
                <a:gd name="connsiteX61" fmla="*/ 241300 w 266700"/>
                <a:gd name="connsiteY61" fmla="*/ 152400 h 254000"/>
                <a:gd name="connsiteX62" fmla="*/ 241300 w 266700"/>
                <a:gd name="connsiteY62" fmla="*/ 139700 h 254000"/>
                <a:gd name="connsiteX63" fmla="*/ 219075 w 266700"/>
                <a:gd name="connsiteY63" fmla="*/ 117475 h 254000"/>
                <a:gd name="connsiteX64" fmla="*/ 174625 w 266700"/>
                <a:gd name="connsiteY64" fmla="*/ 117475 h 254000"/>
                <a:gd name="connsiteX65" fmla="*/ 152400 w 266700"/>
                <a:gd name="connsiteY65" fmla="*/ 139700 h 254000"/>
                <a:gd name="connsiteX66" fmla="*/ 152400 w 266700"/>
                <a:gd name="connsiteY66" fmla="*/ 152400 h 254000"/>
                <a:gd name="connsiteX67" fmla="*/ 171450 w 266700"/>
                <a:gd name="connsiteY67" fmla="*/ 139700 h 254000"/>
                <a:gd name="connsiteX68" fmla="*/ 174625 w 266700"/>
                <a:gd name="connsiteY68" fmla="*/ 136525 h 254000"/>
                <a:gd name="connsiteX69" fmla="*/ 219075 w 266700"/>
                <a:gd name="connsiteY69" fmla="*/ 136525 h 254000"/>
                <a:gd name="connsiteX70" fmla="*/ 222250 w 266700"/>
                <a:gd name="connsiteY70" fmla="*/ 139700 h 254000"/>
                <a:gd name="connsiteX71" fmla="*/ 222250 w 266700"/>
                <a:gd name="connsiteY71" fmla="*/ 152400 h 254000"/>
                <a:gd name="connsiteX72" fmla="*/ 171450 w 266700"/>
                <a:gd name="connsiteY72" fmla="*/ 152400 h 254000"/>
                <a:gd name="connsiteX73" fmla="*/ 171450 w 266700"/>
                <a:gd name="connsiteY73" fmla="*/ 139700 h 254000"/>
                <a:gd name="connsiteX74" fmla="*/ 127000 w 266700"/>
                <a:gd name="connsiteY74" fmla="*/ 234950 h 254000"/>
                <a:gd name="connsiteX75" fmla="*/ 127000 w 266700"/>
                <a:gd name="connsiteY75" fmla="*/ 209550 h 254000"/>
                <a:gd name="connsiteX76" fmla="*/ 158750 w 266700"/>
                <a:gd name="connsiteY76" fmla="*/ 209550 h 254000"/>
                <a:gd name="connsiteX77" fmla="*/ 158750 w 266700"/>
                <a:gd name="connsiteY77" fmla="*/ 219075 h 254000"/>
                <a:gd name="connsiteX78" fmla="*/ 168275 w 266700"/>
                <a:gd name="connsiteY78" fmla="*/ 228600 h 254000"/>
                <a:gd name="connsiteX79" fmla="*/ 177800 w 266700"/>
                <a:gd name="connsiteY79" fmla="*/ 219075 h 254000"/>
                <a:gd name="connsiteX80" fmla="*/ 177800 w 266700"/>
                <a:gd name="connsiteY80" fmla="*/ 209550 h 254000"/>
                <a:gd name="connsiteX81" fmla="*/ 215900 w 266700"/>
                <a:gd name="connsiteY81" fmla="*/ 209550 h 254000"/>
                <a:gd name="connsiteX82" fmla="*/ 215900 w 266700"/>
                <a:gd name="connsiteY82" fmla="*/ 219075 h 254000"/>
                <a:gd name="connsiteX83" fmla="*/ 225425 w 266700"/>
                <a:gd name="connsiteY83" fmla="*/ 228600 h 254000"/>
                <a:gd name="connsiteX84" fmla="*/ 234950 w 266700"/>
                <a:gd name="connsiteY84" fmla="*/ 219075 h 254000"/>
                <a:gd name="connsiteX85" fmla="*/ 234950 w 266700"/>
                <a:gd name="connsiteY85" fmla="*/ 209550 h 254000"/>
                <a:gd name="connsiteX86" fmla="*/ 266700 w 266700"/>
                <a:gd name="connsiteY86" fmla="*/ 209550 h 254000"/>
                <a:gd name="connsiteX87" fmla="*/ 266700 w 266700"/>
                <a:gd name="connsiteY87" fmla="*/ 234950 h 254000"/>
                <a:gd name="connsiteX88" fmla="*/ 247650 w 266700"/>
                <a:gd name="connsiteY88" fmla="*/ 254000 h 254000"/>
                <a:gd name="connsiteX89" fmla="*/ 146050 w 266700"/>
                <a:gd name="connsiteY89" fmla="*/ 254000 h 254000"/>
                <a:gd name="connsiteX90" fmla="*/ 127000 w 266700"/>
                <a:gd name="connsiteY90" fmla="*/ 234950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66700" h="254000">
                  <a:moveTo>
                    <a:pt x="161976" y="88900"/>
                  </a:moveTo>
                  <a:cubicBezTo>
                    <a:pt x="171809" y="88895"/>
                    <a:pt x="180477" y="95352"/>
                    <a:pt x="183286" y="104775"/>
                  </a:cubicBezTo>
                  <a:lnTo>
                    <a:pt x="174625" y="104775"/>
                  </a:lnTo>
                  <a:cubicBezTo>
                    <a:pt x="155336" y="104775"/>
                    <a:pt x="139700" y="120411"/>
                    <a:pt x="139700" y="139700"/>
                  </a:cubicBezTo>
                  <a:lnTo>
                    <a:pt x="139700" y="140335"/>
                  </a:lnTo>
                  <a:cubicBezTo>
                    <a:pt x="124915" y="143353"/>
                    <a:pt x="114297" y="156360"/>
                    <a:pt x="114300" y="171450"/>
                  </a:cubicBezTo>
                  <a:lnTo>
                    <a:pt x="114300" y="227178"/>
                  </a:lnTo>
                  <a:cubicBezTo>
                    <a:pt x="88308" y="221226"/>
                    <a:pt x="69878" y="198102"/>
                    <a:pt x="69875" y="171437"/>
                  </a:cubicBezTo>
                  <a:lnTo>
                    <a:pt x="69875" y="111125"/>
                  </a:lnTo>
                  <a:cubicBezTo>
                    <a:pt x="69875" y="98857"/>
                    <a:pt x="79820" y="88900"/>
                    <a:pt x="92100" y="88900"/>
                  </a:cubicBezTo>
                  <a:lnTo>
                    <a:pt x="161976" y="88900"/>
                  </a:lnTo>
                  <a:close/>
                  <a:moveTo>
                    <a:pt x="219075" y="104775"/>
                  </a:moveTo>
                  <a:cubicBezTo>
                    <a:pt x="238304" y="104775"/>
                    <a:pt x="253916" y="120319"/>
                    <a:pt x="254000" y="139548"/>
                  </a:cubicBezTo>
                  <a:lnTo>
                    <a:pt x="254000" y="111125"/>
                  </a:lnTo>
                  <a:cubicBezTo>
                    <a:pt x="254000" y="98850"/>
                    <a:pt x="244050" y="88900"/>
                    <a:pt x="231775" y="88900"/>
                  </a:cubicBezTo>
                  <a:lnTo>
                    <a:pt x="188913" y="88900"/>
                  </a:lnTo>
                  <a:cubicBezTo>
                    <a:pt x="192621" y="93383"/>
                    <a:pt x="195224" y="98806"/>
                    <a:pt x="196329" y="104775"/>
                  </a:cubicBezTo>
                  <a:lnTo>
                    <a:pt x="219075" y="104775"/>
                  </a:lnTo>
                  <a:close/>
                  <a:moveTo>
                    <a:pt x="65164" y="88900"/>
                  </a:moveTo>
                  <a:cubicBezTo>
                    <a:pt x="60719" y="94259"/>
                    <a:pt x="57861" y="100965"/>
                    <a:pt x="57290" y="108331"/>
                  </a:cubicBezTo>
                  <a:lnTo>
                    <a:pt x="57163" y="111125"/>
                  </a:lnTo>
                  <a:lnTo>
                    <a:pt x="57163" y="171437"/>
                  </a:lnTo>
                  <a:cubicBezTo>
                    <a:pt x="57163" y="182194"/>
                    <a:pt x="59601" y="192380"/>
                    <a:pt x="63945" y="201473"/>
                  </a:cubicBezTo>
                  <a:cubicBezTo>
                    <a:pt x="36835" y="208725"/>
                    <a:pt x="8979" y="192628"/>
                    <a:pt x="1726" y="165518"/>
                  </a:cubicBezTo>
                  <a:cubicBezTo>
                    <a:pt x="580" y="161235"/>
                    <a:pt x="0" y="156821"/>
                    <a:pt x="0" y="152387"/>
                  </a:cubicBezTo>
                  <a:lnTo>
                    <a:pt x="0" y="111125"/>
                  </a:lnTo>
                  <a:cubicBezTo>
                    <a:pt x="0" y="99560"/>
                    <a:pt x="8870" y="89928"/>
                    <a:pt x="20396" y="88976"/>
                  </a:cubicBezTo>
                  <a:lnTo>
                    <a:pt x="22225" y="88900"/>
                  </a:lnTo>
                  <a:lnTo>
                    <a:pt x="65164" y="88900"/>
                  </a:lnTo>
                  <a:close/>
                  <a:moveTo>
                    <a:pt x="127000" y="0"/>
                  </a:moveTo>
                  <a:cubicBezTo>
                    <a:pt x="148042" y="0"/>
                    <a:pt x="165100" y="17058"/>
                    <a:pt x="165100" y="38100"/>
                  </a:cubicBezTo>
                  <a:cubicBezTo>
                    <a:pt x="165100" y="59142"/>
                    <a:pt x="148042" y="76200"/>
                    <a:pt x="127000" y="76200"/>
                  </a:cubicBezTo>
                  <a:cubicBezTo>
                    <a:pt x="105958" y="76200"/>
                    <a:pt x="88900" y="59142"/>
                    <a:pt x="88900" y="38100"/>
                  </a:cubicBezTo>
                  <a:cubicBezTo>
                    <a:pt x="88900" y="17058"/>
                    <a:pt x="105958" y="0"/>
                    <a:pt x="127000" y="0"/>
                  </a:cubicBezTo>
                  <a:close/>
                  <a:moveTo>
                    <a:pt x="209550" y="12700"/>
                  </a:moveTo>
                  <a:cubicBezTo>
                    <a:pt x="227085" y="12700"/>
                    <a:pt x="241300" y="26915"/>
                    <a:pt x="241300" y="44450"/>
                  </a:cubicBezTo>
                  <a:cubicBezTo>
                    <a:pt x="241300" y="61985"/>
                    <a:pt x="227085" y="76200"/>
                    <a:pt x="209550" y="76200"/>
                  </a:cubicBezTo>
                  <a:cubicBezTo>
                    <a:pt x="192015" y="76200"/>
                    <a:pt x="177800" y="61985"/>
                    <a:pt x="177800" y="44450"/>
                  </a:cubicBezTo>
                  <a:cubicBezTo>
                    <a:pt x="177800" y="26915"/>
                    <a:pt x="192015" y="12700"/>
                    <a:pt x="209550" y="12700"/>
                  </a:cubicBezTo>
                  <a:close/>
                  <a:moveTo>
                    <a:pt x="44450" y="12700"/>
                  </a:moveTo>
                  <a:cubicBezTo>
                    <a:pt x="61985" y="12700"/>
                    <a:pt x="76200" y="26915"/>
                    <a:pt x="76200" y="44450"/>
                  </a:cubicBezTo>
                  <a:cubicBezTo>
                    <a:pt x="76200" y="61985"/>
                    <a:pt x="61985" y="76200"/>
                    <a:pt x="44450" y="76200"/>
                  </a:cubicBezTo>
                  <a:cubicBezTo>
                    <a:pt x="26915" y="76200"/>
                    <a:pt x="12700" y="61985"/>
                    <a:pt x="12700" y="44450"/>
                  </a:cubicBezTo>
                  <a:cubicBezTo>
                    <a:pt x="12700" y="26915"/>
                    <a:pt x="26915" y="12700"/>
                    <a:pt x="44450" y="12700"/>
                  </a:cubicBezTo>
                  <a:close/>
                  <a:moveTo>
                    <a:pt x="152400" y="152400"/>
                  </a:moveTo>
                  <a:lnTo>
                    <a:pt x="146050" y="152400"/>
                  </a:lnTo>
                  <a:cubicBezTo>
                    <a:pt x="135529" y="152400"/>
                    <a:pt x="127000" y="160929"/>
                    <a:pt x="127000" y="171450"/>
                  </a:cubicBezTo>
                  <a:lnTo>
                    <a:pt x="127000" y="190500"/>
                  </a:lnTo>
                  <a:lnTo>
                    <a:pt x="158750" y="190500"/>
                  </a:lnTo>
                  <a:lnTo>
                    <a:pt x="158750" y="187325"/>
                  </a:lnTo>
                  <a:cubicBezTo>
                    <a:pt x="158750" y="182065"/>
                    <a:pt x="163015" y="177800"/>
                    <a:pt x="168275" y="177800"/>
                  </a:cubicBezTo>
                  <a:cubicBezTo>
                    <a:pt x="173536" y="177800"/>
                    <a:pt x="177800" y="182065"/>
                    <a:pt x="177800" y="187325"/>
                  </a:cubicBezTo>
                  <a:lnTo>
                    <a:pt x="177800" y="190500"/>
                  </a:lnTo>
                  <a:lnTo>
                    <a:pt x="215900" y="190500"/>
                  </a:lnTo>
                  <a:lnTo>
                    <a:pt x="215900" y="187325"/>
                  </a:lnTo>
                  <a:cubicBezTo>
                    <a:pt x="215900" y="182065"/>
                    <a:pt x="220165" y="177800"/>
                    <a:pt x="225425" y="177800"/>
                  </a:cubicBezTo>
                  <a:cubicBezTo>
                    <a:pt x="230686" y="177800"/>
                    <a:pt x="234950" y="182065"/>
                    <a:pt x="234950" y="187325"/>
                  </a:cubicBezTo>
                  <a:lnTo>
                    <a:pt x="234950" y="190500"/>
                  </a:lnTo>
                  <a:lnTo>
                    <a:pt x="266700" y="190500"/>
                  </a:lnTo>
                  <a:lnTo>
                    <a:pt x="266700" y="171450"/>
                  </a:lnTo>
                  <a:cubicBezTo>
                    <a:pt x="266700" y="160929"/>
                    <a:pt x="258171" y="152400"/>
                    <a:pt x="247650" y="152400"/>
                  </a:cubicBezTo>
                  <a:lnTo>
                    <a:pt x="241300" y="152400"/>
                  </a:lnTo>
                  <a:lnTo>
                    <a:pt x="241300" y="139700"/>
                  </a:lnTo>
                  <a:cubicBezTo>
                    <a:pt x="241300" y="127425"/>
                    <a:pt x="231350" y="117475"/>
                    <a:pt x="219075" y="117475"/>
                  </a:cubicBezTo>
                  <a:lnTo>
                    <a:pt x="174625" y="117475"/>
                  </a:lnTo>
                  <a:cubicBezTo>
                    <a:pt x="162350" y="117475"/>
                    <a:pt x="152400" y="127425"/>
                    <a:pt x="152400" y="139700"/>
                  </a:cubicBezTo>
                  <a:lnTo>
                    <a:pt x="152400" y="152400"/>
                  </a:lnTo>
                  <a:close/>
                  <a:moveTo>
                    <a:pt x="171450" y="139700"/>
                  </a:moveTo>
                  <a:cubicBezTo>
                    <a:pt x="171450" y="137947"/>
                    <a:pt x="172872" y="136525"/>
                    <a:pt x="174625" y="136525"/>
                  </a:cubicBezTo>
                  <a:lnTo>
                    <a:pt x="219075" y="136525"/>
                  </a:lnTo>
                  <a:cubicBezTo>
                    <a:pt x="220829" y="136525"/>
                    <a:pt x="222250" y="137947"/>
                    <a:pt x="222250" y="139700"/>
                  </a:cubicBezTo>
                  <a:lnTo>
                    <a:pt x="222250" y="152400"/>
                  </a:lnTo>
                  <a:lnTo>
                    <a:pt x="171450" y="152400"/>
                  </a:lnTo>
                  <a:lnTo>
                    <a:pt x="171450" y="139700"/>
                  </a:lnTo>
                  <a:close/>
                  <a:moveTo>
                    <a:pt x="127000" y="234950"/>
                  </a:moveTo>
                  <a:lnTo>
                    <a:pt x="127000" y="209550"/>
                  </a:lnTo>
                  <a:lnTo>
                    <a:pt x="158750" y="209550"/>
                  </a:lnTo>
                  <a:lnTo>
                    <a:pt x="158750" y="219075"/>
                  </a:lnTo>
                  <a:cubicBezTo>
                    <a:pt x="158750" y="224336"/>
                    <a:pt x="163015" y="228600"/>
                    <a:pt x="168275" y="228600"/>
                  </a:cubicBezTo>
                  <a:cubicBezTo>
                    <a:pt x="173536" y="228600"/>
                    <a:pt x="177800" y="224336"/>
                    <a:pt x="177800" y="219075"/>
                  </a:cubicBezTo>
                  <a:lnTo>
                    <a:pt x="177800" y="209550"/>
                  </a:lnTo>
                  <a:lnTo>
                    <a:pt x="215900" y="209550"/>
                  </a:lnTo>
                  <a:lnTo>
                    <a:pt x="215900" y="219075"/>
                  </a:lnTo>
                  <a:cubicBezTo>
                    <a:pt x="215900" y="224336"/>
                    <a:pt x="220165" y="228600"/>
                    <a:pt x="225425" y="228600"/>
                  </a:cubicBezTo>
                  <a:cubicBezTo>
                    <a:pt x="230686" y="228600"/>
                    <a:pt x="234950" y="224336"/>
                    <a:pt x="234950" y="219075"/>
                  </a:cubicBezTo>
                  <a:lnTo>
                    <a:pt x="234950" y="209550"/>
                  </a:lnTo>
                  <a:lnTo>
                    <a:pt x="266700" y="209550"/>
                  </a:lnTo>
                  <a:lnTo>
                    <a:pt x="266700" y="234950"/>
                  </a:lnTo>
                  <a:cubicBezTo>
                    <a:pt x="266700" y="245471"/>
                    <a:pt x="258171" y="254000"/>
                    <a:pt x="247650" y="254000"/>
                  </a:cubicBezTo>
                  <a:lnTo>
                    <a:pt x="146050" y="254000"/>
                  </a:lnTo>
                  <a:cubicBezTo>
                    <a:pt x="135529" y="254000"/>
                    <a:pt x="127000" y="245471"/>
                    <a:pt x="127000" y="234950"/>
                  </a:cubicBezTo>
                  <a:close/>
                </a:path>
              </a:pathLst>
            </a:custGeom>
            <a:solidFill>
              <a:schemeClr val="bg1"/>
            </a:solidFill>
            <a:ln w="34288" cap="flat">
              <a:noFill/>
              <a:prstDash val="solid"/>
              <a:miter/>
            </a:ln>
            <a:effectLst>
              <a:outerShdw blurRad="88900" dist="38100" dir="2700000" algn="tl" rotWithShape="0">
                <a:prstClr val="black">
                  <a:alpha val="40000"/>
                </a:prstClr>
              </a:outerShdw>
            </a:effectLst>
          </p:spPr>
          <p:txBody>
            <a:bodyPr rtlCol="0" anchor="ctr"/>
            <a:lstStyle/>
            <a:p>
              <a:endParaRPr lang="en-US" noProof="0"/>
            </a:p>
          </p:txBody>
        </p:sp>
      </p:grpSp>
      <p:grpSp>
        <p:nvGrpSpPr>
          <p:cNvPr id="56" name="Group 55">
            <a:extLst>
              <a:ext uri="{FF2B5EF4-FFF2-40B4-BE49-F238E27FC236}">
                <a16:creationId xmlns:a16="http://schemas.microsoft.com/office/drawing/2014/main" id="{5D75DB4E-826F-86B7-3A2D-A1A9C1DBEF41}"/>
              </a:ext>
              <a:ext uri="{C183D7F6-B498-43B3-948B-1728B52AA6E4}">
                <adec:decorative xmlns:adec="http://schemas.microsoft.com/office/drawing/2017/decorative" val="1"/>
              </a:ext>
            </a:extLst>
          </p:cNvPr>
          <p:cNvGrpSpPr/>
          <p:nvPr/>
        </p:nvGrpSpPr>
        <p:grpSpPr>
          <a:xfrm>
            <a:off x="4753129" y="874371"/>
            <a:ext cx="615714" cy="615714"/>
            <a:chOff x="4753129" y="874371"/>
            <a:chExt cx="615714" cy="615714"/>
          </a:xfrm>
        </p:grpSpPr>
        <p:grpSp>
          <p:nvGrpSpPr>
            <p:cNvPr id="57" name="Group 56">
              <a:extLst>
                <a:ext uri="{FF2B5EF4-FFF2-40B4-BE49-F238E27FC236}">
                  <a16:creationId xmlns:a16="http://schemas.microsoft.com/office/drawing/2014/main" id="{3EEC0B87-8275-58F9-F8B0-66DDF85F39AE}"/>
                </a:ext>
                <a:ext uri="{C183D7F6-B498-43B3-948B-1728B52AA6E4}">
                  <adec:decorative xmlns:adec="http://schemas.microsoft.com/office/drawing/2017/decorative" val="1"/>
                </a:ext>
              </a:extLst>
            </p:cNvPr>
            <p:cNvGrpSpPr/>
            <p:nvPr/>
          </p:nvGrpSpPr>
          <p:grpSpPr>
            <a:xfrm>
              <a:off x="4753129" y="874371"/>
              <a:ext cx="615714" cy="615714"/>
              <a:chOff x="1955959" y="4187622"/>
              <a:chExt cx="766762" cy="765422"/>
            </a:xfrm>
          </p:grpSpPr>
          <p:sp>
            <p:nvSpPr>
              <p:cNvPr id="59" name="Oval 58">
                <a:extLst>
                  <a:ext uri="{FF2B5EF4-FFF2-40B4-BE49-F238E27FC236}">
                    <a16:creationId xmlns:a16="http://schemas.microsoft.com/office/drawing/2014/main" id="{B4CC8939-2FB6-3852-28F4-D4ED1C17688E}"/>
                  </a:ext>
                  <a:ext uri="{C183D7F6-B498-43B3-948B-1728B52AA6E4}">
                    <adec:decorative xmlns:adec="http://schemas.microsoft.com/office/drawing/2017/decorative" val="1"/>
                  </a:ext>
                </a:extLst>
              </p:cNvPr>
              <p:cNvSpPr/>
              <p:nvPr/>
            </p:nvSpPr>
            <p:spPr>
              <a:xfrm>
                <a:off x="1955959"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60" name="Oval 59">
                <a:extLst>
                  <a:ext uri="{FF2B5EF4-FFF2-40B4-BE49-F238E27FC236}">
                    <a16:creationId xmlns:a16="http://schemas.microsoft.com/office/drawing/2014/main" id="{865D743C-A916-A568-5759-3AD860C78C1F}"/>
                  </a:ext>
                  <a:ext uri="{C183D7F6-B498-43B3-948B-1728B52AA6E4}">
                    <adec:decorative xmlns:adec="http://schemas.microsoft.com/office/drawing/2017/decorative" val="1"/>
                  </a:ext>
                </a:extLst>
              </p:cNvPr>
              <p:cNvSpPr/>
              <p:nvPr/>
            </p:nvSpPr>
            <p:spPr>
              <a:xfrm>
                <a:off x="2037153" y="4268675"/>
                <a:ext cx="604373" cy="603315"/>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sp>
          <p:nvSpPr>
            <p:cNvPr id="58" name="Graphic 86" descr="Icon of a media button">
              <a:extLst>
                <a:ext uri="{FF2B5EF4-FFF2-40B4-BE49-F238E27FC236}">
                  <a16:creationId xmlns:a16="http://schemas.microsoft.com/office/drawing/2014/main" id="{5D050DA6-DE63-F5E2-85C0-7DBDC33542E8}"/>
                </a:ext>
              </a:extLst>
            </p:cNvPr>
            <p:cNvSpPr>
              <a:spLocks/>
            </p:cNvSpPr>
            <p:nvPr/>
          </p:nvSpPr>
          <p:spPr>
            <a:xfrm>
              <a:off x="4940339" y="1073646"/>
              <a:ext cx="241294" cy="217165"/>
            </a:xfrm>
            <a:custGeom>
              <a:avLst/>
              <a:gdLst>
                <a:gd name="connsiteX0" fmla="*/ 30956 w 171450"/>
                <a:gd name="connsiteY0" fmla="*/ 0 h 152400"/>
                <a:gd name="connsiteX1" fmla="*/ 140494 w 171450"/>
                <a:gd name="connsiteY1" fmla="*/ 0 h 152400"/>
                <a:gd name="connsiteX2" fmla="*/ 171402 w 171450"/>
                <a:gd name="connsiteY2" fmla="*/ 29204 h 152400"/>
                <a:gd name="connsiteX3" fmla="*/ 171450 w 171450"/>
                <a:gd name="connsiteY3" fmla="*/ 30956 h 152400"/>
                <a:gd name="connsiteX4" fmla="*/ 171450 w 171450"/>
                <a:gd name="connsiteY4" fmla="*/ 121444 h 152400"/>
                <a:gd name="connsiteX5" fmla="*/ 142246 w 171450"/>
                <a:gd name="connsiteY5" fmla="*/ 152352 h 152400"/>
                <a:gd name="connsiteX6" fmla="*/ 140494 w 171450"/>
                <a:gd name="connsiteY6" fmla="*/ 152400 h 152400"/>
                <a:gd name="connsiteX7" fmla="*/ 30956 w 171450"/>
                <a:gd name="connsiteY7" fmla="*/ 152400 h 152400"/>
                <a:gd name="connsiteX8" fmla="*/ 48 w 171450"/>
                <a:gd name="connsiteY8" fmla="*/ 123196 h 152400"/>
                <a:gd name="connsiteX9" fmla="*/ 0 w 171450"/>
                <a:gd name="connsiteY9" fmla="*/ 121444 h 152400"/>
                <a:gd name="connsiteX10" fmla="*/ 0 w 171450"/>
                <a:gd name="connsiteY10" fmla="*/ 30956 h 152400"/>
                <a:gd name="connsiteX11" fmla="*/ 29204 w 171450"/>
                <a:gd name="connsiteY11" fmla="*/ 48 h 152400"/>
                <a:gd name="connsiteX12" fmla="*/ 30956 w 171450"/>
                <a:gd name="connsiteY12" fmla="*/ 0 h 152400"/>
                <a:gd name="connsiteX13" fmla="*/ 140494 w 171450"/>
                <a:gd name="connsiteY13" fmla="*/ 0 h 152400"/>
                <a:gd name="connsiteX14" fmla="*/ 30956 w 171450"/>
                <a:gd name="connsiteY14" fmla="*/ 0 h 152400"/>
                <a:gd name="connsiteX15" fmla="*/ 67180 w 171450"/>
                <a:gd name="connsiteY15" fmla="*/ 53197 h 152400"/>
                <a:gd name="connsiteX16" fmla="*/ 66675 w 171450"/>
                <a:gd name="connsiteY16" fmla="*/ 55340 h 152400"/>
                <a:gd name="connsiteX17" fmla="*/ 66675 w 171450"/>
                <a:gd name="connsiteY17" fmla="*/ 97079 h 152400"/>
                <a:gd name="connsiteX18" fmla="*/ 71438 w 171450"/>
                <a:gd name="connsiteY18" fmla="*/ 101841 h 152400"/>
                <a:gd name="connsiteX19" fmla="*/ 73571 w 171450"/>
                <a:gd name="connsiteY19" fmla="*/ 101336 h 152400"/>
                <a:gd name="connsiteX20" fmla="*/ 115310 w 171450"/>
                <a:gd name="connsiteY20" fmla="*/ 80477 h 152400"/>
                <a:gd name="connsiteX21" fmla="*/ 117448 w 171450"/>
                <a:gd name="connsiteY21" fmla="*/ 74090 h 152400"/>
                <a:gd name="connsiteX22" fmla="*/ 115310 w 171450"/>
                <a:gd name="connsiteY22" fmla="*/ 71952 h 152400"/>
                <a:gd name="connsiteX23" fmla="*/ 73571 w 171450"/>
                <a:gd name="connsiteY23" fmla="*/ 51083 h 152400"/>
                <a:gd name="connsiteX24" fmla="*/ 67180 w 171450"/>
                <a:gd name="connsiteY24" fmla="*/ 53207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1450" h="152400">
                  <a:moveTo>
                    <a:pt x="30956" y="0"/>
                  </a:moveTo>
                  <a:lnTo>
                    <a:pt x="140494" y="0"/>
                  </a:lnTo>
                  <a:cubicBezTo>
                    <a:pt x="156910" y="-1"/>
                    <a:pt x="170473" y="12813"/>
                    <a:pt x="171402" y="29204"/>
                  </a:cubicBezTo>
                  <a:lnTo>
                    <a:pt x="171450" y="30956"/>
                  </a:lnTo>
                  <a:lnTo>
                    <a:pt x="171450" y="121444"/>
                  </a:lnTo>
                  <a:cubicBezTo>
                    <a:pt x="171451" y="137860"/>
                    <a:pt x="158637" y="151423"/>
                    <a:pt x="142246" y="152352"/>
                  </a:cubicBezTo>
                  <a:lnTo>
                    <a:pt x="140494" y="152400"/>
                  </a:lnTo>
                  <a:lnTo>
                    <a:pt x="30956" y="152400"/>
                  </a:lnTo>
                  <a:cubicBezTo>
                    <a:pt x="14540" y="152401"/>
                    <a:pt x="977" y="139587"/>
                    <a:pt x="48" y="123196"/>
                  </a:cubicBezTo>
                  <a:lnTo>
                    <a:pt x="0" y="121444"/>
                  </a:lnTo>
                  <a:lnTo>
                    <a:pt x="0" y="30956"/>
                  </a:lnTo>
                  <a:cubicBezTo>
                    <a:pt x="-1" y="14540"/>
                    <a:pt x="12813" y="977"/>
                    <a:pt x="29204" y="48"/>
                  </a:cubicBezTo>
                  <a:lnTo>
                    <a:pt x="30956" y="0"/>
                  </a:lnTo>
                  <a:lnTo>
                    <a:pt x="140494" y="0"/>
                  </a:lnTo>
                  <a:lnTo>
                    <a:pt x="30956" y="0"/>
                  </a:lnTo>
                  <a:close/>
                  <a:moveTo>
                    <a:pt x="67180" y="53197"/>
                  </a:moveTo>
                  <a:cubicBezTo>
                    <a:pt x="66846" y="53862"/>
                    <a:pt x="66674" y="54596"/>
                    <a:pt x="66675" y="55340"/>
                  </a:cubicBezTo>
                  <a:lnTo>
                    <a:pt x="66675" y="97079"/>
                  </a:lnTo>
                  <a:cubicBezTo>
                    <a:pt x="66675" y="99709"/>
                    <a:pt x="68808" y="101841"/>
                    <a:pt x="71438" y="101841"/>
                  </a:cubicBezTo>
                  <a:cubicBezTo>
                    <a:pt x="72179" y="101841"/>
                    <a:pt x="72909" y="101668"/>
                    <a:pt x="73571" y="101336"/>
                  </a:cubicBezTo>
                  <a:lnTo>
                    <a:pt x="115310" y="80477"/>
                  </a:lnTo>
                  <a:cubicBezTo>
                    <a:pt x="117663" y="79303"/>
                    <a:pt x="118621" y="76444"/>
                    <a:pt x="117448" y="74090"/>
                  </a:cubicBezTo>
                  <a:cubicBezTo>
                    <a:pt x="116986" y="73163"/>
                    <a:pt x="116235" y="72414"/>
                    <a:pt x="115310" y="71952"/>
                  </a:cubicBezTo>
                  <a:lnTo>
                    <a:pt x="73571" y="51083"/>
                  </a:lnTo>
                  <a:cubicBezTo>
                    <a:pt x="71219" y="49904"/>
                    <a:pt x="68358" y="50855"/>
                    <a:pt x="67180" y="53207"/>
                  </a:cubicBezTo>
                  <a:close/>
                </a:path>
              </a:pathLst>
            </a:custGeom>
            <a:solidFill>
              <a:schemeClr val="bg1"/>
            </a:solidFill>
            <a:ln w="3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noProof="0"/>
            </a:p>
          </p:txBody>
        </p:sp>
      </p:grpSp>
      <p:sp>
        <p:nvSpPr>
          <p:cNvPr id="61" name="Graphic 52">
            <a:extLst>
              <a:ext uri="{FF2B5EF4-FFF2-40B4-BE49-F238E27FC236}">
                <a16:creationId xmlns:a16="http://schemas.microsoft.com/office/drawing/2014/main" id="{4EBC3DF9-E131-0386-94E0-4C236DD48102}"/>
              </a:ext>
              <a:ext uri="{C183D7F6-B498-43B3-948B-1728B52AA6E4}">
                <adec:decorative xmlns:adec="http://schemas.microsoft.com/office/drawing/2017/decorative" val="1"/>
              </a:ext>
            </a:extLst>
          </p:cNvPr>
          <p:cNvSpPr/>
          <p:nvPr/>
        </p:nvSpPr>
        <p:spPr>
          <a:xfrm>
            <a:off x="4925132" y="3393179"/>
            <a:ext cx="271708" cy="271860"/>
          </a:xfrm>
          <a:custGeom>
            <a:avLst/>
            <a:gdLst>
              <a:gd name="connsiteX0" fmla="*/ 161920 w 190496"/>
              <a:gd name="connsiteY0" fmla="*/ 23802 h 190603"/>
              <a:gd name="connsiteX1" fmla="*/ 138117 w 190496"/>
              <a:gd name="connsiteY1" fmla="*/ 47624 h 190603"/>
              <a:gd name="connsiteX2" fmla="*/ 133231 w 190496"/>
              <a:gd name="connsiteY2" fmla="*/ 47119 h 190603"/>
              <a:gd name="connsiteX3" fmla="*/ 121039 w 190496"/>
              <a:gd name="connsiteY3" fmla="*/ 67293 h 190603"/>
              <a:gd name="connsiteX4" fmla="*/ 133345 w 190496"/>
              <a:gd name="connsiteY4" fmla="*/ 95325 h 190603"/>
              <a:gd name="connsiteX5" fmla="*/ 133345 w 190496"/>
              <a:gd name="connsiteY5" fmla="*/ 95878 h 190603"/>
              <a:gd name="connsiteX6" fmla="*/ 145689 w 190496"/>
              <a:gd name="connsiteY6" fmla="*/ 98364 h 190603"/>
              <a:gd name="connsiteX7" fmla="*/ 177924 w 190496"/>
              <a:gd name="connsiteY7" fmla="*/ 88618 h 190603"/>
              <a:gd name="connsiteX8" fmla="*/ 187670 w 190496"/>
              <a:gd name="connsiteY8" fmla="*/ 120853 h 190603"/>
              <a:gd name="connsiteX9" fmla="*/ 155435 w 190496"/>
              <a:gd name="connsiteY9" fmla="*/ 130598 h 190603"/>
              <a:gd name="connsiteX10" fmla="*/ 143032 w 190496"/>
              <a:gd name="connsiteY10" fmla="*/ 112403 h 190603"/>
              <a:gd name="connsiteX11" fmla="*/ 130459 w 190496"/>
              <a:gd name="connsiteY11" fmla="*/ 109879 h 190603"/>
              <a:gd name="connsiteX12" fmla="*/ 113866 w 190496"/>
              <a:gd name="connsiteY12" fmla="*/ 128577 h 190603"/>
              <a:gd name="connsiteX13" fmla="*/ 118581 w 190496"/>
              <a:gd name="connsiteY13" fmla="*/ 142979 h 190603"/>
              <a:gd name="connsiteX14" fmla="*/ 119058 w 190496"/>
              <a:gd name="connsiteY14" fmla="*/ 142979 h 190603"/>
              <a:gd name="connsiteX15" fmla="*/ 142853 w 190496"/>
              <a:gd name="connsiteY15" fmla="*/ 166808 h 190603"/>
              <a:gd name="connsiteX16" fmla="*/ 119023 w 190496"/>
              <a:gd name="connsiteY16" fmla="*/ 190604 h 190603"/>
              <a:gd name="connsiteX17" fmla="*/ 95228 w 190496"/>
              <a:gd name="connsiteY17" fmla="*/ 166774 h 190603"/>
              <a:gd name="connsiteX18" fmla="*/ 105037 w 190496"/>
              <a:gd name="connsiteY18" fmla="*/ 147532 h 190603"/>
              <a:gd name="connsiteX19" fmla="*/ 100312 w 190496"/>
              <a:gd name="connsiteY19" fmla="*/ 133092 h 190603"/>
              <a:gd name="connsiteX20" fmla="*/ 64575 w 190496"/>
              <a:gd name="connsiteY20" fmla="*/ 117918 h 190603"/>
              <a:gd name="connsiteX21" fmla="*/ 47477 w 190496"/>
              <a:gd name="connsiteY21" fmla="*/ 125996 h 190603"/>
              <a:gd name="connsiteX22" fmla="*/ 26483 w 190496"/>
              <a:gd name="connsiteY22" fmla="*/ 152327 h 190603"/>
              <a:gd name="connsiteX23" fmla="*/ 152 w 190496"/>
              <a:gd name="connsiteY23" fmla="*/ 131333 h 190603"/>
              <a:gd name="connsiteX24" fmla="*/ 21146 w 190496"/>
              <a:gd name="connsiteY24" fmla="*/ 105002 h 190603"/>
              <a:gd name="connsiteX25" fmla="*/ 41686 w 190496"/>
              <a:gd name="connsiteY25" fmla="*/ 112927 h 190603"/>
              <a:gd name="connsiteX26" fmla="*/ 58393 w 190496"/>
              <a:gd name="connsiteY26" fmla="*/ 105041 h 190603"/>
              <a:gd name="connsiteX27" fmla="*/ 65860 w 190496"/>
              <a:gd name="connsiteY27" fmla="*/ 71065 h 190603"/>
              <a:gd name="connsiteX28" fmla="*/ 56421 w 190496"/>
              <a:gd name="connsiteY28" fmla="*/ 60302 h 190603"/>
              <a:gd name="connsiteX29" fmla="*/ 25494 w 190496"/>
              <a:gd name="connsiteY29" fmla="*/ 46975 h 190603"/>
              <a:gd name="connsiteX30" fmla="*/ 38821 w 190496"/>
              <a:gd name="connsiteY30" fmla="*/ 16048 h 190603"/>
              <a:gd name="connsiteX31" fmla="*/ 69748 w 190496"/>
              <a:gd name="connsiteY31" fmla="*/ 29375 h 190603"/>
              <a:gd name="connsiteX32" fmla="*/ 67508 w 190496"/>
              <a:gd name="connsiteY32" fmla="*/ 51272 h 190603"/>
              <a:gd name="connsiteX33" fmla="*/ 76871 w 190496"/>
              <a:gd name="connsiteY33" fmla="*/ 61940 h 190603"/>
              <a:gd name="connsiteX34" fmla="*/ 95245 w 190496"/>
              <a:gd name="connsiteY34" fmla="*/ 57225 h 190603"/>
              <a:gd name="connsiteX35" fmla="*/ 108904 w 190496"/>
              <a:gd name="connsiteY35" fmla="*/ 59749 h 190603"/>
              <a:gd name="connsiteX36" fmla="*/ 120762 w 190496"/>
              <a:gd name="connsiteY36" fmla="*/ 40128 h 190603"/>
              <a:gd name="connsiteX37" fmla="*/ 121792 w 190496"/>
              <a:gd name="connsiteY37" fmla="*/ 6468 h 190603"/>
              <a:gd name="connsiteX38" fmla="*/ 155453 w 190496"/>
              <a:gd name="connsiteY38" fmla="*/ 7497 h 190603"/>
              <a:gd name="connsiteX39" fmla="*/ 161920 w 190496"/>
              <a:gd name="connsiteY39" fmla="*/ 23811 h 19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0496" h="190603">
                <a:moveTo>
                  <a:pt x="161920" y="23802"/>
                </a:moveTo>
                <a:cubicBezTo>
                  <a:pt x="161925" y="36953"/>
                  <a:pt x="151268" y="47619"/>
                  <a:pt x="138117" y="47624"/>
                </a:cubicBezTo>
                <a:cubicBezTo>
                  <a:pt x="136475" y="47624"/>
                  <a:pt x="134838" y="47455"/>
                  <a:pt x="133231" y="47119"/>
                </a:cubicBezTo>
                <a:lnTo>
                  <a:pt x="121039" y="67293"/>
                </a:lnTo>
                <a:cubicBezTo>
                  <a:pt x="128889" y="74499"/>
                  <a:pt x="133354" y="84669"/>
                  <a:pt x="133345" y="95325"/>
                </a:cubicBezTo>
                <a:lnTo>
                  <a:pt x="133345" y="95878"/>
                </a:lnTo>
                <a:lnTo>
                  <a:pt x="145689" y="98364"/>
                </a:lnTo>
                <a:cubicBezTo>
                  <a:pt x="151900" y="86771"/>
                  <a:pt x="166332" y="82408"/>
                  <a:pt x="177924" y="88618"/>
                </a:cubicBezTo>
                <a:cubicBezTo>
                  <a:pt x="189517" y="94828"/>
                  <a:pt x="193880" y="109260"/>
                  <a:pt x="187670" y="120853"/>
                </a:cubicBezTo>
                <a:cubicBezTo>
                  <a:pt x="181460" y="132445"/>
                  <a:pt x="167028" y="136809"/>
                  <a:pt x="155435" y="130598"/>
                </a:cubicBezTo>
                <a:cubicBezTo>
                  <a:pt x="148576" y="126924"/>
                  <a:pt x="143945" y="120131"/>
                  <a:pt x="143032" y="112403"/>
                </a:cubicBezTo>
                <a:lnTo>
                  <a:pt x="130459" y="109879"/>
                </a:lnTo>
                <a:cubicBezTo>
                  <a:pt x="127179" y="117795"/>
                  <a:pt x="121336" y="124379"/>
                  <a:pt x="113866" y="128577"/>
                </a:cubicBezTo>
                <a:lnTo>
                  <a:pt x="118581" y="142979"/>
                </a:lnTo>
                <a:lnTo>
                  <a:pt x="119058" y="142979"/>
                </a:lnTo>
                <a:cubicBezTo>
                  <a:pt x="132209" y="142988"/>
                  <a:pt x="142862" y="153657"/>
                  <a:pt x="142853" y="166808"/>
                </a:cubicBezTo>
                <a:cubicBezTo>
                  <a:pt x="142844" y="179960"/>
                  <a:pt x="132175" y="190613"/>
                  <a:pt x="119023" y="190604"/>
                </a:cubicBezTo>
                <a:cubicBezTo>
                  <a:pt x="105872" y="190594"/>
                  <a:pt x="95219" y="179925"/>
                  <a:pt x="95228" y="166774"/>
                </a:cubicBezTo>
                <a:cubicBezTo>
                  <a:pt x="95233" y="159161"/>
                  <a:pt x="98879" y="152009"/>
                  <a:pt x="105037" y="147532"/>
                </a:cubicBezTo>
                <a:lnTo>
                  <a:pt x="100312" y="133092"/>
                </a:lnTo>
                <a:cubicBezTo>
                  <a:pt x="86521" y="134951"/>
                  <a:pt x="72815" y="129132"/>
                  <a:pt x="64575" y="117918"/>
                </a:cubicBezTo>
                <a:lnTo>
                  <a:pt x="47477" y="125996"/>
                </a:lnTo>
                <a:cubicBezTo>
                  <a:pt x="48951" y="139064"/>
                  <a:pt x="39552" y="150853"/>
                  <a:pt x="26483" y="152327"/>
                </a:cubicBezTo>
                <a:cubicBezTo>
                  <a:pt x="13415" y="153801"/>
                  <a:pt x="1626" y="144401"/>
                  <a:pt x="152" y="131333"/>
                </a:cubicBezTo>
                <a:cubicBezTo>
                  <a:pt x="-1322" y="118265"/>
                  <a:pt x="8078" y="106476"/>
                  <a:pt x="21146" y="105002"/>
                </a:cubicBezTo>
                <a:cubicBezTo>
                  <a:pt x="28876" y="104130"/>
                  <a:pt x="36545" y="107089"/>
                  <a:pt x="41686" y="112927"/>
                </a:cubicBezTo>
                <a:lnTo>
                  <a:pt x="58393" y="105041"/>
                </a:lnTo>
                <a:cubicBezTo>
                  <a:pt x="55275" y="93173"/>
                  <a:pt x="58053" y="80531"/>
                  <a:pt x="65860" y="71065"/>
                </a:cubicBezTo>
                <a:lnTo>
                  <a:pt x="56421" y="60302"/>
                </a:lnTo>
                <a:cubicBezTo>
                  <a:pt x="44201" y="65162"/>
                  <a:pt x="30354" y="59195"/>
                  <a:pt x="25494" y="46975"/>
                </a:cubicBezTo>
                <a:cubicBezTo>
                  <a:pt x="20634" y="34755"/>
                  <a:pt x="26601" y="20908"/>
                  <a:pt x="38821" y="16048"/>
                </a:cubicBezTo>
                <a:cubicBezTo>
                  <a:pt x="51041" y="11188"/>
                  <a:pt x="64888" y="17155"/>
                  <a:pt x="69748" y="29375"/>
                </a:cubicBezTo>
                <a:cubicBezTo>
                  <a:pt x="72622" y="36602"/>
                  <a:pt x="71786" y="44777"/>
                  <a:pt x="67508" y="51272"/>
                </a:cubicBezTo>
                <a:lnTo>
                  <a:pt x="76871" y="61940"/>
                </a:lnTo>
                <a:cubicBezTo>
                  <a:pt x="82498" y="58837"/>
                  <a:pt x="88820" y="57215"/>
                  <a:pt x="95245" y="57225"/>
                </a:cubicBezTo>
                <a:cubicBezTo>
                  <a:pt x="100055" y="57225"/>
                  <a:pt x="104675" y="58120"/>
                  <a:pt x="108904" y="59749"/>
                </a:cubicBezTo>
                <a:lnTo>
                  <a:pt x="120762" y="40128"/>
                </a:lnTo>
                <a:cubicBezTo>
                  <a:pt x="111752" y="30548"/>
                  <a:pt x="112213" y="15478"/>
                  <a:pt x="121792" y="6468"/>
                </a:cubicBezTo>
                <a:cubicBezTo>
                  <a:pt x="131372" y="-2543"/>
                  <a:pt x="146442" y="-2082"/>
                  <a:pt x="155453" y="7497"/>
                </a:cubicBezTo>
                <a:cubicBezTo>
                  <a:pt x="159607" y="11914"/>
                  <a:pt x="161920" y="17748"/>
                  <a:pt x="161920" y="23811"/>
                </a:cubicBezTo>
                <a:close/>
              </a:path>
            </a:pathLst>
          </a:custGeom>
          <a:solidFill>
            <a:schemeClr val="bg1"/>
          </a:solidFill>
          <a:ln w="34288" cap="flat">
            <a:noFill/>
            <a:prstDash val="solid"/>
            <a:miter/>
          </a:ln>
          <a:effectLst>
            <a:outerShdw blurRad="88900" dist="38100" dir="2700000" algn="tl" rotWithShape="0">
              <a:prstClr val="black">
                <a:alpha val="40000"/>
              </a:prstClr>
            </a:outerShdw>
          </a:effectLst>
        </p:spPr>
        <p:txBody>
          <a:bodyPr rtlCol="0" anchor="ctr"/>
          <a:lstStyle/>
          <a:p>
            <a:endParaRPr lang="en-US" noProof="0"/>
          </a:p>
        </p:txBody>
      </p:sp>
      <p:sp>
        <p:nvSpPr>
          <p:cNvPr id="2" name="Title 1">
            <a:extLst>
              <a:ext uri="{FF2B5EF4-FFF2-40B4-BE49-F238E27FC236}">
                <a16:creationId xmlns:a16="http://schemas.microsoft.com/office/drawing/2014/main" id="{E528558A-C946-86F8-35D6-D91DA89F639D}"/>
              </a:ext>
              <a:ext uri="{C183D7F6-B498-43B3-948B-1728B52AA6E4}">
                <adec:decorative xmlns:adec="http://schemas.microsoft.com/office/drawing/2017/decorative" val="0"/>
              </a:ext>
            </a:extLst>
          </p:cNvPr>
          <p:cNvSpPr>
            <a:spLocks noGrp="1"/>
          </p:cNvSpPr>
          <p:nvPr>
            <p:ph type="title"/>
          </p:nvPr>
        </p:nvSpPr>
        <p:spPr>
          <a:xfrm>
            <a:off x="588963" y="3061513"/>
            <a:ext cx="2734808" cy="553998"/>
          </a:xfrm>
        </p:spPr>
        <p:txBody>
          <a:bodyPr wrap="square">
            <a:spAutoFit/>
          </a:bodyPr>
          <a:lstStyle/>
          <a:p>
            <a:r>
              <a:rPr lang="en-US" dirty="0"/>
              <a:t>Resources</a:t>
            </a:r>
          </a:p>
        </p:txBody>
      </p:sp>
      <p:sp>
        <p:nvSpPr>
          <p:cNvPr id="41" name="TextBox 40">
            <a:extLst>
              <a:ext uri="{FF2B5EF4-FFF2-40B4-BE49-F238E27FC236}">
                <a16:creationId xmlns:a16="http://schemas.microsoft.com/office/drawing/2014/main" id="{47E0AFBC-5BDA-D175-8839-A478F10E7B23}"/>
              </a:ext>
              <a:ext uri="{C183D7F6-B498-43B3-948B-1728B52AA6E4}">
                <adec:decorative xmlns:adec="http://schemas.microsoft.com/office/drawing/2017/decorative" val="0"/>
              </a:ext>
            </a:extLst>
          </p:cNvPr>
          <p:cNvSpPr txBox="1">
            <a:spLocks/>
          </p:cNvSpPr>
          <p:nvPr/>
        </p:nvSpPr>
        <p:spPr>
          <a:xfrm>
            <a:off x="5593557" y="874371"/>
            <a:ext cx="5769447" cy="1769715"/>
          </a:xfrm>
          <a:prstGeom prst="rect">
            <a:avLst/>
          </a:prstGeom>
          <a:noFill/>
        </p:spPr>
        <p:txBody>
          <a:bodyPr wrap="square" lIns="0" tIns="0" rIns="0" bIns="0" anchor="ctr">
            <a:spAutoFit/>
          </a:bodyPr>
          <a:lstStyle/>
          <a:p>
            <a:pPr lvl="0" defTabSz="914400">
              <a:spcAft>
                <a:spcPts val="1800"/>
              </a:spcAft>
              <a:buClr>
                <a:srgbClr val="000000"/>
              </a:buClr>
              <a:defRPr/>
            </a:pPr>
            <a:r>
              <a:rPr lang="en-US" sz="2000" dirty="0">
                <a:solidFill>
                  <a:schemeClr val="bg1"/>
                </a:solidFill>
              </a:rPr>
              <a:t>Read the announcement blog and view the demos: </a:t>
            </a:r>
            <a:r>
              <a:rPr lang="en-US" sz="2000" dirty="0">
                <a:solidFill>
                  <a:schemeClr val="accent3"/>
                </a:solidFill>
                <a:ea typeface="+mn-lt"/>
                <a:cs typeface="Segoe Sans Display"/>
                <a:hlinkClick r:id="rId5">
                  <a:extLst>
                    <a:ext uri="{A12FA001-AC4F-418D-AE19-62706E023703}">
                      <ahyp:hlinkClr xmlns:ahyp="http://schemas.microsoft.com/office/drawing/2018/hyperlinkcolor" val="tx"/>
                    </a:ext>
                  </a:extLst>
                </a:hlinkClick>
              </a:rPr>
              <a:t>Blog: Researcher and Analyst are now generally available</a:t>
            </a:r>
            <a:endParaRPr lang="en-US" sz="2000" dirty="0">
              <a:solidFill>
                <a:schemeClr val="accent3"/>
              </a:solidFill>
              <a:ea typeface="+mn-lt"/>
              <a:cs typeface="Segoe Sans Display"/>
            </a:endParaRPr>
          </a:p>
          <a:p>
            <a:pPr lvl="0" defTabSz="914400">
              <a:defRPr/>
            </a:pPr>
            <a:r>
              <a:rPr lang="en-US" sz="2000" dirty="0">
                <a:solidFill>
                  <a:schemeClr val="accent3"/>
                </a:solidFill>
                <a:hlinkClick r:id="rId6">
                  <a:extLst>
                    <a:ext uri="{A12FA001-AC4F-418D-AE19-62706E023703}">
                      <ahyp:hlinkClr xmlns:ahyp="http://schemas.microsoft.com/office/drawing/2018/hyperlinkcolor" val="tx"/>
                    </a:ext>
                  </a:extLst>
                </a:hlinkClick>
              </a:rPr>
              <a:t>Video: Explore Researcher and Analyst agents and the Agent Store</a:t>
            </a:r>
            <a:endParaRPr lang="en-US" sz="2000" dirty="0">
              <a:solidFill>
                <a:schemeClr val="accent3"/>
              </a:solidFill>
            </a:endParaRPr>
          </a:p>
        </p:txBody>
      </p:sp>
      <p:sp>
        <p:nvSpPr>
          <p:cNvPr id="42" name="TextBox 41">
            <a:extLst>
              <a:ext uri="{FF2B5EF4-FFF2-40B4-BE49-F238E27FC236}">
                <a16:creationId xmlns:a16="http://schemas.microsoft.com/office/drawing/2014/main" id="{20B28F49-5AC6-1E8B-6365-D4143F9D74AA}"/>
              </a:ext>
              <a:ext uri="{C183D7F6-B498-43B3-948B-1728B52AA6E4}">
                <adec:decorative xmlns:adec="http://schemas.microsoft.com/office/drawing/2017/decorative" val="0"/>
              </a:ext>
            </a:extLst>
          </p:cNvPr>
          <p:cNvSpPr txBox="1">
            <a:spLocks/>
          </p:cNvSpPr>
          <p:nvPr/>
        </p:nvSpPr>
        <p:spPr>
          <a:xfrm>
            <a:off x="5593557" y="3221252"/>
            <a:ext cx="5769447" cy="615553"/>
          </a:xfrm>
          <a:prstGeom prst="rect">
            <a:avLst/>
          </a:prstGeom>
          <a:noFill/>
        </p:spPr>
        <p:txBody>
          <a:bodyPr wrap="square" lIns="0" tIns="0" rIns="0" bIns="0" anchor="ctr">
            <a:spAutoFit/>
          </a:bodyPr>
          <a:lstStyle/>
          <a:p>
            <a:pPr lvl="0" defTabSz="914400">
              <a:spcAft>
                <a:spcPts val="600"/>
              </a:spcAft>
              <a:buClr>
                <a:srgbClr val="000000"/>
              </a:buClr>
              <a:defRPr/>
            </a:pPr>
            <a:r>
              <a:rPr lang="en-US" sz="2000" dirty="0">
                <a:solidFill>
                  <a:schemeClr val="bg1"/>
                </a:solidFill>
              </a:rPr>
              <a:t>Check out the Agents in Microsoft 365</a:t>
            </a:r>
            <a:br>
              <a:rPr kumimoji="0" lang="en-US" sz="2000" b="0" i="0" u="none" strike="noStrike" kern="1200" cap="none" normalizeH="0" baseline="0" noProof="0" dirty="0">
                <a:ln>
                  <a:noFill/>
                </a:ln>
                <a:solidFill>
                  <a:schemeClr val="bg1"/>
                </a:solidFill>
                <a:effectLst/>
                <a:uLnTx/>
                <a:uFillTx/>
                <a:ea typeface="+mn-ea"/>
                <a:cs typeface="+mn-cs"/>
              </a:rPr>
            </a:br>
            <a:r>
              <a:rPr lang="en-US" sz="2000" dirty="0">
                <a:solidFill>
                  <a:schemeClr val="accent3"/>
                </a:solidFill>
                <a:hlinkClick r:id="rId7">
                  <a:extLst>
                    <a:ext uri="{A12FA001-AC4F-418D-AE19-62706E023703}">
                      <ahyp:hlinkClr xmlns:ahyp="http://schemas.microsoft.com/office/drawing/2018/hyperlinkcolor" val="tx"/>
                    </a:ext>
                  </a:extLst>
                </a:hlinkClick>
              </a:rPr>
              <a:t>adoption page</a:t>
            </a:r>
            <a:endParaRPr kumimoji="0" lang="en-US" sz="2000" b="0" i="0" u="none" strike="noStrike" kern="1200" cap="none" normalizeH="0" baseline="0" noProof="0" dirty="0">
              <a:ln>
                <a:noFill/>
              </a:ln>
              <a:solidFill>
                <a:schemeClr val="accent3"/>
              </a:solidFill>
              <a:effectLst/>
              <a:uLnTx/>
              <a:uFillTx/>
              <a:ea typeface="+mn-ea"/>
              <a:cs typeface="+mn-cs"/>
            </a:endParaRPr>
          </a:p>
        </p:txBody>
      </p:sp>
      <p:sp>
        <p:nvSpPr>
          <p:cNvPr id="43" name="TextBox 42">
            <a:extLst>
              <a:ext uri="{FF2B5EF4-FFF2-40B4-BE49-F238E27FC236}">
                <a16:creationId xmlns:a16="http://schemas.microsoft.com/office/drawing/2014/main" id="{2587F480-2D43-80E6-3751-0856B71A4F47}"/>
              </a:ext>
              <a:ext uri="{C183D7F6-B498-43B3-948B-1728B52AA6E4}">
                <adec:decorative xmlns:adec="http://schemas.microsoft.com/office/drawing/2017/decorative" val="0"/>
              </a:ext>
            </a:extLst>
          </p:cNvPr>
          <p:cNvSpPr txBox="1">
            <a:spLocks/>
          </p:cNvSpPr>
          <p:nvPr/>
        </p:nvSpPr>
        <p:spPr>
          <a:xfrm>
            <a:off x="5593557" y="4413971"/>
            <a:ext cx="5769447" cy="1569660"/>
          </a:xfrm>
          <a:prstGeom prst="rect">
            <a:avLst/>
          </a:prstGeom>
          <a:noFill/>
        </p:spPr>
        <p:txBody>
          <a:bodyPr wrap="square" lIns="0" tIns="0" rIns="0" bIns="0" anchor="t">
            <a:spAutoFit/>
          </a:bodyPr>
          <a:lstStyle/>
          <a:p>
            <a:pPr lvl="0" defTabSz="914400">
              <a:spcAft>
                <a:spcPts val="600"/>
              </a:spcAft>
              <a:buClr>
                <a:srgbClr val="000000"/>
              </a:buClr>
              <a:defRPr/>
            </a:pPr>
            <a:r>
              <a:rPr lang="en-US" sz="2000" dirty="0">
                <a:solidFill>
                  <a:schemeClr val="bg1"/>
                </a:solidFill>
              </a:rPr>
              <a:t>Learn more from our engineering team:</a:t>
            </a:r>
          </a:p>
          <a:p>
            <a:pPr marL="346075" lvl="0" indent="-217488" defTabSz="914400">
              <a:spcAft>
                <a:spcPts val="600"/>
              </a:spcAft>
              <a:buClr>
                <a:schemeClr val="bg1"/>
              </a:buClr>
              <a:buFont typeface="Arial" panose="020B0604020202020204" pitchFamily="34" charset="0"/>
              <a:buChar char="•"/>
              <a:defRPr/>
            </a:pPr>
            <a:r>
              <a:rPr lang="en-US" sz="1800" dirty="0">
                <a:solidFill>
                  <a:schemeClr val="accent3"/>
                </a:solidFill>
                <a:ea typeface="+mn-lt"/>
                <a:cs typeface="Segoe Sans Display"/>
                <a:hlinkClick r:id="rId8">
                  <a:extLst>
                    <a:ext uri="{A12FA001-AC4F-418D-AE19-62706E023703}">
                      <ahyp:hlinkClr xmlns:ahyp="http://schemas.microsoft.com/office/drawing/2018/hyperlinkcolor" val="tx"/>
                    </a:ext>
                  </a:extLst>
                </a:hlinkClick>
              </a:rPr>
              <a:t>Researcher agent in Microsoft 365 Copilot | Microsoft Community Hub</a:t>
            </a:r>
            <a:endParaRPr lang="en-US" sz="1800" dirty="0">
              <a:solidFill>
                <a:schemeClr val="accent3"/>
              </a:solidFill>
              <a:ea typeface="+mn-lt"/>
              <a:cs typeface="Segoe Sans Display"/>
            </a:endParaRPr>
          </a:p>
          <a:p>
            <a:pPr marL="346075" lvl="0" indent="-217488" defTabSz="914400">
              <a:spcAft>
                <a:spcPts val="600"/>
              </a:spcAft>
              <a:buClr>
                <a:schemeClr val="bg1"/>
              </a:buClr>
              <a:buFont typeface="Arial" panose="020B0604020202020204" pitchFamily="34" charset="0"/>
              <a:buChar char="•"/>
              <a:defRPr/>
            </a:pPr>
            <a:r>
              <a:rPr lang="en-US" sz="1800" dirty="0">
                <a:solidFill>
                  <a:schemeClr val="accent3"/>
                </a:solidFill>
                <a:ea typeface="+mn-lt"/>
                <a:cs typeface="Segoe Sans Display"/>
                <a:hlinkClick r:id="rId9">
                  <a:extLst>
                    <a:ext uri="{A12FA001-AC4F-418D-AE19-62706E023703}">
                      <ahyp:hlinkClr xmlns:ahyp="http://schemas.microsoft.com/office/drawing/2018/hyperlinkcolor" val="tx"/>
                    </a:ext>
                  </a:extLst>
                </a:hlinkClick>
              </a:rPr>
              <a:t>Analyst agent in Microsoft 365 Copilot | Microsoft Community Hub</a:t>
            </a:r>
            <a:endParaRPr lang="en-US" sz="1800" dirty="0">
              <a:solidFill>
                <a:schemeClr val="accent3"/>
              </a:solidFill>
            </a:endParaRPr>
          </a:p>
        </p:txBody>
      </p:sp>
    </p:spTree>
    <p:extLst>
      <p:ext uri="{BB962C8B-B14F-4D97-AF65-F5344CB8AC3E}">
        <p14:creationId xmlns:p14="http://schemas.microsoft.com/office/powerpoint/2010/main" val="191785714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2A8BB-A32A-03B2-6C41-0BBC13CB1A81}"/>
              </a:ext>
            </a:extLst>
          </p:cNvPr>
          <p:cNvSpPr>
            <a:spLocks noGrp="1"/>
          </p:cNvSpPr>
          <p:nvPr>
            <p:ph type="title"/>
          </p:nvPr>
        </p:nvSpPr>
        <p:spPr/>
        <p:txBody>
          <a:bodyPr/>
          <a:lstStyle/>
          <a:p>
            <a:r>
              <a:rPr lang="en-US"/>
              <a:t>Agenda</a:t>
            </a:r>
          </a:p>
        </p:txBody>
      </p:sp>
      <p:sp>
        <p:nvSpPr>
          <p:cNvPr id="49" name="Rectangle: Rounded Corners 48">
            <a:extLst>
              <a:ext uri="{FF2B5EF4-FFF2-40B4-BE49-F238E27FC236}">
                <a16:creationId xmlns:a16="http://schemas.microsoft.com/office/drawing/2014/main" id="{A45E058D-151C-F8F8-BD4E-AD8F6A2934AA}"/>
              </a:ext>
              <a:ext uri="{C183D7F6-B498-43B3-948B-1728B52AA6E4}">
                <adec:decorative xmlns:adec="http://schemas.microsoft.com/office/drawing/2017/decorative" val="1"/>
              </a:ext>
            </a:extLst>
          </p:cNvPr>
          <p:cNvSpPr/>
          <p:nvPr/>
        </p:nvSpPr>
        <p:spPr bwMode="auto">
          <a:xfrm>
            <a:off x="4106238" y="734723"/>
            <a:ext cx="3905480" cy="2638322"/>
          </a:xfrm>
          <a:prstGeom prst="roundRect">
            <a:avLst>
              <a:gd name="adj" fmla="val 4620"/>
            </a:avLst>
          </a:prstGeom>
          <a:solidFill>
            <a:schemeClr val="bg1">
              <a:alpha val="70000"/>
            </a:schemeClr>
          </a:solidFill>
          <a:ln w="3175">
            <a:solidFill>
              <a:schemeClr val="accent3">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50" name="Picture 49">
            <a:extLst>
              <a:ext uri="{FF2B5EF4-FFF2-40B4-BE49-F238E27FC236}">
                <a16:creationId xmlns:a16="http://schemas.microsoft.com/office/drawing/2014/main" id="{DD8BC639-812A-CE45-FD33-3157C4918974}"/>
              </a:ext>
              <a:ext uri="{C183D7F6-B498-43B3-948B-1728B52AA6E4}">
                <adec:decorative xmlns:adec="http://schemas.microsoft.com/office/drawing/2017/decorative" val="1"/>
              </a:ext>
            </a:extLst>
          </p:cNvPr>
          <p:cNvPicPr>
            <a:picLocks noChangeAspect="1"/>
          </p:cNvPicPr>
          <p:nvPr/>
        </p:nvPicPr>
        <p:blipFill rotWithShape="1">
          <a:blip r:embed="rId3" cstate="screen">
            <a:alphaModFix amt="70000"/>
            <a:extLst>
              <a:ext uri="{28A0092B-C50C-407E-A947-70E740481C1C}">
                <a14:useLocalDpi xmlns:a14="http://schemas.microsoft.com/office/drawing/2010/main"/>
              </a:ext>
            </a:extLst>
          </a:blip>
          <a:srcRect/>
          <a:stretch>
            <a:fillRect/>
          </a:stretch>
        </p:blipFill>
        <p:spPr>
          <a:xfrm rot="1097407">
            <a:off x="3701942" y="1984810"/>
            <a:ext cx="4309049" cy="1882872"/>
          </a:xfrm>
          <a:custGeom>
            <a:avLst/>
            <a:gdLst>
              <a:gd name="connsiteX0" fmla="*/ 0 w 4309049"/>
              <a:gd name="connsiteY0" fmla="*/ 0 h 1882872"/>
              <a:gd name="connsiteX1" fmla="*/ 4113285 w 4309049"/>
              <a:gd name="connsiteY1" fmla="*/ 0 h 1882872"/>
              <a:gd name="connsiteX2" fmla="*/ 4302859 w 4309049"/>
              <a:gd name="connsiteY2" fmla="*/ 573551 h 1882872"/>
              <a:gd name="connsiteX3" fmla="*/ 4225379 w 4309049"/>
              <a:gd name="connsiteY3" fmla="*/ 727536 h 1882872"/>
              <a:gd name="connsiteX4" fmla="*/ 748670 w 4309049"/>
              <a:gd name="connsiteY4" fmla="*/ 1876682 h 1882872"/>
              <a:gd name="connsiteX5" fmla="*/ 594685 w 4309049"/>
              <a:gd name="connsiteY5" fmla="*/ 1799203 h 1882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9049" h="1882872">
                <a:moveTo>
                  <a:pt x="0" y="0"/>
                </a:moveTo>
                <a:lnTo>
                  <a:pt x="4113285" y="0"/>
                </a:lnTo>
                <a:lnTo>
                  <a:pt x="4302859" y="573551"/>
                </a:lnTo>
                <a:cubicBezTo>
                  <a:pt x="4323985" y="637468"/>
                  <a:pt x="4289296" y="706409"/>
                  <a:pt x="4225379" y="727536"/>
                </a:cubicBezTo>
                <a:lnTo>
                  <a:pt x="748670" y="1876682"/>
                </a:lnTo>
                <a:cubicBezTo>
                  <a:pt x="684753" y="1897808"/>
                  <a:pt x="615811" y="1863120"/>
                  <a:pt x="594685" y="1799203"/>
                </a:cubicBezTo>
                <a:close/>
              </a:path>
            </a:pathLst>
          </a:custGeom>
        </p:spPr>
      </p:pic>
      <p:grpSp>
        <p:nvGrpSpPr>
          <p:cNvPr id="46" name="Group 45">
            <a:extLst>
              <a:ext uri="{FF2B5EF4-FFF2-40B4-BE49-F238E27FC236}">
                <a16:creationId xmlns:a16="http://schemas.microsoft.com/office/drawing/2014/main" id="{C8F1BF9A-7157-4B17-3DED-AD1C7D9B11D3}"/>
              </a:ext>
              <a:ext uri="{C183D7F6-B498-43B3-948B-1728B52AA6E4}">
                <adec:decorative xmlns:adec="http://schemas.microsoft.com/office/drawing/2017/decorative" val="1"/>
              </a:ext>
            </a:extLst>
          </p:cNvPr>
          <p:cNvGrpSpPr/>
          <p:nvPr/>
        </p:nvGrpSpPr>
        <p:grpSpPr>
          <a:xfrm>
            <a:off x="5743510" y="1243432"/>
            <a:ext cx="630936" cy="626718"/>
            <a:chOff x="5096733" y="883060"/>
            <a:chExt cx="630936" cy="626718"/>
          </a:xfrm>
        </p:grpSpPr>
        <p:sp>
          <p:nvSpPr>
            <p:cNvPr id="47" name="Rectangle: Rounded Corners 46">
              <a:extLst>
                <a:ext uri="{FF2B5EF4-FFF2-40B4-BE49-F238E27FC236}">
                  <a16:creationId xmlns:a16="http://schemas.microsoft.com/office/drawing/2014/main" id="{57D8DEF2-382B-6347-6E3F-3FD4DE5ED548}"/>
                </a:ext>
                <a:ext uri="{C183D7F6-B498-43B3-948B-1728B52AA6E4}">
                  <adec:decorative xmlns:adec="http://schemas.microsoft.com/office/drawing/2017/decorative" val="1"/>
                </a:ext>
              </a:extLst>
            </p:cNvPr>
            <p:cNvSpPr>
              <a:spLocks/>
            </p:cNvSpPr>
            <p:nvPr/>
          </p:nvSpPr>
          <p:spPr bwMode="auto">
            <a:xfrm>
              <a:off x="5096733" y="883060"/>
              <a:ext cx="630936" cy="626718"/>
            </a:xfrm>
            <a:prstGeom prst="roundRect">
              <a:avLst>
                <a:gd name="adj" fmla="val 13281"/>
              </a:avLst>
            </a:prstGeom>
            <a:gradFill flip="none" rotWithShape="1">
              <a:gsLst>
                <a:gs pos="3086">
                  <a:srgbClr val="0D161E"/>
                </a:gs>
                <a:gs pos="66000">
                  <a:srgbClr val="0078D4"/>
                </a:gs>
                <a:gs pos="86000">
                  <a:srgbClr val="C03BC4"/>
                </a:gs>
                <a:gs pos="100000">
                  <a:srgbClr val="FF5C39"/>
                </a:gs>
              </a:gsLst>
              <a:lin ang="3600000" scaled="0"/>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77254" rtl="0" eaLnBrk="1" fontAlgn="auto" latinLnBrk="0" hangingPunct="1">
                <a:lnSpc>
                  <a:spcPct val="100000"/>
                </a:lnSpc>
                <a:spcBef>
                  <a:spcPts val="0"/>
                </a:spcBef>
                <a:spcAft>
                  <a:spcPts val="0"/>
                </a:spcAft>
                <a:buClrTx/>
                <a:buSzPct val="90000"/>
                <a:buFontTx/>
                <a:buNone/>
                <a:tabLst/>
                <a:defRPr/>
              </a:pPr>
              <a:endParaRPr kumimoji="0" lang="en-US" sz="1100" b="0" i="0" u="none" strike="noStrike" kern="1200" cap="none"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pic>
          <p:nvPicPr>
            <p:cNvPr id="48" name="Graphic 47">
              <a:extLst>
                <a:ext uri="{FF2B5EF4-FFF2-40B4-BE49-F238E27FC236}">
                  <a16:creationId xmlns:a16="http://schemas.microsoft.com/office/drawing/2014/main" id="{DB1F54CF-11D6-E97E-CD91-A8F5020D66E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204801" y="978225"/>
              <a:ext cx="440202" cy="431718"/>
            </a:xfrm>
            <a:prstGeom prst="rect">
              <a:avLst/>
            </a:prstGeom>
          </p:spPr>
        </p:pic>
      </p:grpSp>
      <p:sp>
        <p:nvSpPr>
          <p:cNvPr id="58" name="Rectangle: Rounded Corners 57">
            <a:extLst>
              <a:ext uri="{FF2B5EF4-FFF2-40B4-BE49-F238E27FC236}">
                <a16:creationId xmlns:a16="http://schemas.microsoft.com/office/drawing/2014/main" id="{5F79AAAB-A43A-8575-F3EA-D5122A6285E0}"/>
              </a:ext>
              <a:ext uri="{C183D7F6-B498-43B3-948B-1728B52AA6E4}">
                <adec:decorative xmlns:adec="http://schemas.microsoft.com/office/drawing/2017/decorative" val="1"/>
              </a:ext>
            </a:extLst>
          </p:cNvPr>
          <p:cNvSpPr/>
          <p:nvPr/>
        </p:nvSpPr>
        <p:spPr bwMode="auto">
          <a:xfrm>
            <a:off x="8163555" y="3523592"/>
            <a:ext cx="3906124" cy="2638322"/>
          </a:xfrm>
          <a:prstGeom prst="roundRect">
            <a:avLst>
              <a:gd name="adj" fmla="val 4620"/>
            </a:avLst>
          </a:prstGeom>
          <a:solidFill>
            <a:schemeClr val="bg1">
              <a:alpha val="70000"/>
            </a:schemeClr>
          </a:solidFill>
          <a:ln w="3175">
            <a:solidFill>
              <a:schemeClr val="accent3">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Display"/>
              <a:cs typeface="Segoe UI" pitchFamily="34" charset="0"/>
            </a:endParaRPr>
          </a:p>
        </p:txBody>
      </p:sp>
      <p:pic>
        <p:nvPicPr>
          <p:cNvPr id="59" name="Picture 58">
            <a:extLst>
              <a:ext uri="{FF2B5EF4-FFF2-40B4-BE49-F238E27FC236}">
                <a16:creationId xmlns:a16="http://schemas.microsoft.com/office/drawing/2014/main" id="{4DB7E7CC-8ED8-1ABB-58DF-4936444ECD82}"/>
              </a:ext>
              <a:ext uri="{C183D7F6-B498-43B3-948B-1728B52AA6E4}">
                <adec:decorative xmlns:adec="http://schemas.microsoft.com/office/drawing/2017/decorative" val="1"/>
              </a:ext>
            </a:extLst>
          </p:cNvPr>
          <p:cNvPicPr>
            <a:picLocks noChangeAspect="1"/>
          </p:cNvPicPr>
          <p:nvPr/>
        </p:nvPicPr>
        <p:blipFill rotWithShape="1">
          <a:blip r:embed="rId5" cstate="screen">
            <a:alphaModFix amt="70000"/>
            <a:extLst>
              <a:ext uri="{28A0092B-C50C-407E-A947-70E740481C1C}">
                <a14:useLocalDpi xmlns:a14="http://schemas.microsoft.com/office/drawing/2010/main"/>
              </a:ext>
            </a:extLst>
          </a:blip>
          <a:srcRect t="-18782"/>
          <a:stretch>
            <a:fillRect/>
          </a:stretch>
        </p:blipFill>
        <p:spPr>
          <a:xfrm>
            <a:off x="10607123" y="5423726"/>
            <a:ext cx="1462557" cy="738189"/>
          </a:xfrm>
          <a:prstGeom prst="round2SameRect">
            <a:avLst>
              <a:gd name="adj1" fmla="val 0"/>
              <a:gd name="adj2" fmla="val 11240"/>
            </a:avLst>
          </a:prstGeom>
        </p:spPr>
      </p:pic>
      <p:grpSp>
        <p:nvGrpSpPr>
          <p:cNvPr id="55" name="Group 54">
            <a:extLst>
              <a:ext uri="{FF2B5EF4-FFF2-40B4-BE49-F238E27FC236}">
                <a16:creationId xmlns:a16="http://schemas.microsoft.com/office/drawing/2014/main" id="{990B9E55-7455-9778-B43B-0CEEE013448E}"/>
              </a:ext>
              <a:ext uri="{C183D7F6-B498-43B3-948B-1728B52AA6E4}">
                <adec:decorative xmlns:adec="http://schemas.microsoft.com/office/drawing/2017/decorative" val="1"/>
              </a:ext>
            </a:extLst>
          </p:cNvPr>
          <p:cNvGrpSpPr/>
          <p:nvPr/>
        </p:nvGrpSpPr>
        <p:grpSpPr>
          <a:xfrm>
            <a:off x="9801149" y="4032046"/>
            <a:ext cx="630936" cy="626718"/>
            <a:chOff x="9198004" y="3620746"/>
            <a:chExt cx="630936" cy="626718"/>
          </a:xfrm>
        </p:grpSpPr>
        <p:sp>
          <p:nvSpPr>
            <p:cNvPr id="56" name="Rectangle: Rounded Corners 55">
              <a:extLst>
                <a:ext uri="{FF2B5EF4-FFF2-40B4-BE49-F238E27FC236}">
                  <a16:creationId xmlns:a16="http://schemas.microsoft.com/office/drawing/2014/main" id="{11979509-DE72-14EA-E8F9-47464D599A94}"/>
                </a:ext>
                <a:ext uri="{C183D7F6-B498-43B3-948B-1728B52AA6E4}">
                  <adec:decorative xmlns:adec="http://schemas.microsoft.com/office/drawing/2017/decorative" val="1"/>
                </a:ext>
              </a:extLst>
            </p:cNvPr>
            <p:cNvSpPr>
              <a:spLocks/>
            </p:cNvSpPr>
            <p:nvPr/>
          </p:nvSpPr>
          <p:spPr bwMode="auto">
            <a:xfrm>
              <a:off x="9198004" y="3620746"/>
              <a:ext cx="630936" cy="626718"/>
            </a:xfrm>
            <a:prstGeom prst="roundRect">
              <a:avLst>
                <a:gd name="adj" fmla="val 13281"/>
              </a:avLst>
            </a:prstGeom>
            <a:gradFill flip="none" rotWithShape="1">
              <a:gsLst>
                <a:gs pos="3086">
                  <a:srgbClr val="0D161E"/>
                </a:gs>
                <a:gs pos="66000">
                  <a:srgbClr val="0078D4"/>
                </a:gs>
                <a:gs pos="86000">
                  <a:srgbClr val="C03BC4"/>
                </a:gs>
                <a:gs pos="100000">
                  <a:srgbClr val="FF5C39"/>
                </a:gs>
              </a:gsLst>
              <a:lin ang="3600000" scaled="0"/>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77254" rtl="0" eaLnBrk="1" fontAlgn="auto" latinLnBrk="0" hangingPunct="1">
                <a:lnSpc>
                  <a:spcPct val="100000"/>
                </a:lnSpc>
                <a:spcBef>
                  <a:spcPts val="0"/>
                </a:spcBef>
                <a:spcAft>
                  <a:spcPts val="0"/>
                </a:spcAft>
                <a:buClrTx/>
                <a:buSzPct val="90000"/>
                <a:buFontTx/>
                <a:buNone/>
                <a:tabLst/>
                <a:defRPr/>
              </a:pPr>
              <a:endParaRPr kumimoji="0" lang="en-US" sz="1100" b="0" i="0" u="none" strike="noStrike" kern="1200" cap="none"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pic>
          <p:nvPicPr>
            <p:cNvPr id="57" name="Graphic 56">
              <a:extLst>
                <a:ext uri="{FF2B5EF4-FFF2-40B4-BE49-F238E27FC236}">
                  <a16:creationId xmlns:a16="http://schemas.microsoft.com/office/drawing/2014/main" id="{A4A8FFE8-1873-968A-2071-F386C4DF57C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318625" y="3743013"/>
              <a:ext cx="389694" cy="382184"/>
            </a:xfrm>
            <a:prstGeom prst="rect">
              <a:avLst/>
            </a:prstGeom>
          </p:spPr>
        </p:pic>
      </p:grpSp>
      <p:sp>
        <p:nvSpPr>
          <p:cNvPr id="61" name="Rectangle: Rounded Corners 60">
            <a:extLst>
              <a:ext uri="{FF2B5EF4-FFF2-40B4-BE49-F238E27FC236}">
                <a16:creationId xmlns:a16="http://schemas.microsoft.com/office/drawing/2014/main" id="{5C947B0E-FFB4-226F-2A24-FB2EF65646CB}"/>
              </a:ext>
              <a:ext uri="{C183D7F6-B498-43B3-948B-1728B52AA6E4}">
                <adec:decorative xmlns:adec="http://schemas.microsoft.com/office/drawing/2017/decorative" val="1"/>
              </a:ext>
            </a:extLst>
          </p:cNvPr>
          <p:cNvSpPr/>
          <p:nvPr/>
        </p:nvSpPr>
        <p:spPr bwMode="auto">
          <a:xfrm>
            <a:off x="4106239" y="3523592"/>
            <a:ext cx="3906124" cy="2638322"/>
          </a:xfrm>
          <a:prstGeom prst="roundRect">
            <a:avLst>
              <a:gd name="adj" fmla="val 4620"/>
            </a:avLst>
          </a:prstGeom>
          <a:solidFill>
            <a:schemeClr val="bg1">
              <a:alpha val="70000"/>
            </a:schemeClr>
          </a:solidFill>
          <a:ln w="3175">
            <a:solidFill>
              <a:schemeClr val="accent3">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Display"/>
              <a:cs typeface="Segoe UI" pitchFamily="34" charset="0"/>
            </a:endParaRPr>
          </a:p>
        </p:txBody>
      </p:sp>
      <p:grpSp>
        <p:nvGrpSpPr>
          <p:cNvPr id="64" name="Group 63">
            <a:extLst>
              <a:ext uri="{FF2B5EF4-FFF2-40B4-BE49-F238E27FC236}">
                <a16:creationId xmlns:a16="http://schemas.microsoft.com/office/drawing/2014/main" id="{809BA604-6D06-0888-6B1B-1F6AA897C052}"/>
              </a:ext>
              <a:ext uri="{C183D7F6-B498-43B3-948B-1728B52AA6E4}">
                <adec:decorative xmlns:adec="http://schemas.microsoft.com/office/drawing/2017/decorative" val="1"/>
              </a:ext>
            </a:extLst>
          </p:cNvPr>
          <p:cNvGrpSpPr/>
          <p:nvPr/>
        </p:nvGrpSpPr>
        <p:grpSpPr>
          <a:xfrm>
            <a:off x="5743833" y="4032046"/>
            <a:ext cx="630936" cy="626718"/>
            <a:chOff x="5096733" y="3620746"/>
            <a:chExt cx="630936" cy="626718"/>
          </a:xfrm>
        </p:grpSpPr>
        <p:sp>
          <p:nvSpPr>
            <p:cNvPr id="65" name="Rectangle: Rounded Corners 64">
              <a:extLst>
                <a:ext uri="{FF2B5EF4-FFF2-40B4-BE49-F238E27FC236}">
                  <a16:creationId xmlns:a16="http://schemas.microsoft.com/office/drawing/2014/main" id="{C4DD815B-C9C5-8CB1-D693-4C29D2D9313B}"/>
                </a:ext>
                <a:ext uri="{C183D7F6-B498-43B3-948B-1728B52AA6E4}">
                  <adec:decorative xmlns:adec="http://schemas.microsoft.com/office/drawing/2017/decorative" val="1"/>
                </a:ext>
              </a:extLst>
            </p:cNvPr>
            <p:cNvSpPr>
              <a:spLocks/>
            </p:cNvSpPr>
            <p:nvPr/>
          </p:nvSpPr>
          <p:spPr bwMode="auto">
            <a:xfrm>
              <a:off x="5096733" y="3620746"/>
              <a:ext cx="630936" cy="626718"/>
            </a:xfrm>
            <a:prstGeom prst="roundRect">
              <a:avLst>
                <a:gd name="adj" fmla="val 13281"/>
              </a:avLst>
            </a:prstGeom>
            <a:gradFill flip="none" rotWithShape="1">
              <a:gsLst>
                <a:gs pos="3086">
                  <a:srgbClr val="0D161E"/>
                </a:gs>
                <a:gs pos="66000">
                  <a:srgbClr val="0078D4"/>
                </a:gs>
                <a:gs pos="86000">
                  <a:srgbClr val="C03BC4"/>
                </a:gs>
                <a:gs pos="100000">
                  <a:srgbClr val="FF5C39"/>
                </a:gs>
              </a:gsLst>
              <a:lin ang="3600000" scaled="0"/>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77254" rtl="0" eaLnBrk="1" fontAlgn="auto" latinLnBrk="0" hangingPunct="1">
                <a:lnSpc>
                  <a:spcPct val="100000"/>
                </a:lnSpc>
                <a:spcBef>
                  <a:spcPts val="0"/>
                </a:spcBef>
                <a:spcAft>
                  <a:spcPts val="0"/>
                </a:spcAft>
                <a:buClrTx/>
                <a:buSzPct val="90000"/>
                <a:buFontTx/>
                <a:buNone/>
                <a:tabLst/>
                <a:defRPr/>
              </a:pPr>
              <a:endParaRPr kumimoji="0" lang="en-US" sz="1100" b="0" i="0" u="none" strike="noStrike" kern="1200" cap="none"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pic>
          <p:nvPicPr>
            <p:cNvPr id="66" name="Graphic 65">
              <a:extLst>
                <a:ext uri="{FF2B5EF4-FFF2-40B4-BE49-F238E27FC236}">
                  <a16:creationId xmlns:a16="http://schemas.microsoft.com/office/drawing/2014/main" id="{BC3CBC54-0D5C-43BA-080B-F9D7C9DC137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226843" y="3752320"/>
              <a:ext cx="370716" cy="363571"/>
            </a:xfrm>
            <a:prstGeom prst="rect">
              <a:avLst/>
            </a:prstGeom>
          </p:spPr>
        </p:pic>
      </p:grpSp>
      <p:sp>
        <p:nvSpPr>
          <p:cNvPr id="68" name="Rectangle: Rounded Corners 67">
            <a:extLst>
              <a:ext uri="{FF2B5EF4-FFF2-40B4-BE49-F238E27FC236}">
                <a16:creationId xmlns:a16="http://schemas.microsoft.com/office/drawing/2014/main" id="{A3AE0B1C-68D1-A39C-95C5-C03C973B4FDC}"/>
              </a:ext>
              <a:ext uri="{C183D7F6-B498-43B3-948B-1728B52AA6E4}">
                <adec:decorative xmlns:adec="http://schemas.microsoft.com/office/drawing/2017/decorative" val="1"/>
              </a:ext>
            </a:extLst>
          </p:cNvPr>
          <p:cNvSpPr/>
          <p:nvPr/>
        </p:nvSpPr>
        <p:spPr bwMode="auto">
          <a:xfrm>
            <a:off x="8162909" y="734723"/>
            <a:ext cx="3906770" cy="2638322"/>
          </a:xfrm>
          <a:prstGeom prst="roundRect">
            <a:avLst>
              <a:gd name="adj" fmla="val 4620"/>
            </a:avLst>
          </a:prstGeom>
          <a:solidFill>
            <a:schemeClr val="bg1">
              <a:alpha val="70000"/>
            </a:schemeClr>
          </a:solidFill>
          <a:ln w="3175">
            <a:solidFill>
              <a:schemeClr val="accent3">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Display"/>
              <a:cs typeface="Segoe UI" pitchFamily="34" charset="0"/>
            </a:endParaRPr>
          </a:p>
        </p:txBody>
      </p:sp>
      <p:grpSp>
        <p:nvGrpSpPr>
          <p:cNvPr id="72" name="Group 71">
            <a:extLst>
              <a:ext uri="{FF2B5EF4-FFF2-40B4-BE49-F238E27FC236}">
                <a16:creationId xmlns:a16="http://schemas.microsoft.com/office/drawing/2014/main" id="{2A187B53-1DD1-4C57-2011-BD93576E4C12}"/>
              </a:ext>
              <a:ext uri="{C183D7F6-B498-43B3-948B-1728B52AA6E4}">
                <adec:decorative xmlns:adec="http://schemas.microsoft.com/office/drawing/2017/decorative" val="1"/>
              </a:ext>
            </a:extLst>
          </p:cNvPr>
          <p:cNvGrpSpPr/>
          <p:nvPr/>
        </p:nvGrpSpPr>
        <p:grpSpPr>
          <a:xfrm>
            <a:off x="9801149" y="1243432"/>
            <a:ext cx="630936" cy="626718"/>
            <a:chOff x="9198004" y="883060"/>
            <a:chExt cx="630936" cy="626718"/>
          </a:xfrm>
        </p:grpSpPr>
        <p:sp>
          <p:nvSpPr>
            <p:cNvPr id="73" name="Rectangle: Rounded Corners 72">
              <a:extLst>
                <a:ext uri="{FF2B5EF4-FFF2-40B4-BE49-F238E27FC236}">
                  <a16:creationId xmlns:a16="http://schemas.microsoft.com/office/drawing/2014/main" id="{68B9A0B3-8E5B-493F-F43B-2AB6149E7720}"/>
                </a:ext>
                <a:ext uri="{C183D7F6-B498-43B3-948B-1728B52AA6E4}">
                  <adec:decorative xmlns:adec="http://schemas.microsoft.com/office/drawing/2017/decorative" val="1"/>
                </a:ext>
              </a:extLst>
            </p:cNvPr>
            <p:cNvSpPr>
              <a:spLocks/>
            </p:cNvSpPr>
            <p:nvPr/>
          </p:nvSpPr>
          <p:spPr bwMode="auto">
            <a:xfrm>
              <a:off x="9198004" y="883060"/>
              <a:ext cx="630936" cy="626718"/>
            </a:xfrm>
            <a:prstGeom prst="roundRect">
              <a:avLst>
                <a:gd name="adj" fmla="val 13281"/>
              </a:avLst>
            </a:prstGeom>
            <a:gradFill flip="none" rotWithShape="1">
              <a:gsLst>
                <a:gs pos="3086">
                  <a:srgbClr val="0D161E"/>
                </a:gs>
                <a:gs pos="66000">
                  <a:srgbClr val="0078D4"/>
                </a:gs>
                <a:gs pos="86000">
                  <a:srgbClr val="C03BC4"/>
                </a:gs>
                <a:gs pos="100000">
                  <a:srgbClr val="FF5C39"/>
                </a:gs>
              </a:gsLst>
              <a:lin ang="3600000" scaled="0"/>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77254" rtl="0" eaLnBrk="1" fontAlgn="auto" latinLnBrk="0" hangingPunct="1">
                <a:lnSpc>
                  <a:spcPct val="100000"/>
                </a:lnSpc>
                <a:spcBef>
                  <a:spcPts val="0"/>
                </a:spcBef>
                <a:spcAft>
                  <a:spcPts val="0"/>
                </a:spcAft>
                <a:buClrTx/>
                <a:buSzPct val="90000"/>
                <a:buFontTx/>
                <a:buNone/>
                <a:tabLst/>
                <a:defRPr/>
              </a:pPr>
              <a:endParaRPr kumimoji="0" lang="en-US" sz="1100" b="0" i="0" u="none" strike="noStrike" kern="1200" cap="none"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74" name="Graphic 7">
              <a:extLst>
                <a:ext uri="{FF2B5EF4-FFF2-40B4-BE49-F238E27FC236}">
                  <a16:creationId xmlns:a16="http://schemas.microsoft.com/office/drawing/2014/main" id="{C2B78450-3935-5CF0-D68D-928AAFD42CDB}"/>
                </a:ext>
                <a:ext uri="{C183D7F6-B498-43B3-948B-1728B52AA6E4}">
                  <adec:decorative xmlns:adec="http://schemas.microsoft.com/office/drawing/2017/decorative" val="1"/>
                </a:ext>
              </a:extLst>
            </p:cNvPr>
            <p:cNvSpPr>
              <a:spLocks/>
            </p:cNvSpPr>
            <p:nvPr/>
          </p:nvSpPr>
          <p:spPr>
            <a:xfrm>
              <a:off x="9353663" y="1022274"/>
              <a:ext cx="319618" cy="348290"/>
            </a:xfrm>
            <a:custGeom>
              <a:avLst/>
              <a:gdLst>
                <a:gd name="connsiteX0" fmla="*/ 348329 w 363474"/>
                <a:gd name="connsiteY0" fmla="*/ 60579 h 403864"/>
                <a:gd name="connsiteX1" fmla="*/ 190824 w 363474"/>
                <a:gd name="connsiteY1" fmla="*/ 3029 h 403864"/>
                <a:gd name="connsiteX2" fmla="*/ 172650 w 363474"/>
                <a:gd name="connsiteY2" fmla="*/ 3029 h 403864"/>
                <a:gd name="connsiteX3" fmla="*/ 15145 w 363474"/>
                <a:gd name="connsiteY3" fmla="*/ 60579 h 403864"/>
                <a:gd name="connsiteX4" fmla="*/ 0 w 363474"/>
                <a:gd name="connsiteY4" fmla="*/ 75724 h 403864"/>
                <a:gd name="connsiteX5" fmla="*/ 0 w 363474"/>
                <a:gd name="connsiteY5" fmla="*/ 181737 h 403864"/>
                <a:gd name="connsiteX6" fmla="*/ 176184 w 363474"/>
                <a:gd name="connsiteY6" fmla="*/ 402810 h 403864"/>
                <a:gd name="connsiteX7" fmla="*/ 187290 w 363474"/>
                <a:gd name="connsiteY7" fmla="*/ 402810 h 403864"/>
                <a:gd name="connsiteX8" fmla="*/ 363474 w 363474"/>
                <a:gd name="connsiteY8" fmla="*/ 181737 h 403864"/>
                <a:gd name="connsiteX9" fmla="*/ 363474 w 363474"/>
                <a:gd name="connsiteY9" fmla="*/ 75724 h 403864"/>
                <a:gd name="connsiteX10" fmla="*/ 348329 w 363474"/>
                <a:gd name="connsiteY10" fmla="*/ 60579 h 403864"/>
                <a:gd name="connsiteX11" fmla="*/ 277795 w 363474"/>
                <a:gd name="connsiteY11" fmla="*/ 147469 h 403864"/>
                <a:gd name="connsiteX12" fmla="*/ 156637 w 363474"/>
                <a:gd name="connsiteY12" fmla="*/ 258531 h 403864"/>
                <a:gd name="connsiteX13" fmla="*/ 135697 w 363474"/>
                <a:gd name="connsiteY13" fmla="*/ 258067 h 403864"/>
                <a:gd name="connsiteX14" fmla="*/ 85214 w 363474"/>
                <a:gd name="connsiteY14" fmla="*/ 207584 h 403864"/>
                <a:gd name="connsiteX15" fmla="*/ 84459 w 363474"/>
                <a:gd name="connsiteY15" fmla="*/ 186179 h 403864"/>
                <a:gd name="connsiteX16" fmla="*/ 105863 w 363474"/>
                <a:gd name="connsiteY16" fmla="*/ 185424 h 403864"/>
                <a:gd name="connsiteX17" fmla="*/ 106619 w 363474"/>
                <a:gd name="connsiteY17" fmla="*/ 186179 h 403864"/>
                <a:gd name="connsiteX18" fmla="*/ 146864 w 363474"/>
                <a:gd name="connsiteY18" fmla="*/ 226404 h 403864"/>
                <a:gd name="connsiteX19" fmla="*/ 257319 w 363474"/>
                <a:gd name="connsiteY19" fmla="*/ 125136 h 403864"/>
                <a:gd name="connsiteX20" fmla="*/ 278724 w 363474"/>
                <a:gd name="connsiteY20" fmla="*/ 126065 h 403864"/>
                <a:gd name="connsiteX21" fmla="*/ 277795 w 363474"/>
                <a:gd name="connsiteY21" fmla="*/ 147469 h 403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3474" h="403864">
                  <a:moveTo>
                    <a:pt x="348329" y="60579"/>
                  </a:moveTo>
                  <a:cubicBezTo>
                    <a:pt x="294555" y="60579"/>
                    <a:pt x="242154" y="41537"/>
                    <a:pt x="190824" y="3029"/>
                  </a:cubicBezTo>
                  <a:cubicBezTo>
                    <a:pt x="185438" y="-1010"/>
                    <a:pt x="178036" y="-1010"/>
                    <a:pt x="172650" y="3029"/>
                  </a:cubicBezTo>
                  <a:cubicBezTo>
                    <a:pt x="121320" y="41537"/>
                    <a:pt x="68919" y="60579"/>
                    <a:pt x="15145" y="60579"/>
                  </a:cubicBezTo>
                  <a:cubicBezTo>
                    <a:pt x="6781" y="60579"/>
                    <a:pt x="0" y="67360"/>
                    <a:pt x="0" y="75724"/>
                  </a:cubicBezTo>
                  <a:lnTo>
                    <a:pt x="0" y="181737"/>
                  </a:lnTo>
                  <a:cubicBezTo>
                    <a:pt x="0" y="282722"/>
                    <a:pt x="59731" y="356931"/>
                    <a:pt x="176184" y="402810"/>
                  </a:cubicBezTo>
                  <a:cubicBezTo>
                    <a:pt x="179752" y="404215"/>
                    <a:pt x="183722" y="404215"/>
                    <a:pt x="187290" y="402810"/>
                  </a:cubicBezTo>
                  <a:cubicBezTo>
                    <a:pt x="303743" y="356931"/>
                    <a:pt x="363474" y="282702"/>
                    <a:pt x="363474" y="181737"/>
                  </a:cubicBezTo>
                  <a:lnTo>
                    <a:pt x="363474" y="75724"/>
                  </a:lnTo>
                  <a:cubicBezTo>
                    <a:pt x="363474" y="67360"/>
                    <a:pt x="356693" y="60579"/>
                    <a:pt x="348329" y="60579"/>
                  </a:cubicBezTo>
                  <a:close/>
                  <a:moveTo>
                    <a:pt x="277795" y="147469"/>
                  </a:moveTo>
                  <a:lnTo>
                    <a:pt x="156637" y="258531"/>
                  </a:lnTo>
                  <a:cubicBezTo>
                    <a:pt x="150658" y="264005"/>
                    <a:pt x="141428" y="263801"/>
                    <a:pt x="135697" y="258067"/>
                  </a:cubicBezTo>
                  <a:lnTo>
                    <a:pt x="85214" y="207584"/>
                  </a:lnTo>
                  <a:cubicBezTo>
                    <a:pt x="79095" y="201882"/>
                    <a:pt x="78757" y="192298"/>
                    <a:pt x="84459" y="186179"/>
                  </a:cubicBezTo>
                  <a:cubicBezTo>
                    <a:pt x="90161" y="180061"/>
                    <a:pt x="99744" y="179722"/>
                    <a:pt x="105863" y="185424"/>
                  </a:cubicBezTo>
                  <a:cubicBezTo>
                    <a:pt x="106124" y="185667"/>
                    <a:pt x="106376" y="185919"/>
                    <a:pt x="106619" y="186179"/>
                  </a:cubicBezTo>
                  <a:lnTo>
                    <a:pt x="146864" y="226404"/>
                  </a:lnTo>
                  <a:lnTo>
                    <a:pt x="257319" y="125136"/>
                  </a:lnTo>
                  <a:cubicBezTo>
                    <a:pt x="263486" y="119482"/>
                    <a:pt x="273070" y="119898"/>
                    <a:pt x="278724" y="126065"/>
                  </a:cubicBezTo>
                  <a:cubicBezTo>
                    <a:pt x="284378" y="132232"/>
                    <a:pt x="283962" y="141815"/>
                    <a:pt x="277795" y="147469"/>
                  </a:cubicBezTo>
                  <a:close/>
                </a:path>
              </a:pathLst>
            </a:custGeom>
            <a:solidFill>
              <a:schemeClr val="bg1"/>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45" name="TextBox 26">
            <a:extLst>
              <a:ext uri="{FF2B5EF4-FFF2-40B4-BE49-F238E27FC236}">
                <a16:creationId xmlns:a16="http://schemas.microsoft.com/office/drawing/2014/main" id="{2B13118D-9446-FFF4-1CD3-FB0B5170FACD}"/>
              </a:ext>
            </a:extLst>
          </p:cNvPr>
          <p:cNvSpPr txBox="1"/>
          <p:nvPr/>
        </p:nvSpPr>
        <p:spPr>
          <a:xfrm>
            <a:off x="4655902" y="2125672"/>
            <a:ext cx="2806152"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defTabSz="932742">
              <a:defRPr sz="1400">
                <a:latin typeface="Segoe UI Variable Static Displa"/>
                <a:ea typeface="Segoe UI Variable Static Displa"/>
                <a:cs typeface="Segoe UI Variable Static Displa"/>
                <a:sym typeface="Segoe UI Variable Static Display"/>
              </a:defRPr>
            </a:lvl1pPr>
          </a:lstStyle>
          <a:p>
            <a:pPr marL="0" marR="0" lvl="0" indent="0" algn="ctr" defTabSz="932742" rtl="0" eaLnBrk="1" fontAlgn="auto" latinLnBrk="0" hangingPunct="1">
              <a:lnSpc>
                <a:spcPct val="100000"/>
              </a:lnSpc>
              <a:spcBef>
                <a:spcPct val="0"/>
              </a:spcBef>
              <a:spcAft>
                <a:spcPts val="600"/>
              </a:spcAft>
              <a:buClrTx/>
              <a:buSzTx/>
              <a:buFontTx/>
              <a:buNone/>
              <a:tabLst/>
              <a:defRPr/>
            </a:pPr>
            <a:r>
              <a:rPr kumimoji="0" lang="en-US" sz="2400" b="0" i="0" u="none" strike="noStrike" kern="1200" cap="none" normalizeH="0" baseline="0" noProof="0" dirty="0">
                <a:ln w="3175">
                  <a:noFill/>
                </a:ln>
                <a:effectLst/>
                <a:uLnTx/>
                <a:uFillTx/>
                <a:latin typeface="+mn-lt"/>
                <a:ea typeface="+mn-ea"/>
                <a:cs typeface="Segoe Sans Display" pitchFamily="2" charset="0"/>
                <a:sym typeface="Segoe UI Variable Static Display"/>
              </a:rPr>
              <a:t>Copilot</a:t>
            </a:r>
            <a:br>
              <a:rPr kumimoji="0" lang="en-US" sz="2400" b="0" i="0" u="none" strike="noStrike" kern="1200" cap="none" normalizeH="0" baseline="0" noProof="0" dirty="0">
                <a:ln w="3175">
                  <a:noFill/>
                </a:ln>
                <a:effectLst/>
                <a:uLnTx/>
                <a:uFillTx/>
                <a:latin typeface="+mn-lt"/>
                <a:ea typeface="+mn-ea"/>
                <a:cs typeface="Segoe Sans Display" pitchFamily="2" charset="0"/>
                <a:sym typeface="Segoe UI Variable Static Display"/>
              </a:rPr>
            </a:br>
            <a:r>
              <a:rPr lang="en-US" sz="2400" dirty="0">
                <a:ln w="3175">
                  <a:noFill/>
                </a:ln>
                <a:latin typeface="+mn-lt"/>
                <a:ea typeface="+mn-ea"/>
                <a:cs typeface="Segoe Sans Display" pitchFamily="2" charset="0"/>
              </a:rPr>
              <a:t>Analyst</a:t>
            </a:r>
            <a:r>
              <a:rPr kumimoji="0" lang="en-US" sz="2400" b="0" i="0" u="none" strike="noStrike" kern="1200" cap="none" normalizeH="0" baseline="0" noProof="0" dirty="0">
                <a:ln w="3175">
                  <a:noFill/>
                </a:ln>
                <a:effectLst/>
                <a:uLnTx/>
                <a:uFillTx/>
                <a:latin typeface="+mn-lt"/>
                <a:ea typeface="+mn-ea"/>
                <a:cs typeface="Segoe Sans Display" pitchFamily="2" charset="0"/>
                <a:sym typeface="Segoe UI Variable Static Display"/>
              </a:rPr>
              <a:t> Overview</a:t>
            </a:r>
          </a:p>
        </p:txBody>
      </p:sp>
      <p:sp>
        <p:nvSpPr>
          <p:cNvPr id="63" name="TextBox 26">
            <a:extLst>
              <a:ext uri="{FF2B5EF4-FFF2-40B4-BE49-F238E27FC236}">
                <a16:creationId xmlns:a16="http://schemas.microsoft.com/office/drawing/2014/main" id="{3C84397C-1C5E-055E-0CF4-2A191987AE3A}"/>
              </a:ext>
            </a:extLst>
          </p:cNvPr>
          <p:cNvSpPr txBox="1"/>
          <p:nvPr/>
        </p:nvSpPr>
        <p:spPr>
          <a:xfrm>
            <a:off x="5098695" y="4914796"/>
            <a:ext cx="1921212" cy="11079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defTabSz="932742">
              <a:defRPr sz="1400">
                <a:latin typeface="Segoe UI Variable Static Displa"/>
                <a:ea typeface="Segoe UI Variable Static Displa"/>
                <a:cs typeface="Segoe UI Variable Static Displa"/>
                <a:sym typeface="Segoe UI Variable Static Display"/>
              </a:defRPr>
            </a:lvl1pPr>
          </a:lstStyle>
          <a:p>
            <a:pPr marL="0" marR="0" lvl="0" indent="0" algn="ctr" defTabSz="932742" rtl="0" eaLnBrk="1" fontAlgn="auto" latinLnBrk="0" hangingPunct="1">
              <a:lnSpc>
                <a:spcPct val="100000"/>
              </a:lnSpc>
              <a:spcBef>
                <a:spcPct val="0"/>
              </a:spcBef>
              <a:spcAft>
                <a:spcPts val="600"/>
              </a:spcAft>
              <a:buClrTx/>
              <a:buSzTx/>
              <a:buFontTx/>
              <a:buNone/>
              <a:tabLst/>
              <a:defRPr/>
            </a:pPr>
            <a:r>
              <a:rPr kumimoji="0" lang="en-US" sz="2400" b="0" i="0" u="none" strike="noStrike" kern="1200" cap="none" normalizeH="0" baseline="0" noProof="0" dirty="0">
                <a:ln w="3175">
                  <a:noFill/>
                </a:ln>
                <a:effectLst/>
                <a:uLnTx/>
                <a:uFillTx/>
                <a:latin typeface="+mn-lt"/>
                <a:ea typeface="+mn-ea"/>
                <a:cs typeface="Segoe Sans Display" pitchFamily="2" charset="0"/>
                <a:sym typeface="Segoe UI Variable Static Display"/>
              </a:rPr>
              <a:t>Comparison with other Agents</a:t>
            </a:r>
          </a:p>
        </p:txBody>
      </p:sp>
      <p:sp>
        <p:nvSpPr>
          <p:cNvPr id="71" name="TextBox 26">
            <a:extLst>
              <a:ext uri="{FF2B5EF4-FFF2-40B4-BE49-F238E27FC236}">
                <a16:creationId xmlns:a16="http://schemas.microsoft.com/office/drawing/2014/main" id="{E2C0CDAF-C322-4A28-CAD1-06F96AAED2D3}"/>
              </a:ext>
            </a:extLst>
          </p:cNvPr>
          <p:cNvSpPr txBox="1"/>
          <p:nvPr/>
        </p:nvSpPr>
        <p:spPr>
          <a:xfrm>
            <a:off x="9156011" y="2125672"/>
            <a:ext cx="1921212"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defTabSz="932742">
              <a:defRPr sz="1400">
                <a:latin typeface="Segoe UI Variable Static Displa"/>
                <a:ea typeface="Segoe UI Variable Static Displa"/>
                <a:cs typeface="Segoe UI Variable Static Displa"/>
                <a:sym typeface="Segoe UI Variable Static Display"/>
              </a:defRPr>
            </a:lvl1pPr>
          </a:lstStyle>
          <a:p>
            <a:pPr marL="0" marR="0" lvl="0" indent="0" algn="ctr" defTabSz="932742" rtl="0" eaLnBrk="1" fontAlgn="auto" latinLnBrk="0" hangingPunct="1">
              <a:lnSpc>
                <a:spcPct val="100000"/>
              </a:lnSpc>
              <a:spcBef>
                <a:spcPct val="0"/>
              </a:spcBef>
              <a:spcAft>
                <a:spcPts val="600"/>
              </a:spcAft>
              <a:buClrTx/>
              <a:buSzTx/>
              <a:buFontTx/>
              <a:buNone/>
              <a:tabLst/>
              <a:defRPr/>
            </a:pPr>
            <a:r>
              <a:rPr kumimoji="0" lang="en-US" sz="2400" b="0" i="0" u="none" strike="noStrike" kern="1200" cap="none" normalizeH="0" baseline="0" noProof="0">
                <a:ln w="3175">
                  <a:noFill/>
                </a:ln>
                <a:effectLst/>
                <a:uLnTx/>
                <a:uFillTx/>
                <a:latin typeface="+mn-lt"/>
                <a:ea typeface="+mn-ea"/>
                <a:cs typeface="Segoe Sans Display" pitchFamily="2" charset="0"/>
                <a:sym typeface="Segoe UI Variable Static Display"/>
              </a:rPr>
              <a:t>Purpose and Use Cases</a:t>
            </a:r>
          </a:p>
        </p:txBody>
      </p:sp>
      <p:sp>
        <p:nvSpPr>
          <p:cNvPr id="54" name="TextBox 26">
            <a:extLst>
              <a:ext uri="{FF2B5EF4-FFF2-40B4-BE49-F238E27FC236}">
                <a16:creationId xmlns:a16="http://schemas.microsoft.com/office/drawing/2014/main" id="{6AEA9744-6A63-0ECA-9055-6EC77E0F320B}"/>
              </a:ext>
            </a:extLst>
          </p:cNvPr>
          <p:cNvSpPr txBox="1"/>
          <p:nvPr/>
        </p:nvSpPr>
        <p:spPr>
          <a:xfrm>
            <a:off x="9156011" y="5099462"/>
            <a:ext cx="1921212"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defTabSz="932742">
              <a:defRPr sz="1400">
                <a:latin typeface="Segoe UI Variable Static Displa"/>
                <a:ea typeface="Segoe UI Variable Static Displa"/>
                <a:cs typeface="Segoe UI Variable Static Displa"/>
                <a:sym typeface="Segoe UI Variable Static Display"/>
              </a:defRPr>
            </a:lvl1pPr>
          </a:lstStyle>
          <a:p>
            <a:pPr marL="0" marR="0" lvl="0" indent="0" algn="ctr" defTabSz="932742" rtl="0" eaLnBrk="1" fontAlgn="auto" latinLnBrk="0" hangingPunct="1">
              <a:lnSpc>
                <a:spcPct val="100000"/>
              </a:lnSpc>
              <a:spcBef>
                <a:spcPct val="0"/>
              </a:spcBef>
              <a:spcAft>
                <a:spcPts val="600"/>
              </a:spcAft>
              <a:buClrTx/>
              <a:buSzTx/>
              <a:buFontTx/>
              <a:buNone/>
              <a:tabLst/>
              <a:defRPr/>
            </a:pPr>
            <a:r>
              <a:rPr kumimoji="0" lang="en-US" sz="2400" b="0" i="0" u="none" strike="noStrike" kern="1200" cap="none" normalizeH="0" baseline="0" noProof="0" dirty="0">
                <a:ln w="3175">
                  <a:noFill/>
                </a:ln>
                <a:effectLst/>
                <a:uLnTx/>
                <a:uFillTx/>
                <a:latin typeface="+mn-lt"/>
                <a:ea typeface="+mn-ea"/>
                <a:cs typeface="Segoe Sans Display" pitchFamily="2" charset="0"/>
                <a:sym typeface="Segoe UI Variable Static Display"/>
              </a:rPr>
              <a:t>Technology Stack</a:t>
            </a:r>
          </a:p>
        </p:txBody>
      </p:sp>
    </p:spTree>
    <p:extLst>
      <p:ext uri="{BB962C8B-B14F-4D97-AF65-F5344CB8AC3E}">
        <p14:creationId xmlns:p14="http://schemas.microsoft.com/office/powerpoint/2010/main" val="123517447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1248367E-91E4-E66C-414E-B32F4178AD18}"/>
              </a:ext>
              <a:ext uri="{C183D7F6-B498-43B3-948B-1728B52AA6E4}">
                <adec:decorative xmlns:adec="http://schemas.microsoft.com/office/drawing/2017/decorative" val="1"/>
              </a:ext>
            </a:extLst>
          </p:cNvPr>
          <p:cNvSpPr/>
          <p:nvPr/>
        </p:nvSpPr>
        <p:spPr bwMode="auto">
          <a:xfrm flipH="1">
            <a:off x="571491" y="1990714"/>
            <a:ext cx="3304986" cy="4052646"/>
          </a:xfrm>
          <a:prstGeom prst="roundRect">
            <a:avLst>
              <a:gd name="adj" fmla="val 6624"/>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16" name="Rectangle: Top Corners Rounded 15">
            <a:extLst>
              <a:ext uri="{FF2B5EF4-FFF2-40B4-BE49-F238E27FC236}">
                <a16:creationId xmlns:a16="http://schemas.microsoft.com/office/drawing/2014/main" id="{C1B629EF-A349-A8AE-E743-098F08B7D8A7}"/>
              </a:ext>
              <a:ext uri="{C183D7F6-B498-43B3-948B-1728B52AA6E4}">
                <adec:decorative xmlns:adec="http://schemas.microsoft.com/office/drawing/2017/decorative" val="1"/>
              </a:ext>
            </a:extLst>
          </p:cNvPr>
          <p:cNvSpPr/>
          <p:nvPr/>
        </p:nvSpPr>
        <p:spPr bwMode="auto">
          <a:xfrm rot="16200000">
            <a:off x="1839539" y="3772763"/>
            <a:ext cx="621466" cy="2971801"/>
          </a:xfrm>
          <a:prstGeom prst="round2SameRect">
            <a:avLst>
              <a:gd name="adj1" fmla="val 50000"/>
              <a:gd name="adj2" fmla="val 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800">
              <a:solidFill>
                <a:srgbClr val="000000"/>
              </a:solidFill>
              <a:latin typeface="Segoe Sans Display"/>
              <a:cs typeface="Segoe Sans Display"/>
            </a:endParaRPr>
          </a:p>
        </p:txBody>
      </p:sp>
      <p:sp>
        <p:nvSpPr>
          <p:cNvPr id="17" name="Rectangle: Top Corners Rounded 16">
            <a:extLst>
              <a:ext uri="{FF2B5EF4-FFF2-40B4-BE49-F238E27FC236}">
                <a16:creationId xmlns:a16="http://schemas.microsoft.com/office/drawing/2014/main" id="{61BA203A-630E-A021-0355-A778CAC36833}"/>
              </a:ext>
              <a:ext uri="{C183D7F6-B498-43B3-948B-1728B52AA6E4}">
                <adec:decorative xmlns:adec="http://schemas.microsoft.com/office/drawing/2017/decorative" val="1"/>
              </a:ext>
            </a:extLst>
          </p:cNvPr>
          <p:cNvSpPr/>
          <p:nvPr/>
        </p:nvSpPr>
        <p:spPr bwMode="auto">
          <a:xfrm rot="16200000">
            <a:off x="1970485" y="3783479"/>
            <a:ext cx="490538" cy="2950367"/>
          </a:xfrm>
          <a:prstGeom prst="round2SameRect">
            <a:avLst>
              <a:gd name="adj1" fmla="val 50000"/>
              <a:gd name="adj2" fmla="val 0"/>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prstClr val="white"/>
              </a:solidFill>
              <a:latin typeface="Segoe Sans Display"/>
              <a:cs typeface="Segoe UI" pitchFamily="34" charset="0"/>
            </a:endParaRPr>
          </a:p>
        </p:txBody>
      </p:sp>
      <p:sp>
        <p:nvSpPr>
          <p:cNvPr id="19" name="Rectangle: Rounded Corners 18">
            <a:extLst>
              <a:ext uri="{FF2B5EF4-FFF2-40B4-BE49-F238E27FC236}">
                <a16:creationId xmlns:a16="http://schemas.microsoft.com/office/drawing/2014/main" id="{8AF2E85E-72E8-8CB7-122B-2D133605CA84}"/>
              </a:ext>
              <a:ext uri="{C183D7F6-B498-43B3-948B-1728B52AA6E4}">
                <adec:decorative xmlns:adec="http://schemas.microsoft.com/office/drawing/2017/decorative" val="1"/>
              </a:ext>
            </a:extLst>
          </p:cNvPr>
          <p:cNvSpPr/>
          <p:nvPr/>
        </p:nvSpPr>
        <p:spPr bwMode="auto">
          <a:xfrm rot="16200000" flipH="1">
            <a:off x="4770839" y="-577452"/>
            <a:ext cx="5686424" cy="8012906"/>
          </a:xfrm>
          <a:prstGeom prst="roundRect">
            <a:avLst>
              <a:gd name="adj" fmla="val 3551"/>
            </a:avLst>
          </a:prstGeom>
          <a:solidFill>
            <a:schemeClr val="tx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2" name="Title 1">
            <a:extLst>
              <a:ext uri="{FF2B5EF4-FFF2-40B4-BE49-F238E27FC236}">
                <a16:creationId xmlns:a16="http://schemas.microsoft.com/office/drawing/2014/main" id="{F8BBDE37-9762-59D9-4C8F-625B15BE5CEF}"/>
              </a:ext>
            </a:extLst>
          </p:cNvPr>
          <p:cNvSpPr>
            <a:spLocks noGrp="1"/>
          </p:cNvSpPr>
          <p:nvPr>
            <p:ph type="title"/>
          </p:nvPr>
        </p:nvSpPr>
        <p:spPr>
          <a:xfrm>
            <a:off x="571500" y="-601226"/>
            <a:ext cx="11049000" cy="492443"/>
          </a:xfrm>
        </p:spPr>
        <p:txBody>
          <a:bodyPr/>
          <a:lstStyle/>
          <a:p>
            <a:r>
              <a:rPr lang="en-US" dirty="0"/>
              <a:t>Customer Hub</a:t>
            </a:r>
            <a:endParaRPr lang="en-IN" dirty="0"/>
          </a:p>
        </p:txBody>
      </p:sp>
      <p:pic>
        <p:nvPicPr>
          <p:cNvPr id="20" name="Graphic 19" descr="Customer Hub logo">
            <a:extLst>
              <a:ext uri="{FF2B5EF4-FFF2-40B4-BE49-F238E27FC236}">
                <a16:creationId xmlns:a16="http://schemas.microsoft.com/office/drawing/2014/main" id="{BE4877F0-249D-08FC-100E-F0E104E88D6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44930" y="689601"/>
            <a:ext cx="1889226" cy="996324"/>
          </a:xfrm>
          <a:prstGeom prst="rect">
            <a:avLst/>
          </a:prstGeom>
        </p:spPr>
      </p:pic>
      <p:pic>
        <p:nvPicPr>
          <p:cNvPr id="7" name="Picture 6" descr="A qr code on a white background">
            <a:extLst>
              <a:ext uri="{FF2B5EF4-FFF2-40B4-BE49-F238E27FC236}">
                <a16:creationId xmlns:a16="http://schemas.microsoft.com/office/drawing/2014/main" id="{73434B69-5AE9-898D-CD74-79C32E94922A}"/>
              </a:ext>
            </a:extLst>
          </p:cNvPr>
          <p:cNvPicPr>
            <a:picLocks noChangeAspect="1"/>
          </p:cNvPicPr>
          <p:nvPr/>
        </p:nvPicPr>
        <p:blipFill>
          <a:blip r:embed="rId4"/>
          <a:stretch>
            <a:fillRect/>
          </a:stretch>
        </p:blipFill>
        <p:spPr>
          <a:xfrm>
            <a:off x="1042171" y="2379221"/>
            <a:ext cx="2094745" cy="2094745"/>
          </a:xfrm>
          <a:prstGeom prst="roundRect">
            <a:avLst>
              <a:gd name="adj" fmla="val 6420"/>
            </a:avLst>
          </a:prstGeom>
          <a:noFill/>
        </p:spPr>
      </p:pic>
      <p:sp>
        <p:nvSpPr>
          <p:cNvPr id="22" name="TextBox 21">
            <a:extLst>
              <a:ext uri="{FF2B5EF4-FFF2-40B4-BE49-F238E27FC236}">
                <a16:creationId xmlns:a16="http://schemas.microsoft.com/office/drawing/2014/main" id="{15F3237F-9AA9-868B-7424-436E1701228B}"/>
              </a:ext>
            </a:extLst>
          </p:cNvPr>
          <p:cNvSpPr txBox="1"/>
          <p:nvPr/>
        </p:nvSpPr>
        <p:spPr>
          <a:xfrm>
            <a:off x="927705" y="5166330"/>
            <a:ext cx="2576098" cy="184666"/>
          </a:xfrm>
          <a:prstGeom prst="rect">
            <a:avLst/>
          </a:prstGeom>
          <a:noFill/>
        </p:spPr>
        <p:txBody>
          <a:bodyPr wrap="squar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algn="l" defTabSz="914400">
              <a:defRPr/>
            </a:pPr>
            <a:r>
              <a:rPr lang="en-US" sz="1200" dirty="0">
                <a:solidFill>
                  <a:schemeClr val="accent3"/>
                </a:solidFill>
                <a:hlinkClick r:id="rId5">
                  <a:extLst>
                    <a:ext uri="{A12FA001-AC4F-418D-AE19-62706E023703}">
                      <ahyp:hlinkClr xmlns:ahyp="http://schemas.microsoft.com/office/drawing/2018/hyperlinkcolor" val="tx"/>
                    </a:ext>
                  </a:extLst>
                </a:hlinkClick>
              </a:rPr>
              <a:t>https://aka.ms/CustomerHubSessions</a:t>
            </a:r>
            <a:r>
              <a:rPr lang="en-US" sz="1200" dirty="0">
                <a:solidFill>
                  <a:schemeClr val="accent3"/>
                </a:solidFill>
              </a:rPr>
              <a:t>​</a:t>
            </a:r>
          </a:p>
        </p:txBody>
      </p:sp>
      <p:sp>
        <p:nvSpPr>
          <p:cNvPr id="23" name="TextBox 22">
            <a:extLst>
              <a:ext uri="{FF2B5EF4-FFF2-40B4-BE49-F238E27FC236}">
                <a16:creationId xmlns:a16="http://schemas.microsoft.com/office/drawing/2014/main" id="{FEDCF1C5-CA16-6F5A-89FE-8E79E5D7541D}"/>
              </a:ext>
            </a:extLst>
          </p:cNvPr>
          <p:cNvSpPr txBox="1"/>
          <p:nvPr/>
        </p:nvSpPr>
        <p:spPr>
          <a:xfrm>
            <a:off x="4191522" y="1134943"/>
            <a:ext cx="6845057" cy="830997"/>
          </a:xfrm>
          <a:prstGeom prst="rect">
            <a:avLst/>
          </a:prstGeom>
          <a:noFill/>
          <a:ln>
            <a:noFill/>
            <a:prstDash/>
          </a:ln>
          <a:effectLst/>
        </p:spPr>
        <p:txBody>
          <a:bodyPr wrap="square">
            <a:spAutoFit/>
          </a:bodyPr>
          <a:lstStyle/>
          <a:p>
            <a:pPr algn="ctr">
              <a:spcAft>
                <a:spcPts val="1800"/>
              </a:spcAft>
            </a:pPr>
            <a:r>
              <a:rPr lang="en-US" sz="2400" dirty="0">
                <a:ln w="3175">
                  <a:noFill/>
                </a:ln>
                <a:gradFill flip="none" rotWithShape="1">
                  <a:gsLst>
                    <a:gs pos="0">
                      <a:srgbClr val="94D8FE"/>
                    </a:gs>
                    <a:gs pos="100000">
                      <a:schemeClr val="bg1"/>
                    </a:gs>
                  </a:gsLst>
                  <a:lin ang="13500000" scaled="1"/>
                  <a:tileRect/>
                </a:gradFill>
                <a:latin typeface="+mj-lt"/>
                <a:cs typeface="Segoe Sans Display Semibold" pitchFamily="2" charset="0"/>
              </a:rPr>
              <a:t>Visit </a:t>
            </a:r>
            <a:r>
              <a:rPr lang="en-US" sz="2400" dirty="0">
                <a:ln w="3175">
                  <a:noFill/>
                </a:ln>
                <a:solidFill>
                  <a:schemeClr val="accent3"/>
                </a:solidFill>
                <a:latin typeface="+mj-lt"/>
                <a:cs typeface="Segoe Sans Display Semibold" pitchFamily="2" charset="0"/>
                <a:hlinkClick r:id="rId5">
                  <a:extLst>
                    <a:ext uri="{A12FA001-AC4F-418D-AE19-62706E023703}">
                      <ahyp:hlinkClr xmlns:ahyp="http://schemas.microsoft.com/office/drawing/2018/hyperlinkcolor" val="tx"/>
                    </a:ext>
                  </a:extLst>
                </a:hlinkClick>
              </a:rPr>
              <a:t>Customer Hub website</a:t>
            </a:r>
            <a:r>
              <a:rPr lang="en-US" sz="2400" dirty="0">
                <a:ln w="3175">
                  <a:noFill/>
                </a:ln>
                <a:solidFill>
                  <a:schemeClr val="accent3"/>
                </a:solidFill>
                <a:latin typeface="+mj-lt"/>
                <a:cs typeface="Segoe Sans Display Semibold" pitchFamily="2" charset="0"/>
              </a:rPr>
              <a:t> </a:t>
            </a:r>
            <a:r>
              <a:rPr lang="en-US" sz="2400" dirty="0">
                <a:ln w="3175">
                  <a:noFill/>
                </a:ln>
                <a:gradFill flip="none" rotWithShape="1">
                  <a:gsLst>
                    <a:gs pos="0">
                      <a:srgbClr val="94D8FE"/>
                    </a:gs>
                    <a:gs pos="100000">
                      <a:schemeClr val="bg1"/>
                    </a:gs>
                  </a:gsLst>
                  <a:lin ang="13500000" scaled="1"/>
                  <a:tileRect/>
                </a:gradFill>
                <a:latin typeface="+mj-lt"/>
                <a:cs typeface="Segoe Sans Display Semibold" pitchFamily="2" charset="0"/>
              </a:rPr>
              <a:t>for upcoming sessions, updates, and on demand contents!</a:t>
            </a:r>
          </a:p>
        </p:txBody>
      </p:sp>
      <p:pic>
        <p:nvPicPr>
          <p:cNvPr id="24" name="Picture 23" descr="Microsoft Customer Hub webpage showing upcoming webinar series on AI agents, Microsoft 365 Copilot, and Teams readiness.">
            <a:extLst>
              <a:ext uri="{FF2B5EF4-FFF2-40B4-BE49-F238E27FC236}">
                <a16:creationId xmlns:a16="http://schemas.microsoft.com/office/drawing/2014/main" id="{0E4BF846-CE3A-CB87-DC70-855DA0E7DC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07628" y="2449924"/>
            <a:ext cx="7612846" cy="3622138"/>
          </a:xfrm>
          <a:prstGeom prst="roundRect">
            <a:avLst>
              <a:gd name="adj" fmla="val 2532"/>
            </a:avLst>
          </a:prstGeom>
        </p:spPr>
      </p:pic>
    </p:spTree>
    <p:extLst>
      <p:ext uri="{BB962C8B-B14F-4D97-AF65-F5344CB8AC3E}">
        <p14:creationId xmlns:p14="http://schemas.microsoft.com/office/powerpoint/2010/main" val="344334783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0A9C6-9FBF-FF0D-C6FB-E85FDE06DFC3}"/>
              </a:ext>
            </a:extLst>
          </p:cNvPr>
          <p:cNvSpPr>
            <a:spLocks noGrp="1"/>
          </p:cNvSpPr>
          <p:nvPr>
            <p:ph type="title" idx="4294967295"/>
          </p:nvPr>
        </p:nvSpPr>
        <p:spPr>
          <a:xfrm>
            <a:off x="838200" y="-1325562"/>
            <a:ext cx="10515600" cy="937256"/>
          </a:xfrm>
          <a:prstGeom prst="rect">
            <a:avLst/>
          </a:prstGeom>
        </p:spPr>
        <p:txBody>
          <a:bodyPr anchor="b"/>
          <a:lstStyle/>
          <a:p>
            <a:r>
              <a:rPr lang="en-US" dirty="0">
                <a:solidFill>
                  <a:sysClr val="windowText" lastClr="000000"/>
                </a:solidFill>
              </a:rPr>
              <a:t>Thank you slide</a:t>
            </a:r>
          </a:p>
        </p:txBody>
      </p:sp>
    </p:spTree>
    <p:extLst>
      <p:ext uri="{BB962C8B-B14F-4D97-AF65-F5344CB8AC3E}">
        <p14:creationId xmlns:p14="http://schemas.microsoft.com/office/powerpoint/2010/main" val="201406253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B9418-4DC2-ECA4-EFA2-A36DC52F10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A095E3-9482-188B-CFE1-D89C0CF926B8}"/>
              </a:ext>
            </a:extLst>
          </p:cNvPr>
          <p:cNvSpPr>
            <a:spLocks noGrp="1"/>
          </p:cNvSpPr>
          <p:nvPr>
            <p:ph type="title"/>
          </p:nvPr>
        </p:nvSpPr>
        <p:spPr/>
        <p:txBody>
          <a:bodyPr vert="horz" wrap="square" lIns="0" tIns="0" rIns="0" bIns="0" rtlCol="0" anchor="b">
            <a:spAutoFit/>
          </a:bodyPr>
          <a:lstStyle/>
          <a:p>
            <a:r>
              <a:rPr lang="en-US" sz="1400" dirty="0">
                <a:latin typeface="+mn-lt"/>
              </a:rPr>
              <a:t>Analyst demo video</a:t>
            </a:r>
          </a:p>
        </p:txBody>
      </p:sp>
      <p:pic>
        <p:nvPicPr>
          <p:cNvPr id="3" name="Analyst demo" descr="A short video showing a spreadsheet titled ‘Zawa Internal Market Focus Group Data.’ The sheet includes columns for demographics, tech savviness, health and fitness interest, brand affinity, purchase motivation, wearable ownership, and digital engagement. The video highlights what an analyst can do with this dataset, such as identifying consumer behavior patterns, segmenting audiences, and generating insights for marketing strategies.">
            <a:hlinkClick r:id="" action="ppaction://media"/>
            <a:extLst>
              <a:ext uri="{FF2B5EF4-FFF2-40B4-BE49-F238E27FC236}">
                <a16:creationId xmlns:a16="http://schemas.microsoft.com/office/drawing/2014/main" id="{5F7F0B0E-9144-0286-2A47-78F1781FE019}"/>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639D748B-ADB3-401E-ABE4-126EE93B84C5}" label="Analyst demo" lang="" r:embed="rId5"/>
                        </p173:trackLst>
                      </p173:tracksInfo>
                    </p:ext>
                  </p14:extLst>
                </p14:media>
              </p:ext>
            </p:extLst>
          </p:nvPr>
        </p:nvPicPr>
        <p:blipFill>
          <a:blip r:embed="rId6"/>
          <a:srcRect t="7798" b="5912"/>
          <a:stretch>
            <a:fillRect/>
          </a:stretch>
        </p:blipFill>
        <p:spPr>
          <a:xfrm>
            <a:off x="179391" y="0"/>
            <a:ext cx="11833217" cy="6858000"/>
          </a:xfrm>
          <a:prstGeom prst="rect">
            <a:avLst/>
          </a:prstGeom>
        </p:spPr>
      </p:pic>
    </p:spTree>
    <p:extLst>
      <p:ext uri="{BB962C8B-B14F-4D97-AF65-F5344CB8AC3E}">
        <p14:creationId xmlns:p14="http://schemas.microsoft.com/office/powerpoint/2010/main" val="2533866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5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D7B6F-11B4-D620-BE2A-E5BB6C76BA76}"/>
              </a:ext>
            </a:extLst>
          </p:cNvPr>
          <p:cNvSpPr>
            <a:spLocks noGrp="1"/>
          </p:cNvSpPr>
          <p:nvPr>
            <p:ph type="title"/>
          </p:nvPr>
        </p:nvSpPr>
        <p:spPr/>
        <p:txBody>
          <a:bodyPr/>
          <a:lstStyle/>
          <a:p>
            <a:r>
              <a:rPr lang="en-US"/>
              <a:t>Overview</a:t>
            </a:r>
          </a:p>
        </p:txBody>
      </p:sp>
    </p:spTree>
    <p:extLst>
      <p:ext uri="{BB962C8B-B14F-4D97-AF65-F5344CB8AC3E}">
        <p14:creationId xmlns:p14="http://schemas.microsoft.com/office/powerpoint/2010/main" val="82513284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86B892-4B77-1382-E1B0-CA5AA5ADDF7D}"/>
              </a:ext>
            </a:extLst>
          </p:cNvPr>
          <p:cNvSpPr>
            <a:spLocks noGrp="1"/>
          </p:cNvSpPr>
          <p:nvPr>
            <p:ph type="title"/>
          </p:nvPr>
        </p:nvSpPr>
        <p:spPr>
          <a:xfrm>
            <a:off x="588263" y="588963"/>
            <a:ext cx="4745164" cy="1166753"/>
          </a:xfrm>
        </p:spPr>
        <p:txBody>
          <a:bodyPr/>
          <a:lstStyle/>
          <a:p>
            <a:r>
              <a:rPr lang="en-US">
                <a:solidFill>
                  <a:schemeClr val="tx1"/>
                </a:solidFill>
              </a:rPr>
              <a:t>What is Copilot Analyst Agent?</a:t>
            </a:r>
          </a:p>
        </p:txBody>
      </p:sp>
      <p:sp>
        <p:nvSpPr>
          <p:cNvPr id="6" name="Text Placeholder 5">
            <a:extLst>
              <a:ext uri="{FF2B5EF4-FFF2-40B4-BE49-F238E27FC236}">
                <a16:creationId xmlns:a16="http://schemas.microsoft.com/office/drawing/2014/main" id="{D552060A-DFEF-837A-0D57-6CB0DEBAF612}"/>
              </a:ext>
            </a:extLst>
          </p:cNvPr>
          <p:cNvSpPr>
            <a:spLocks noGrp="1"/>
          </p:cNvSpPr>
          <p:nvPr>
            <p:ph type="body" sz="quarter" idx="10"/>
          </p:nvPr>
        </p:nvSpPr>
        <p:spPr>
          <a:xfrm>
            <a:off x="584200" y="2743200"/>
            <a:ext cx="4749800" cy="3385542"/>
          </a:xfrm>
        </p:spPr>
        <p:txBody>
          <a:bodyPr/>
          <a:lstStyle/>
          <a:p>
            <a:r>
              <a:rPr lang="en-US" sz="2000"/>
              <a:t>Copilot Analyst is an AI-powered </a:t>
            </a:r>
            <a:r>
              <a:rPr lang="en-US" sz="2000" b="1">
                <a:solidFill>
                  <a:srgbClr val="E7614C"/>
                </a:solidFill>
              </a:rPr>
              <a:t>virtual data scientist</a:t>
            </a:r>
            <a:r>
              <a:rPr lang="en-US" sz="2000"/>
              <a:t> built into Microsoft 365 Copilot. It is one of Microsoft’s first reasoning agents designed for advanced data analysis in everyday workflows. Analyst’s core intent is to help users </a:t>
            </a:r>
            <a:r>
              <a:rPr lang="en-US" sz="2000" b="1">
                <a:solidFill>
                  <a:srgbClr val="37482D"/>
                </a:solidFill>
              </a:rPr>
              <a:t>transform raw, messy data into actionable insights</a:t>
            </a:r>
            <a:r>
              <a:rPr lang="en-US" sz="2000"/>
              <a:t> within minutes – automating complex analysis tasks that would usually require expert skills in Excel, coding, or data science</a:t>
            </a:r>
          </a:p>
        </p:txBody>
      </p:sp>
      <p:pic>
        <p:nvPicPr>
          <p:cNvPr id="10" name="Picture 9" descr="Banner image of Analyst agent">
            <a:extLst>
              <a:ext uri="{FF2B5EF4-FFF2-40B4-BE49-F238E27FC236}">
                <a16:creationId xmlns:a16="http://schemas.microsoft.com/office/drawing/2014/main" id="{E9923750-1A9B-1E6D-25D5-3A51A367BD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12693" y="1755716"/>
            <a:ext cx="5691044" cy="3186985"/>
          </a:xfrm>
          <a:prstGeom prst="rect">
            <a:avLst/>
          </a:prstGeom>
        </p:spPr>
      </p:pic>
      <p:pic>
        <p:nvPicPr>
          <p:cNvPr id="12" name="Picture 11" descr="Image showing two file types">
            <a:extLst>
              <a:ext uri="{FF2B5EF4-FFF2-40B4-BE49-F238E27FC236}">
                <a16:creationId xmlns:a16="http://schemas.microsoft.com/office/drawing/2014/main" id="{1C0F850B-4041-5F0A-AEBF-FFE92D2B75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12692" y="4735016"/>
            <a:ext cx="5691045" cy="1393726"/>
          </a:xfrm>
          <a:prstGeom prst="rect">
            <a:avLst/>
          </a:prstGeom>
        </p:spPr>
      </p:pic>
    </p:spTree>
    <p:extLst>
      <p:ext uri="{BB962C8B-B14F-4D97-AF65-F5344CB8AC3E}">
        <p14:creationId xmlns:p14="http://schemas.microsoft.com/office/powerpoint/2010/main" val="208610828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DFF98-D704-1C44-7FEA-1C3907BD62EB}"/>
              </a:ext>
            </a:extLst>
          </p:cNvPr>
          <p:cNvSpPr>
            <a:spLocks noGrp="1"/>
          </p:cNvSpPr>
          <p:nvPr>
            <p:ph type="title" idx="4294967295"/>
          </p:nvPr>
        </p:nvSpPr>
        <p:spPr>
          <a:xfrm>
            <a:off x="1174750" y="485775"/>
            <a:ext cx="11017250" cy="498475"/>
          </a:xfrm>
          <a:prstGeom prst="rect">
            <a:avLst/>
          </a:prstGeom>
        </p:spPr>
        <p:txBody>
          <a:bodyPr/>
          <a:lstStyle/>
          <a:p>
            <a:r>
              <a:rPr lang="en-US"/>
              <a:t>Copilot Analyst</a:t>
            </a:r>
          </a:p>
        </p:txBody>
      </p:sp>
      <p:sp>
        <p:nvSpPr>
          <p:cNvPr id="33" name="Rounded Rectangle 1">
            <a:extLst>
              <a:ext uri="{FF2B5EF4-FFF2-40B4-BE49-F238E27FC236}">
                <a16:creationId xmlns:a16="http://schemas.microsoft.com/office/drawing/2014/main" id="{0867747F-6905-E038-7294-C8A3FA72C8AA}"/>
              </a:ext>
              <a:ext uri="{C183D7F6-B498-43B3-948B-1728B52AA6E4}">
                <adec:decorative xmlns:adec="http://schemas.microsoft.com/office/drawing/2017/decorative" val="1"/>
              </a:ext>
            </a:extLst>
          </p:cNvPr>
          <p:cNvSpPr/>
          <p:nvPr/>
        </p:nvSpPr>
        <p:spPr>
          <a:xfrm>
            <a:off x="585213" y="1535018"/>
            <a:ext cx="2575225" cy="4148145"/>
          </a:xfrm>
          <a:prstGeom prst="roundRect">
            <a:avLst>
              <a:gd name="adj" fmla="val 3802"/>
            </a:avLst>
          </a:prstGeom>
          <a:solidFill>
            <a:schemeClr val="bg1"/>
          </a:solidFill>
          <a:ln w="15875">
            <a:gradFill flip="none" rotWithShape="1">
              <a:gsLst>
                <a:gs pos="0">
                  <a:schemeClr val="accent1"/>
                </a:gs>
                <a:gs pos="99000">
                  <a:schemeClr val="accent2"/>
                </a:gs>
              </a:gsLst>
              <a:lin ang="2700000" scaled="1"/>
              <a:tileRect/>
            </a:gradFill>
          </a:ln>
          <a:effectLst>
            <a:outerShdw blurRad="127000" sx="102000" sy="102000" algn="ctr" rotWithShape="0">
              <a:srgbClr val="2A446F">
                <a:alpha val="15000"/>
              </a:srgb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Segoe UI" pitchFamily="34" charset="0"/>
            </a:endParaRPr>
          </a:p>
        </p:txBody>
      </p:sp>
      <p:sp>
        <p:nvSpPr>
          <p:cNvPr id="34" name="TextBox 33">
            <a:extLst>
              <a:ext uri="{FF2B5EF4-FFF2-40B4-BE49-F238E27FC236}">
                <a16:creationId xmlns:a16="http://schemas.microsoft.com/office/drawing/2014/main" id="{716CA42F-58AD-C86B-0D45-D0DBA2912104}"/>
              </a:ext>
            </a:extLst>
          </p:cNvPr>
          <p:cNvSpPr txBox="1"/>
          <p:nvPr/>
        </p:nvSpPr>
        <p:spPr>
          <a:xfrm>
            <a:off x="674560" y="2890218"/>
            <a:ext cx="2396531" cy="246221"/>
          </a:xfrm>
          <a:prstGeom prst="rect">
            <a:avLst/>
          </a:prstGeom>
          <a:noFill/>
        </p:spPr>
        <p:txBody>
          <a:bodyPr wrap="square" lIns="45720" tIns="0" rIns="45720" bIns="0" rtlCol="0" anchor="t">
            <a:sp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gradFill flip="none">
                  <a:gsLst>
                    <a:gs pos="7000">
                      <a:srgbClr val="0078D4"/>
                    </a:gs>
                    <a:gs pos="100000">
                      <a:srgbClr val="C73ECC"/>
                    </a:gs>
                  </a:gsLst>
                  <a:lin ang="0" scaled="1"/>
                  <a:tileRect/>
                </a:gradFill>
                <a:effectLst/>
                <a:uLnTx/>
                <a:uFillTx/>
                <a:latin typeface="Segoe UI Semibold" panose="020B0702040204020203" pitchFamily="34" charset="0"/>
                <a:cs typeface="Segoe UI Semibold" panose="020B07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gradFill flip="none">
                  <a:gsLst>
                    <a:gs pos="7000">
                      <a:srgbClr val="0078D4"/>
                    </a:gs>
                    <a:gs pos="100000">
                      <a:srgbClr val="C73ECC"/>
                    </a:gs>
                  </a:gsLst>
                  <a:lin ang="0" scaled="1"/>
                  <a:tileRect/>
                </a:gradFill>
                <a:effectLst/>
                <a:uLnTx/>
                <a:uFillTx/>
                <a:latin typeface="+mn-lt"/>
                <a:ea typeface="+mn-ea"/>
                <a:cs typeface="Segoe UI Semibold" panose="020B0702040204020203" pitchFamily="34" charset="0"/>
              </a:rPr>
              <a:t>Analyst at a Glance</a:t>
            </a:r>
            <a:endParaRPr kumimoji="0" lang="en-US" sz="1600" b="0" i="0" u="none" strike="noStrike" kern="0" cap="none" spc="0" normalizeH="0" baseline="0" noProof="0">
              <a:ln>
                <a:noFill/>
              </a:ln>
              <a:gradFill flip="none">
                <a:gsLst>
                  <a:gs pos="7000">
                    <a:srgbClr val="0078D4"/>
                  </a:gs>
                  <a:gs pos="100000">
                    <a:srgbClr val="C73ECC"/>
                  </a:gs>
                </a:gsLst>
                <a:lin ang="0" scaled="1"/>
                <a:tileRect/>
              </a:gradFill>
              <a:effectLst/>
              <a:uLnTx/>
              <a:uFillTx/>
              <a:latin typeface="+mn-lt"/>
              <a:ea typeface="+mn-ea"/>
              <a:cs typeface="Segoe UI Semibold" panose="020B0702040204020203" pitchFamily="34" charset="0"/>
            </a:endParaRPr>
          </a:p>
        </p:txBody>
      </p:sp>
      <p:sp>
        <p:nvSpPr>
          <p:cNvPr id="35" name="TextBox 34">
            <a:extLst>
              <a:ext uri="{FF2B5EF4-FFF2-40B4-BE49-F238E27FC236}">
                <a16:creationId xmlns:a16="http://schemas.microsoft.com/office/drawing/2014/main" id="{0B973AFD-B7FF-96FB-4CF7-3457236E9464}"/>
              </a:ext>
            </a:extLst>
          </p:cNvPr>
          <p:cNvSpPr txBox="1"/>
          <p:nvPr/>
        </p:nvSpPr>
        <p:spPr>
          <a:xfrm>
            <a:off x="729825" y="3609453"/>
            <a:ext cx="2286000" cy="1471557"/>
          </a:xfrm>
          <a:prstGeom prst="rect">
            <a:avLst/>
          </a:prstGeom>
          <a:noFill/>
        </p:spPr>
        <p:txBody>
          <a:bodyPr wrap="square" lIns="0" tIns="0" rIns="45720" bIns="0" rtlCol="0" anchor="t">
            <a:spAutoFit/>
          </a:bodyPr>
          <a:lstStyle>
            <a:defPPr>
              <a:defRPr lang="en-US"/>
            </a:defPPr>
            <a:lvl1pPr marR="0" lvl="0" indent="0" algn="ctr" fontAlgn="auto">
              <a:lnSpc>
                <a:spcPct val="100000"/>
              </a:lnSpc>
              <a:spcBef>
                <a:spcPts val="0"/>
              </a:spcBef>
              <a:spcAft>
                <a:spcPts val="0"/>
              </a:spcAft>
              <a:buClrTx/>
              <a:buSzTx/>
              <a:buFontTx/>
              <a:buNone/>
              <a:tabLst/>
              <a:defRPr kumimoji="0" sz="1200" b="0" i="0" u="none" strike="noStrike" kern="0" cap="none" spc="0" normalizeH="0" baseline="0">
                <a:ln>
                  <a:noFill/>
                </a:ln>
                <a:gradFill>
                  <a:gsLst>
                    <a:gs pos="2917">
                      <a:srgbClr val="000000"/>
                    </a:gs>
                    <a:gs pos="30000">
                      <a:srgbClr val="000000"/>
                    </a:gs>
                  </a:gsLst>
                  <a:lin ang="5400000" scaled="0"/>
                </a:gradFill>
                <a:effectLst/>
                <a:uLnTx/>
                <a:uFillTx/>
                <a:latin typeface="Segoe UI Semibold"/>
              </a:defRPr>
            </a:lvl1pPr>
          </a:lstStyle>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tx2"/>
                </a:solidFill>
                <a:effectLst/>
                <a:uLnTx/>
                <a:uFillTx/>
                <a:latin typeface="+mn-lt"/>
                <a:ea typeface="+mn-ea"/>
                <a:cs typeface="Segoe UI" panose="020B0502040204020203" pitchFamily="34" charset="0"/>
              </a:rPr>
              <a:t>Acts as a “virtual data scientist”</a:t>
            </a:r>
          </a:p>
          <a:p>
            <a:pPr marL="171450" marR="0" lvl="0" indent="-17145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tx2"/>
                </a:solidFill>
                <a:effectLst/>
                <a:uLnTx/>
                <a:uFillTx/>
                <a:latin typeface="+mn-lt"/>
                <a:ea typeface="+mn-ea"/>
                <a:cs typeface="Segoe UI" panose="020B0502040204020203" pitchFamily="34" charset="0"/>
              </a:rPr>
              <a:t>Embedded in Microsoft 365 Copilot</a:t>
            </a:r>
            <a:endParaRPr kumimoji="0" lang="en-US" sz="1200" b="0" i="0" u="none" strike="noStrike" kern="0" cap="none" spc="0" normalizeH="0" baseline="0" noProof="0" dirty="0">
              <a:ln>
                <a:noFill/>
              </a:ln>
              <a:solidFill>
                <a:schemeClr val="tx2"/>
              </a:solidFill>
              <a:effectLst/>
              <a:uLnTx/>
              <a:uFillTx/>
              <a:latin typeface="+mn-lt"/>
              <a:ea typeface="+mn-ea"/>
              <a:cs typeface="Segoe UI" panose="020B0502040204020203" pitchFamily="34" charset="0"/>
            </a:endParaRPr>
          </a:p>
          <a:p>
            <a:pPr marL="171450" marR="0" lvl="0" indent="-17145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chemeClr val="tx2"/>
                </a:solidFill>
                <a:effectLst/>
                <a:uLnTx/>
                <a:uFillTx/>
                <a:latin typeface="+mn-lt"/>
                <a:ea typeface="+mn-ea"/>
                <a:cs typeface="Segoe UI" panose="020B0502040204020203" pitchFamily="34" charset="0"/>
              </a:rPr>
              <a:t>Enable deep analysis from enterprise data.</a:t>
            </a:r>
          </a:p>
        </p:txBody>
      </p:sp>
      <p:sp>
        <p:nvSpPr>
          <p:cNvPr id="37" name="Oval 36">
            <a:extLst>
              <a:ext uri="{FF2B5EF4-FFF2-40B4-BE49-F238E27FC236}">
                <a16:creationId xmlns:a16="http://schemas.microsoft.com/office/drawing/2014/main" id="{E5988B58-DD5E-CE96-7820-A54402F1297F}"/>
              </a:ext>
              <a:ext uri="{C183D7F6-B498-43B3-948B-1728B52AA6E4}">
                <adec:decorative xmlns:adec="http://schemas.microsoft.com/office/drawing/2017/decorative" val="1"/>
              </a:ext>
            </a:extLst>
          </p:cNvPr>
          <p:cNvSpPr/>
          <p:nvPr/>
        </p:nvSpPr>
        <p:spPr bwMode="auto">
          <a:xfrm>
            <a:off x="1529925" y="1882432"/>
            <a:ext cx="685800" cy="685800"/>
          </a:xfrm>
          <a:prstGeom prst="ellipse">
            <a:avLst/>
          </a:prstGeom>
          <a:gradFill>
            <a:gsLst>
              <a:gs pos="0">
                <a:srgbClr val="C03BC4"/>
              </a:gs>
              <a:gs pos="80000">
                <a:srgbClr val="0078D4"/>
              </a:gs>
            </a:gsLst>
            <a:path path="circle">
              <a:fillToRect l="100000" t="100000"/>
            </a:path>
          </a:gradFill>
          <a:ln w="12700">
            <a:noFill/>
          </a:ln>
          <a:effectLst>
            <a:outerShdw blurRad="127000" sx="102000" sy="102000" algn="ctr" rotWithShape="0">
              <a:srgbClr val="2A446F">
                <a:alpha val="15000"/>
              </a:srgbClr>
            </a:outerShdw>
          </a:effectLst>
        </p:spPr>
        <p:txBody>
          <a:bodyPr wrap="square" lIns="182880" rIns="18288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EFFFE"/>
              </a:solidFill>
              <a:effectLst/>
              <a:uLnTx/>
              <a:uFillTx/>
              <a:latin typeface="Segoe Sans Display Semibold" pitchFamily="2" charset="0"/>
              <a:ea typeface="+mn-ea"/>
              <a:cs typeface="Segoe Sans Display Semibold" pitchFamily="2" charset="0"/>
            </a:endParaRPr>
          </a:p>
        </p:txBody>
      </p:sp>
      <p:pic>
        <p:nvPicPr>
          <p:cNvPr id="38" name="Graphic 37">
            <a:extLst>
              <a:ext uri="{FF2B5EF4-FFF2-40B4-BE49-F238E27FC236}">
                <a16:creationId xmlns:a16="http://schemas.microsoft.com/office/drawing/2014/main" id="{F32176B5-B123-6AA2-ED06-5C8C5D0BC53D}"/>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637312" y="1989819"/>
            <a:ext cx="471027" cy="471027"/>
          </a:xfrm>
          <a:prstGeom prst="rect">
            <a:avLst/>
          </a:prstGeom>
        </p:spPr>
      </p:pic>
      <p:sp>
        <p:nvSpPr>
          <p:cNvPr id="39" name="Rounded Rectangle 5">
            <a:extLst>
              <a:ext uri="{FF2B5EF4-FFF2-40B4-BE49-F238E27FC236}">
                <a16:creationId xmlns:a16="http://schemas.microsoft.com/office/drawing/2014/main" id="{4B836B84-808B-9EB6-291D-3D6194E8DE0C}"/>
              </a:ext>
              <a:ext uri="{C183D7F6-B498-43B3-948B-1728B52AA6E4}">
                <adec:decorative xmlns:adec="http://schemas.microsoft.com/office/drawing/2017/decorative" val="1"/>
              </a:ext>
            </a:extLst>
          </p:cNvPr>
          <p:cNvSpPr/>
          <p:nvPr/>
        </p:nvSpPr>
        <p:spPr>
          <a:xfrm>
            <a:off x="3399645" y="1535018"/>
            <a:ext cx="2575225" cy="4148145"/>
          </a:xfrm>
          <a:prstGeom prst="roundRect">
            <a:avLst>
              <a:gd name="adj" fmla="val 3802"/>
            </a:avLst>
          </a:prstGeom>
          <a:solidFill>
            <a:schemeClr val="bg1"/>
          </a:solidFill>
          <a:ln w="15875">
            <a:gradFill flip="none" rotWithShape="1">
              <a:gsLst>
                <a:gs pos="0">
                  <a:schemeClr val="accent1"/>
                </a:gs>
                <a:gs pos="99000">
                  <a:schemeClr val="accent2"/>
                </a:gs>
              </a:gsLst>
              <a:lin ang="2700000" scaled="1"/>
              <a:tileRect/>
            </a:gradFill>
          </a:ln>
          <a:effectLst>
            <a:outerShdw blurRad="127000" sx="102000" sy="102000" algn="ctr" rotWithShape="0">
              <a:srgbClr val="2A446F">
                <a:alpha val="15000"/>
              </a:srgb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kern="0">
              <a:solidFill>
                <a:sysClr val="windowText" lastClr="000000"/>
              </a:solidFill>
              <a:latin typeface="Segoe UI"/>
              <a:cs typeface="Segoe UI" pitchFamily="34" charset="0"/>
            </a:endParaRPr>
          </a:p>
        </p:txBody>
      </p:sp>
      <p:sp>
        <p:nvSpPr>
          <p:cNvPr id="40" name="TextBox 39">
            <a:extLst>
              <a:ext uri="{FF2B5EF4-FFF2-40B4-BE49-F238E27FC236}">
                <a16:creationId xmlns:a16="http://schemas.microsoft.com/office/drawing/2014/main" id="{3EEAF0AE-AF0E-703E-401C-4FB197B6CB90}"/>
              </a:ext>
            </a:extLst>
          </p:cNvPr>
          <p:cNvSpPr txBox="1"/>
          <p:nvPr/>
        </p:nvSpPr>
        <p:spPr>
          <a:xfrm>
            <a:off x="3489393" y="2890218"/>
            <a:ext cx="2395728" cy="246221"/>
          </a:xfrm>
          <a:prstGeom prst="rect">
            <a:avLst/>
          </a:prstGeom>
          <a:noFill/>
        </p:spPr>
        <p:txBody>
          <a:bodyPr wrap="square" lIns="45720" tIns="0" rIns="45720" bIns="0" rtlCol="0" anchor="t">
            <a:sp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gradFill flip="none">
                  <a:gsLst>
                    <a:gs pos="7000">
                      <a:srgbClr val="0078D4"/>
                    </a:gs>
                    <a:gs pos="100000">
                      <a:srgbClr val="C73ECC"/>
                    </a:gs>
                  </a:gsLst>
                  <a:lin ang="0" scaled="1"/>
                  <a:tileRect/>
                </a:gradFill>
                <a:effectLst/>
                <a:uLnTx/>
                <a:uFillTx/>
                <a:latin typeface="Segoe UI Semibold" panose="020B0702040204020203" pitchFamily="34" charset="0"/>
                <a:cs typeface="Segoe UI Semibold" panose="020B07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gradFill flip="none">
                  <a:gsLst>
                    <a:gs pos="7000">
                      <a:srgbClr val="0078D4"/>
                    </a:gs>
                    <a:gs pos="100000">
                      <a:srgbClr val="C73ECC"/>
                    </a:gs>
                  </a:gsLst>
                  <a:lin ang="0" scaled="1"/>
                  <a:tileRect/>
                </a:gradFill>
                <a:effectLst/>
                <a:uLnTx/>
                <a:uFillTx/>
                <a:latin typeface="+mn-lt"/>
                <a:ea typeface="+mn-ea"/>
                <a:cs typeface="Segoe UI Semibold" panose="020B0702040204020203" pitchFamily="34" charset="0"/>
              </a:rPr>
              <a:t>Key Capability</a:t>
            </a:r>
            <a:endParaRPr kumimoji="0" lang="en-US" sz="1600" b="1" i="0" u="none" strike="noStrike" kern="0" cap="none" spc="0" normalizeH="0" baseline="0" noProof="0">
              <a:ln>
                <a:noFill/>
              </a:ln>
              <a:gradFill flip="none">
                <a:gsLst>
                  <a:gs pos="7000">
                    <a:srgbClr val="0078D4"/>
                  </a:gs>
                  <a:gs pos="100000">
                    <a:srgbClr val="D660FF"/>
                  </a:gs>
                </a:gsLst>
                <a:lin ang="0" scaled="1"/>
                <a:tileRect/>
              </a:gradFill>
              <a:effectLst/>
              <a:uLnTx/>
              <a:uFillTx/>
              <a:latin typeface="+mn-lt"/>
              <a:ea typeface="+mn-ea"/>
              <a:cs typeface="Segoe Sans Display Semibold" pitchFamily="2" charset="0"/>
            </a:endParaRPr>
          </a:p>
        </p:txBody>
      </p:sp>
      <p:sp>
        <p:nvSpPr>
          <p:cNvPr id="41" name="TextBox 40">
            <a:extLst>
              <a:ext uri="{FF2B5EF4-FFF2-40B4-BE49-F238E27FC236}">
                <a16:creationId xmlns:a16="http://schemas.microsoft.com/office/drawing/2014/main" id="{52132C94-4CD9-0B98-0D13-AA2A82896C74}"/>
              </a:ext>
            </a:extLst>
          </p:cNvPr>
          <p:cNvSpPr txBox="1"/>
          <p:nvPr/>
        </p:nvSpPr>
        <p:spPr>
          <a:xfrm>
            <a:off x="3544257" y="3609454"/>
            <a:ext cx="2286000" cy="1415772"/>
          </a:xfrm>
          <a:prstGeom prst="rect">
            <a:avLst/>
          </a:prstGeom>
          <a:noFill/>
        </p:spPr>
        <p:txBody>
          <a:bodyPr wrap="square" lIns="0" tIns="0" rIns="45720" bIns="0" rtlCol="0" anchor="t">
            <a:spAutoFit/>
          </a:bodyPr>
          <a:lstStyle>
            <a:defPPr>
              <a:defRPr lang="en-US"/>
            </a:defPPr>
            <a:lvl1pPr marR="0" lvl="0" indent="0" algn="ctr" fontAlgn="auto">
              <a:lnSpc>
                <a:spcPct val="100000"/>
              </a:lnSpc>
              <a:spcBef>
                <a:spcPts val="0"/>
              </a:spcBef>
              <a:spcAft>
                <a:spcPts val="0"/>
              </a:spcAft>
              <a:buClrTx/>
              <a:buSzTx/>
              <a:buFontTx/>
              <a:buNone/>
              <a:tabLst/>
              <a:defRPr kumimoji="0" sz="1200" b="0" i="0" u="none" strike="noStrike" kern="0" cap="none" spc="0" normalizeH="0" baseline="0">
                <a:ln>
                  <a:noFill/>
                </a:ln>
                <a:gradFill>
                  <a:gsLst>
                    <a:gs pos="2917">
                      <a:srgbClr val="000000"/>
                    </a:gs>
                    <a:gs pos="30000">
                      <a:srgbClr val="000000"/>
                    </a:gs>
                  </a:gsLst>
                  <a:lin ang="5400000" scaled="0"/>
                </a:gradFill>
                <a:effectLst/>
                <a:uLnTx/>
                <a:uFillTx/>
                <a:latin typeface="Segoe UI Semibold"/>
              </a:defRPr>
            </a:lvl1pPr>
          </a:lstStyle>
          <a:p>
            <a:pPr marL="152400" marR="0" lvl="0" indent="-1524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2"/>
                </a:solidFill>
                <a:effectLst/>
                <a:uLnTx/>
                <a:uFillTx/>
                <a:latin typeface="+mn-lt"/>
                <a:ea typeface="+mn-ea"/>
                <a:cs typeface="Segoe UI" panose="020B0502040204020203" pitchFamily="34" charset="0"/>
              </a:rPr>
              <a:t>Leverages LLM + Python Engine</a:t>
            </a:r>
          </a:p>
          <a:p>
            <a:pPr marL="152400" marR="0" lvl="0" indent="-1524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2"/>
                </a:solidFill>
                <a:effectLst/>
                <a:uLnTx/>
                <a:uFillTx/>
                <a:latin typeface="+mn-lt"/>
                <a:ea typeface="+mn-ea"/>
                <a:cs typeface="Segoe UI" panose="020B0502040204020203" pitchFamily="34" charset="0"/>
              </a:rPr>
              <a:t>Iteratively analyzes data and generate charts.</a:t>
            </a:r>
          </a:p>
          <a:p>
            <a:pPr marL="152400" marR="0" lvl="0" indent="-1524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kern="1200">
                <a:solidFill>
                  <a:schemeClr val="tx2"/>
                </a:solidFill>
                <a:latin typeface="+mn-lt"/>
                <a:cs typeface="Segoe UI" panose="020B0502040204020203" pitchFamily="34" charset="0"/>
              </a:rPr>
              <a:t>Refine results via auto-generated code.</a:t>
            </a:r>
            <a:endParaRPr kumimoji="0" lang="en-US" sz="1200" b="0" i="0" u="none" strike="noStrike" kern="1200" cap="none" spc="0" normalizeH="0" baseline="0" noProof="0">
              <a:ln>
                <a:noFill/>
              </a:ln>
              <a:solidFill>
                <a:schemeClr val="tx2"/>
              </a:solidFill>
              <a:effectLst/>
              <a:uLnTx/>
              <a:uFillTx/>
              <a:latin typeface="+mn-lt"/>
              <a:ea typeface="+mn-ea"/>
              <a:cs typeface="Segoe UI" panose="020B0502040204020203" pitchFamily="34" charset="0"/>
            </a:endParaRPr>
          </a:p>
        </p:txBody>
      </p:sp>
      <p:sp>
        <p:nvSpPr>
          <p:cNvPr id="43" name="Oval 42">
            <a:extLst>
              <a:ext uri="{FF2B5EF4-FFF2-40B4-BE49-F238E27FC236}">
                <a16:creationId xmlns:a16="http://schemas.microsoft.com/office/drawing/2014/main" id="{F523FA51-A679-4CDA-66F7-8D0F5C593724}"/>
              </a:ext>
              <a:ext uri="{C183D7F6-B498-43B3-948B-1728B52AA6E4}">
                <adec:decorative xmlns:adec="http://schemas.microsoft.com/office/drawing/2017/decorative" val="1"/>
              </a:ext>
            </a:extLst>
          </p:cNvPr>
          <p:cNvSpPr/>
          <p:nvPr/>
        </p:nvSpPr>
        <p:spPr bwMode="auto">
          <a:xfrm>
            <a:off x="4344357" y="1882432"/>
            <a:ext cx="685800" cy="685800"/>
          </a:xfrm>
          <a:prstGeom prst="ellipse">
            <a:avLst/>
          </a:prstGeom>
          <a:gradFill>
            <a:gsLst>
              <a:gs pos="0">
                <a:srgbClr val="C03BC4"/>
              </a:gs>
              <a:gs pos="80000">
                <a:srgbClr val="0078D4"/>
              </a:gs>
            </a:gsLst>
            <a:path path="circle">
              <a:fillToRect l="100000" t="100000"/>
            </a:path>
          </a:gradFill>
          <a:ln w="12700">
            <a:noFill/>
          </a:ln>
          <a:effectLst>
            <a:outerShdw blurRad="127000" sx="102000" sy="102000" algn="ctr" rotWithShape="0">
              <a:srgbClr val="2A446F">
                <a:alpha val="15000"/>
              </a:srgbClr>
            </a:outerShdw>
          </a:effectLst>
        </p:spPr>
        <p:txBody>
          <a:bodyPr wrap="square" lIns="182880" rIns="18288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EFFFE"/>
              </a:solidFill>
              <a:effectLst/>
              <a:uLnTx/>
              <a:uFillTx/>
              <a:latin typeface="Segoe Sans Display Semibold" pitchFamily="2" charset="0"/>
              <a:ea typeface="+mn-ea"/>
              <a:cs typeface="Segoe Sans Display Semibold" pitchFamily="2" charset="0"/>
            </a:endParaRPr>
          </a:p>
        </p:txBody>
      </p:sp>
      <p:pic>
        <p:nvPicPr>
          <p:cNvPr id="44" name="Graphic 43">
            <a:extLst>
              <a:ext uri="{FF2B5EF4-FFF2-40B4-BE49-F238E27FC236}">
                <a16:creationId xmlns:a16="http://schemas.microsoft.com/office/drawing/2014/main" id="{1AFABC2B-64A8-3B18-8106-9B722CBF15B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451744" y="1989819"/>
            <a:ext cx="471027" cy="471027"/>
          </a:xfrm>
          <a:prstGeom prst="rect">
            <a:avLst/>
          </a:prstGeom>
        </p:spPr>
      </p:pic>
      <p:sp>
        <p:nvSpPr>
          <p:cNvPr id="45" name="Rounded Rectangle 4">
            <a:extLst>
              <a:ext uri="{FF2B5EF4-FFF2-40B4-BE49-F238E27FC236}">
                <a16:creationId xmlns:a16="http://schemas.microsoft.com/office/drawing/2014/main" id="{B95BE5DF-DF03-2201-3DC3-C778D23CA3C5}"/>
              </a:ext>
              <a:ext uri="{C183D7F6-B498-43B3-948B-1728B52AA6E4}">
                <adec:decorative xmlns:adec="http://schemas.microsoft.com/office/drawing/2017/decorative" val="1"/>
              </a:ext>
            </a:extLst>
          </p:cNvPr>
          <p:cNvSpPr/>
          <p:nvPr/>
        </p:nvSpPr>
        <p:spPr>
          <a:xfrm>
            <a:off x="6214077" y="1535018"/>
            <a:ext cx="2575225" cy="4148145"/>
          </a:xfrm>
          <a:prstGeom prst="roundRect">
            <a:avLst>
              <a:gd name="adj" fmla="val 3802"/>
            </a:avLst>
          </a:prstGeom>
          <a:solidFill>
            <a:schemeClr val="bg1"/>
          </a:solidFill>
          <a:ln w="15875">
            <a:gradFill flip="none" rotWithShape="1">
              <a:gsLst>
                <a:gs pos="0">
                  <a:schemeClr val="accent1"/>
                </a:gs>
                <a:gs pos="99000">
                  <a:schemeClr val="accent2"/>
                </a:gs>
              </a:gsLst>
              <a:lin ang="2700000" scaled="1"/>
              <a:tileRect/>
            </a:gradFill>
          </a:ln>
          <a:effectLst>
            <a:outerShdw blurRad="127000" sx="102000" sy="102000" algn="ctr" rotWithShape="0">
              <a:srgbClr val="2A446F">
                <a:alpha val="15000"/>
              </a:srgb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kern="0">
              <a:solidFill>
                <a:sysClr val="windowText" lastClr="000000"/>
              </a:solidFill>
              <a:latin typeface="Segoe UI"/>
              <a:cs typeface="Segoe UI" pitchFamily="34" charset="0"/>
            </a:endParaRPr>
          </a:p>
        </p:txBody>
      </p:sp>
      <p:sp>
        <p:nvSpPr>
          <p:cNvPr id="46" name="TextBox 45">
            <a:extLst>
              <a:ext uri="{FF2B5EF4-FFF2-40B4-BE49-F238E27FC236}">
                <a16:creationId xmlns:a16="http://schemas.microsoft.com/office/drawing/2014/main" id="{71E60A03-47D4-4220-9049-72D65190FE39}"/>
              </a:ext>
            </a:extLst>
          </p:cNvPr>
          <p:cNvSpPr txBox="1"/>
          <p:nvPr/>
        </p:nvSpPr>
        <p:spPr>
          <a:xfrm>
            <a:off x="6214078" y="2890218"/>
            <a:ext cx="2575224" cy="246221"/>
          </a:xfrm>
          <a:prstGeom prst="rect">
            <a:avLst/>
          </a:prstGeom>
          <a:noFill/>
        </p:spPr>
        <p:txBody>
          <a:bodyPr wrap="square" lIns="45720" tIns="0" rIns="45720" bIns="0" rtlCol="0" anchor="t">
            <a:sp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gradFill flip="none">
                  <a:gsLst>
                    <a:gs pos="7000">
                      <a:srgbClr val="0078D4"/>
                    </a:gs>
                    <a:gs pos="100000">
                      <a:srgbClr val="C73ECC"/>
                    </a:gs>
                  </a:gsLst>
                  <a:lin ang="0" scaled="1"/>
                  <a:tileRect/>
                </a:gradFill>
                <a:effectLst/>
                <a:uLnTx/>
                <a:uFillTx/>
                <a:latin typeface="Segoe UI Semibold" panose="020B0702040204020203" pitchFamily="34" charset="0"/>
                <a:cs typeface="Segoe UI Semibold" panose="020B07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20" normalizeH="0" baseline="0" noProof="0">
                <a:ln>
                  <a:noFill/>
                </a:ln>
                <a:gradFill flip="none">
                  <a:gsLst>
                    <a:gs pos="7000">
                      <a:srgbClr val="0078D4"/>
                    </a:gs>
                    <a:gs pos="100000">
                      <a:schemeClr val="accent2"/>
                    </a:gs>
                  </a:gsLst>
                  <a:lin ang="0" scaled="1"/>
                  <a:tileRect/>
                </a:gradFill>
                <a:effectLst/>
                <a:uLnTx/>
                <a:uFillTx/>
                <a:latin typeface="+mn-lt"/>
                <a:ea typeface="+mn-ea"/>
                <a:cs typeface="Segoe Sans Display Semibold" pitchFamily="2" charset="0"/>
              </a:rPr>
              <a:t>Business Impact</a:t>
            </a:r>
            <a:endParaRPr kumimoji="0" lang="en-US" sz="1600" b="1" i="0" u="none" strike="noStrike" kern="0" cap="none" spc="-20" normalizeH="0" baseline="30000" noProof="0">
              <a:ln>
                <a:noFill/>
              </a:ln>
              <a:gradFill flip="none">
                <a:gsLst>
                  <a:gs pos="7000">
                    <a:srgbClr val="0078D4"/>
                  </a:gs>
                  <a:gs pos="100000">
                    <a:schemeClr val="accent2"/>
                  </a:gs>
                </a:gsLst>
                <a:lin ang="0" scaled="1"/>
                <a:tileRect/>
              </a:gradFill>
              <a:effectLst/>
              <a:highlight>
                <a:srgbClr val="FFFF00"/>
              </a:highlight>
              <a:uLnTx/>
              <a:uFillTx/>
              <a:latin typeface="+mn-lt"/>
              <a:ea typeface="+mn-ea"/>
              <a:cs typeface="Segoe Sans Display Semibold" pitchFamily="2" charset="0"/>
            </a:endParaRPr>
          </a:p>
        </p:txBody>
      </p:sp>
      <p:sp>
        <p:nvSpPr>
          <p:cNvPr id="47" name="TextBox 46">
            <a:extLst>
              <a:ext uri="{FF2B5EF4-FFF2-40B4-BE49-F238E27FC236}">
                <a16:creationId xmlns:a16="http://schemas.microsoft.com/office/drawing/2014/main" id="{7998132F-F1EC-BB6F-24D0-BCDF0B5ECD82}"/>
              </a:ext>
            </a:extLst>
          </p:cNvPr>
          <p:cNvSpPr txBox="1"/>
          <p:nvPr/>
        </p:nvSpPr>
        <p:spPr>
          <a:xfrm>
            <a:off x="6358689" y="3592887"/>
            <a:ext cx="2286000" cy="1713739"/>
          </a:xfrm>
          <a:prstGeom prst="rect">
            <a:avLst/>
          </a:prstGeom>
          <a:noFill/>
        </p:spPr>
        <p:txBody>
          <a:bodyPr wrap="square" lIns="0" tIns="0" rIns="45720" bIns="0" rtlCol="0" anchor="t">
            <a:spAutoFit/>
          </a:bodyPr>
          <a:lstStyle>
            <a:defPPr>
              <a:defRPr lang="en-US"/>
            </a:defPPr>
            <a:lvl1pPr marR="0" lvl="0" indent="0" algn="ctr" fontAlgn="auto">
              <a:lnSpc>
                <a:spcPct val="100000"/>
              </a:lnSpc>
              <a:spcBef>
                <a:spcPts val="0"/>
              </a:spcBef>
              <a:spcAft>
                <a:spcPts val="0"/>
              </a:spcAft>
              <a:buClrTx/>
              <a:buSzTx/>
              <a:buFontTx/>
              <a:buNone/>
              <a:tabLst/>
              <a:defRPr kumimoji="0" sz="1200" b="0" i="0" u="none" strike="noStrike" kern="0" cap="none" spc="0" normalizeH="0" baseline="0">
                <a:ln>
                  <a:noFill/>
                </a:ln>
                <a:gradFill>
                  <a:gsLst>
                    <a:gs pos="2917">
                      <a:srgbClr val="000000"/>
                    </a:gs>
                    <a:gs pos="30000">
                      <a:srgbClr val="000000"/>
                    </a:gs>
                  </a:gsLst>
                  <a:lin ang="5400000" scaled="0"/>
                </a:gradFill>
                <a:effectLst/>
                <a:uLnTx/>
                <a:uFillTx/>
                <a:latin typeface="Segoe UI Semibold"/>
              </a:defRPr>
            </a:lvl1pPr>
          </a:lstStyle>
          <a:p>
            <a:pPr marL="171450" marR="0" lvl="0" indent="-17145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defRPr/>
            </a:pPr>
            <a:r>
              <a:rPr lang="en-US">
                <a:solidFill>
                  <a:schemeClr val="tx2"/>
                </a:solidFill>
                <a:latin typeface="+mn-lt"/>
                <a:cs typeface="Segoe UI" panose="020B0502040204020203" pitchFamily="34" charset="0"/>
              </a:rPr>
              <a:t>Turns raw spreadsheets and databases into visualized trends.</a:t>
            </a:r>
          </a:p>
          <a:p>
            <a:pPr marL="171450" marR="0" lvl="0" indent="-17145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2"/>
                </a:solidFill>
                <a:effectLst/>
                <a:uLnTx/>
                <a:uFillTx/>
                <a:latin typeface="+mn-lt"/>
                <a:cs typeface="Segoe UI" panose="020B0502040204020203" pitchFamily="34" charset="0"/>
              </a:rPr>
              <a:t>Detects patterns, correlations, summarizes data in minutes.</a:t>
            </a:r>
          </a:p>
          <a:p>
            <a:pPr marL="171450" marR="0" lvl="0" indent="-17145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2"/>
                </a:solidFill>
                <a:effectLst/>
                <a:uLnTx/>
                <a:uFillTx/>
                <a:latin typeface="+mn-lt"/>
                <a:cs typeface="Segoe UI" panose="020B0502040204020203" pitchFamily="34" charset="0"/>
              </a:rPr>
              <a:t>Democratize data analysis for non-experts.</a:t>
            </a:r>
          </a:p>
        </p:txBody>
      </p:sp>
      <p:sp>
        <p:nvSpPr>
          <p:cNvPr id="49" name="Oval 48">
            <a:extLst>
              <a:ext uri="{FF2B5EF4-FFF2-40B4-BE49-F238E27FC236}">
                <a16:creationId xmlns:a16="http://schemas.microsoft.com/office/drawing/2014/main" id="{B0AB1254-4E81-A2CB-F4E9-609369C11292}"/>
              </a:ext>
              <a:ext uri="{C183D7F6-B498-43B3-948B-1728B52AA6E4}">
                <adec:decorative xmlns:adec="http://schemas.microsoft.com/office/drawing/2017/decorative" val="1"/>
              </a:ext>
            </a:extLst>
          </p:cNvPr>
          <p:cNvSpPr/>
          <p:nvPr/>
        </p:nvSpPr>
        <p:spPr bwMode="auto">
          <a:xfrm>
            <a:off x="7158789" y="1882432"/>
            <a:ext cx="685800" cy="685800"/>
          </a:xfrm>
          <a:prstGeom prst="ellipse">
            <a:avLst/>
          </a:prstGeom>
          <a:gradFill>
            <a:gsLst>
              <a:gs pos="0">
                <a:srgbClr val="C03BC4"/>
              </a:gs>
              <a:gs pos="80000">
                <a:srgbClr val="0078D4"/>
              </a:gs>
            </a:gsLst>
            <a:path path="circle">
              <a:fillToRect l="100000" t="100000"/>
            </a:path>
          </a:gradFill>
          <a:ln w="12700">
            <a:noFill/>
          </a:ln>
          <a:effectLst>
            <a:outerShdw blurRad="127000" sx="102000" sy="102000" algn="ctr" rotWithShape="0">
              <a:srgbClr val="2A446F">
                <a:alpha val="15000"/>
              </a:srgbClr>
            </a:outerShdw>
          </a:effectLst>
        </p:spPr>
        <p:txBody>
          <a:bodyPr wrap="square" lIns="182880" rIns="18288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EFFFE"/>
              </a:solidFill>
              <a:effectLst/>
              <a:uLnTx/>
              <a:uFillTx/>
              <a:latin typeface="Segoe Sans Display Semibold" pitchFamily="2" charset="0"/>
              <a:ea typeface="+mn-ea"/>
              <a:cs typeface="Segoe Sans Display Semibold" pitchFamily="2" charset="0"/>
            </a:endParaRPr>
          </a:p>
        </p:txBody>
      </p:sp>
      <p:pic>
        <p:nvPicPr>
          <p:cNvPr id="50" name="Graphic 49">
            <a:extLst>
              <a:ext uri="{FF2B5EF4-FFF2-40B4-BE49-F238E27FC236}">
                <a16:creationId xmlns:a16="http://schemas.microsoft.com/office/drawing/2014/main" id="{3367B4FE-F857-B259-C315-A29E1039D1AF}"/>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266176" y="1989819"/>
            <a:ext cx="471027" cy="471027"/>
          </a:xfrm>
          <a:prstGeom prst="rect">
            <a:avLst/>
          </a:prstGeom>
        </p:spPr>
      </p:pic>
      <p:sp>
        <p:nvSpPr>
          <p:cNvPr id="51" name="Rounded Rectangle 11">
            <a:extLst>
              <a:ext uri="{FF2B5EF4-FFF2-40B4-BE49-F238E27FC236}">
                <a16:creationId xmlns:a16="http://schemas.microsoft.com/office/drawing/2014/main" id="{6A5F1A5B-ED33-03BB-F272-826BB9006E08}"/>
              </a:ext>
              <a:ext uri="{C183D7F6-B498-43B3-948B-1728B52AA6E4}">
                <adec:decorative xmlns:adec="http://schemas.microsoft.com/office/drawing/2017/decorative" val="1"/>
              </a:ext>
            </a:extLst>
          </p:cNvPr>
          <p:cNvSpPr/>
          <p:nvPr/>
        </p:nvSpPr>
        <p:spPr>
          <a:xfrm>
            <a:off x="9028510" y="1535018"/>
            <a:ext cx="2575225" cy="4148145"/>
          </a:xfrm>
          <a:prstGeom prst="roundRect">
            <a:avLst>
              <a:gd name="adj" fmla="val 3802"/>
            </a:avLst>
          </a:prstGeom>
          <a:solidFill>
            <a:schemeClr val="bg1"/>
          </a:solidFill>
          <a:ln w="15875">
            <a:gradFill flip="none" rotWithShape="1">
              <a:gsLst>
                <a:gs pos="0">
                  <a:schemeClr val="accent1"/>
                </a:gs>
                <a:gs pos="99000">
                  <a:schemeClr val="accent2"/>
                </a:gs>
              </a:gsLst>
              <a:lin ang="2700000" scaled="1"/>
              <a:tileRect/>
            </a:gradFill>
          </a:ln>
          <a:effectLst>
            <a:outerShdw blurRad="127000" sx="102000" sy="102000" algn="ctr" rotWithShape="0">
              <a:srgbClr val="2A446F">
                <a:alpha val="15000"/>
              </a:srgb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kern="0">
              <a:solidFill>
                <a:sysClr val="windowText" lastClr="000000"/>
              </a:solidFill>
              <a:latin typeface="Segoe UI"/>
              <a:cs typeface="Segoe UI" pitchFamily="34" charset="0"/>
            </a:endParaRPr>
          </a:p>
        </p:txBody>
      </p:sp>
      <p:sp>
        <p:nvSpPr>
          <p:cNvPr id="52" name="TextBox 51">
            <a:extLst>
              <a:ext uri="{FF2B5EF4-FFF2-40B4-BE49-F238E27FC236}">
                <a16:creationId xmlns:a16="http://schemas.microsoft.com/office/drawing/2014/main" id="{49FBC337-A961-C633-B021-1813864DAC18}"/>
              </a:ext>
            </a:extLst>
          </p:cNvPr>
          <p:cNvSpPr txBox="1"/>
          <p:nvPr/>
        </p:nvSpPr>
        <p:spPr>
          <a:xfrm>
            <a:off x="9118258" y="2890218"/>
            <a:ext cx="2395728" cy="246221"/>
          </a:xfrm>
          <a:prstGeom prst="rect">
            <a:avLst/>
          </a:prstGeom>
          <a:noFill/>
        </p:spPr>
        <p:txBody>
          <a:bodyPr wrap="square" lIns="45720" tIns="0" rIns="45720" bIns="0" rtlCol="0" anchor="t">
            <a:spAutoFit/>
          </a:bodyPr>
          <a:lstStyle>
            <a:defPPr>
              <a:defRPr lang="en-US"/>
            </a:defPPr>
            <a:lvl1pPr marR="0" lvl="0" indent="0" algn="ctr" fontAlgn="auto">
              <a:lnSpc>
                <a:spcPct val="100000"/>
              </a:lnSpc>
              <a:spcBef>
                <a:spcPts val="0"/>
              </a:spcBef>
              <a:spcAft>
                <a:spcPts val="0"/>
              </a:spcAft>
              <a:buClrTx/>
              <a:buSzTx/>
              <a:buFontTx/>
              <a:buNone/>
              <a:tabLst/>
              <a:defRPr kumimoji="0" sz="1200" b="0" i="0" u="none" strike="noStrike" kern="0" cap="none" spc="0" normalizeH="0" baseline="0">
                <a:ln>
                  <a:noFill/>
                </a:ln>
                <a:gradFill>
                  <a:gsLst>
                    <a:gs pos="2917">
                      <a:srgbClr val="000000"/>
                    </a:gs>
                    <a:gs pos="30000">
                      <a:srgbClr val="000000"/>
                    </a:gs>
                  </a:gsLst>
                  <a:lin ang="5400000" scaled="0"/>
                </a:gradFill>
                <a:effectLst/>
                <a:uLnTx/>
                <a:uFillTx/>
                <a:latin typeface="Segoe UI Semibold"/>
              </a:defRPr>
            </a:lvl1pPr>
          </a:lstStyle>
          <a:p>
            <a:pPr lvl="0">
              <a:defRPr/>
            </a:pPr>
            <a:r>
              <a:rPr kumimoji="0" lang="en-US" sz="1600" b="1" i="0" u="none" strike="noStrike" kern="0" cap="none" spc="0" normalizeH="0" baseline="0" noProof="0">
                <a:ln>
                  <a:noFill/>
                </a:ln>
                <a:gradFill flip="none">
                  <a:gsLst>
                    <a:gs pos="7000">
                      <a:srgbClr val="0078D4"/>
                    </a:gs>
                    <a:gs pos="100000">
                      <a:schemeClr val="accent2"/>
                    </a:gs>
                  </a:gsLst>
                  <a:lin ang="0" scaled="1"/>
                  <a:tileRect/>
                </a:gradFill>
                <a:effectLst/>
                <a:uLnTx/>
                <a:uFillTx/>
                <a:latin typeface="+mn-lt"/>
                <a:ea typeface="+mn-ea"/>
                <a:cs typeface="Segoe Sans Display Semibold" pitchFamily="2" charset="0"/>
              </a:rPr>
              <a:t>Enterprise-Ready</a:t>
            </a:r>
          </a:p>
        </p:txBody>
      </p:sp>
      <p:sp>
        <p:nvSpPr>
          <p:cNvPr id="53" name="TextBox 52">
            <a:extLst>
              <a:ext uri="{FF2B5EF4-FFF2-40B4-BE49-F238E27FC236}">
                <a16:creationId xmlns:a16="http://schemas.microsoft.com/office/drawing/2014/main" id="{3F71744D-764C-2E3A-CCE6-125BF07EBBA6}"/>
              </a:ext>
            </a:extLst>
          </p:cNvPr>
          <p:cNvSpPr txBox="1"/>
          <p:nvPr/>
        </p:nvSpPr>
        <p:spPr>
          <a:xfrm>
            <a:off x="9173122" y="3609453"/>
            <a:ext cx="2286000" cy="1307474"/>
          </a:xfrm>
          <a:prstGeom prst="rect">
            <a:avLst/>
          </a:prstGeom>
          <a:noFill/>
        </p:spPr>
        <p:txBody>
          <a:bodyPr wrap="square" lIns="0" tIns="0" rIns="45720" bIns="0" rtlCol="0" anchor="t">
            <a:spAutoFit/>
          </a:bodyPr>
          <a:lstStyle>
            <a:defPPr>
              <a:defRPr lang="en-US"/>
            </a:defPPr>
            <a:lvl1pPr marR="0" lvl="0" indent="0" algn="ctr" fontAlgn="auto">
              <a:lnSpc>
                <a:spcPct val="100000"/>
              </a:lnSpc>
              <a:spcBef>
                <a:spcPts val="0"/>
              </a:spcBef>
              <a:spcAft>
                <a:spcPts val="0"/>
              </a:spcAft>
              <a:buClrTx/>
              <a:buSzTx/>
              <a:buFontTx/>
              <a:buNone/>
              <a:tabLst/>
              <a:defRPr kumimoji="0" sz="1200" b="0" i="0" u="none" strike="noStrike" kern="0" cap="none" spc="0" normalizeH="0" baseline="0">
                <a:ln>
                  <a:noFill/>
                </a:ln>
                <a:gradFill>
                  <a:gsLst>
                    <a:gs pos="2917">
                      <a:srgbClr val="000000"/>
                    </a:gs>
                    <a:gs pos="30000">
                      <a:srgbClr val="000000"/>
                    </a:gs>
                  </a:gsLst>
                  <a:lin ang="5400000" scaled="0"/>
                </a:gradFill>
                <a:effectLst/>
                <a:uLnTx/>
                <a:uFillTx/>
                <a:latin typeface="Segoe UI Semibold"/>
              </a:defRPr>
            </a:lvl1pPr>
          </a:lstStyle>
          <a:p>
            <a:pPr marL="228600" marR="0" lvl="0" indent="-13716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2"/>
                </a:solidFill>
                <a:effectLst/>
                <a:uLnTx/>
                <a:uFillTx/>
                <a:latin typeface="+mn-lt"/>
                <a:ea typeface="+mn-ea"/>
                <a:cs typeface="Segoe UI" panose="020B0502040204020203" pitchFamily="34" charset="0"/>
              </a:rPr>
              <a:t>Integrated with M365 security/compliance.</a:t>
            </a:r>
          </a:p>
          <a:p>
            <a:pPr marL="228600" marR="0" lvl="0" indent="-13716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defRPr/>
            </a:pPr>
            <a:r>
              <a:rPr lang="en-US" kern="1200">
                <a:solidFill>
                  <a:schemeClr val="tx2"/>
                </a:solidFill>
                <a:latin typeface="+mn-lt"/>
                <a:cs typeface="Segoe UI" panose="020B0502040204020203" pitchFamily="34" charset="0"/>
              </a:rPr>
              <a:t>Works directly on your files.</a:t>
            </a:r>
          </a:p>
          <a:p>
            <a:pPr marL="228600" marR="0" lvl="0" indent="-13716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2"/>
                </a:solidFill>
                <a:effectLst/>
                <a:uLnTx/>
                <a:uFillTx/>
                <a:latin typeface="+mn-lt"/>
                <a:ea typeface="+mn-ea"/>
                <a:cs typeface="Segoe UI" panose="020B0502040204020203" pitchFamily="34" charset="0"/>
              </a:rPr>
              <a:t>No data leaves the </a:t>
            </a:r>
            <a:r>
              <a:rPr kumimoji="0" lang="en-US" sz="1200" b="0" i="0" u="none" strike="noStrike" kern="1200" cap="none" spc="0" normalizeH="0" baseline="0" noProof="0" err="1">
                <a:ln>
                  <a:noFill/>
                </a:ln>
                <a:solidFill>
                  <a:schemeClr val="tx2"/>
                </a:solidFill>
                <a:effectLst/>
                <a:uLnTx/>
                <a:uFillTx/>
                <a:latin typeface="+mn-lt"/>
                <a:ea typeface="+mn-ea"/>
                <a:cs typeface="Segoe UI" panose="020B0502040204020203" pitchFamily="34" charset="0"/>
              </a:rPr>
              <a:t>secu</a:t>
            </a:r>
            <a:r>
              <a:rPr lang="en-US" kern="1200">
                <a:solidFill>
                  <a:schemeClr val="tx2"/>
                </a:solidFill>
                <a:latin typeface="+mn-lt"/>
                <a:cs typeface="Segoe UI" panose="020B0502040204020203" pitchFamily="34" charset="0"/>
              </a:rPr>
              <a:t>re boundary.</a:t>
            </a:r>
            <a:endParaRPr kumimoji="0" lang="en-US" sz="1200" b="0" i="0" u="none" strike="noStrike" kern="0" cap="none" spc="0" normalizeH="0" baseline="0" noProof="0">
              <a:ln>
                <a:noFill/>
              </a:ln>
              <a:solidFill>
                <a:schemeClr val="tx2"/>
              </a:solidFill>
              <a:effectLst/>
              <a:uLnTx/>
              <a:uFillTx/>
              <a:latin typeface="+mn-lt"/>
              <a:ea typeface="+mn-ea"/>
              <a:cs typeface="Segoe UI" panose="020B0502040204020203" pitchFamily="34" charset="0"/>
            </a:endParaRPr>
          </a:p>
        </p:txBody>
      </p:sp>
      <p:sp>
        <p:nvSpPr>
          <p:cNvPr id="55" name="Oval 54">
            <a:extLst>
              <a:ext uri="{FF2B5EF4-FFF2-40B4-BE49-F238E27FC236}">
                <a16:creationId xmlns:a16="http://schemas.microsoft.com/office/drawing/2014/main" id="{848EDEA2-0258-3886-19BC-21D09F3BAED0}"/>
              </a:ext>
              <a:ext uri="{C183D7F6-B498-43B3-948B-1728B52AA6E4}">
                <adec:decorative xmlns:adec="http://schemas.microsoft.com/office/drawing/2017/decorative" val="1"/>
              </a:ext>
            </a:extLst>
          </p:cNvPr>
          <p:cNvSpPr/>
          <p:nvPr/>
        </p:nvSpPr>
        <p:spPr bwMode="auto">
          <a:xfrm>
            <a:off x="9973222" y="1882432"/>
            <a:ext cx="685800" cy="685800"/>
          </a:xfrm>
          <a:prstGeom prst="ellipse">
            <a:avLst/>
          </a:prstGeom>
          <a:gradFill>
            <a:gsLst>
              <a:gs pos="0">
                <a:srgbClr val="C03BC4"/>
              </a:gs>
              <a:gs pos="80000">
                <a:srgbClr val="0078D4"/>
              </a:gs>
            </a:gsLst>
            <a:path path="circle">
              <a:fillToRect l="100000" t="100000"/>
            </a:path>
          </a:gradFill>
          <a:ln w="12700">
            <a:noFill/>
          </a:ln>
          <a:effectLst>
            <a:outerShdw blurRad="127000" sx="102000" sy="102000" algn="ctr" rotWithShape="0">
              <a:srgbClr val="2A446F">
                <a:alpha val="15000"/>
              </a:srgbClr>
            </a:outerShdw>
          </a:effectLst>
        </p:spPr>
        <p:txBody>
          <a:bodyPr wrap="square" lIns="182880" rIns="18288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EFFFE"/>
              </a:solidFill>
              <a:effectLst/>
              <a:uLnTx/>
              <a:uFillTx/>
              <a:latin typeface="Segoe Sans Display Semibold" pitchFamily="2" charset="0"/>
              <a:ea typeface="+mn-ea"/>
              <a:cs typeface="Segoe Sans Display Semibold" pitchFamily="2" charset="0"/>
            </a:endParaRPr>
          </a:p>
        </p:txBody>
      </p:sp>
      <p:pic>
        <p:nvPicPr>
          <p:cNvPr id="56" name="Graphic 55">
            <a:extLst>
              <a:ext uri="{FF2B5EF4-FFF2-40B4-BE49-F238E27FC236}">
                <a16:creationId xmlns:a16="http://schemas.microsoft.com/office/drawing/2014/main" id="{0C58EE79-9C81-790D-EE01-DD7C0875F2F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080609" y="1957161"/>
            <a:ext cx="471027" cy="471027"/>
          </a:xfrm>
          <a:prstGeom prst="rect">
            <a:avLst/>
          </a:prstGeom>
        </p:spPr>
      </p:pic>
    </p:spTree>
    <p:extLst>
      <p:ext uri="{BB962C8B-B14F-4D97-AF65-F5344CB8AC3E}">
        <p14:creationId xmlns:p14="http://schemas.microsoft.com/office/powerpoint/2010/main" val="296809487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295C941-47C5-DE07-1D2C-1CDBB0F8E21B}"/>
              </a:ext>
            </a:extLst>
          </p:cNvPr>
          <p:cNvSpPr>
            <a:spLocks noGrp="1"/>
          </p:cNvSpPr>
          <p:nvPr>
            <p:ph type="title"/>
          </p:nvPr>
        </p:nvSpPr>
        <p:spPr/>
        <p:txBody>
          <a:bodyPr/>
          <a:lstStyle/>
          <a:p>
            <a:r>
              <a:rPr lang="en-US"/>
              <a:t>Purpose and Use Cases</a:t>
            </a:r>
          </a:p>
        </p:txBody>
      </p:sp>
    </p:spTree>
    <p:extLst>
      <p:ext uri="{BB962C8B-B14F-4D97-AF65-F5344CB8AC3E}">
        <p14:creationId xmlns:p14="http://schemas.microsoft.com/office/powerpoint/2010/main" val="336380724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C63BBE-2D7E-BACB-61BB-51DE6C518E4E}"/>
              </a:ext>
              <a:ext uri="{C183D7F6-B498-43B3-948B-1728B52AA6E4}">
                <adec:decorative xmlns:adec="http://schemas.microsoft.com/office/drawing/2017/decorative" val="1"/>
              </a:ext>
            </a:extLst>
          </p:cNvPr>
          <p:cNvSpPr/>
          <p:nvPr/>
        </p:nvSpPr>
        <p:spPr bwMode="auto">
          <a:xfrm flipH="1">
            <a:off x="5021451" y="-799"/>
            <a:ext cx="7170549" cy="6858000"/>
          </a:xfrm>
          <a:prstGeom prst="rect">
            <a:avLst/>
          </a:prstGeom>
          <a:solidFill>
            <a:srgbClr val="F2F9F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6" name="Title 1">
            <a:extLst>
              <a:ext uri="{FF2B5EF4-FFF2-40B4-BE49-F238E27FC236}">
                <a16:creationId xmlns:a16="http://schemas.microsoft.com/office/drawing/2014/main" id="{134FDA93-76B8-6748-9B41-64705DC67753}"/>
              </a:ext>
            </a:extLst>
          </p:cNvPr>
          <p:cNvSpPr txBox="1">
            <a:spLocks noGrp="1"/>
          </p:cNvSpPr>
          <p:nvPr>
            <p:ph type="title"/>
          </p:nvPr>
        </p:nvSpPr>
        <p:spPr>
          <a:xfrm>
            <a:off x="585216" y="2391953"/>
            <a:ext cx="3907271" cy="122315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000" b="0" kern="1200" cap="none" spc="0" baseline="0">
                <a:ln w="3175">
                  <a:noFill/>
                </a:ln>
                <a:solidFill>
                  <a:schemeClr val="tx1"/>
                </a:solidFill>
                <a:effectLst/>
                <a:latin typeface="+mj-lt"/>
                <a:ea typeface="+mn-ea"/>
                <a:cs typeface="Segoe Sans Display" pitchFamily="2" charset="0"/>
              </a:defRPr>
            </a:lvl1pPr>
          </a:lstStyle>
          <a:p>
            <a:pPr lvl="0">
              <a:lnSpc>
                <a:spcPct val="114000"/>
              </a:lnSpc>
              <a:defRPr/>
            </a:pPr>
            <a:r>
              <a:rPr lang="en-US" sz="2400"/>
              <a:t>Copilot Analyst’s mission is to accelerate and elevate data-driven work</a:t>
            </a:r>
            <a:endParaRPr kumimoji="0" lang="en-US" sz="2400" b="0" i="0" u="none" strike="noStrike" kern="1200" cap="none" spc="0" normalizeH="0" baseline="0" noProof="0">
              <a:ln w="3175">
                <a:noFill/>
              </a:ln>
              <a:solidFill>
                <a:schemeClr val="tx1"/>
              </a:solidFill>
              <a:effectLst/>
              <a:uLnTx/>
              <a:uFillTx/>
              <a:latin typeface="+mj-lt"/>
              <a:ea typeface="+mn-ea"/>
              <a:cs typeface="Segoe Sans Display" pitchFamily="2" charset="0"/>
            </a:endParaRPr>
          </a:p>
        </p:txBody>
      </p:sp>
      <p:grpSp>
        <p:nvGrpSpPr>
          <p:cNvPr id="8" name="Group 7" descr="Multi-Agent + A2A Support">
            <a:extLst>
              <a:ext uri="{FF2B5EF4-FFF2-40B4-BE49-F238E27FC236}">
                <a16:creationId xmlns:a16="http://schemas.microsoft.com/office/drawing/2014/main" id="{0086F9E0-C5D4-E8C1-2120-FCCEA28300E3}"/>
              </a:ext>
            </a:extLst>
          </p:cNvPr>
          <p:cNvGrpSpPr/>
          <p:nvPr/>
        </p:nvGrpSpPr>
        <p:grpSpPr>
          <a:xfrm>
            <a:off x="5420295" y="465175"/>
            <a:ext cx="6372861" cy="1012063"/>
            <a:chOff x="5233923" y="491679"/>
            <a:chExt cx="6372861" cy="1012063"/>
          </a:xfrm>
        </p:grpSpPr>
        <p:sp>
          <p:nvSpPr>
            <p:cNvPr id="7" name="TextBox 6" descr="Multi-Agent + A2A Support:&#10;Build agents that can collaborate with each other—across&#10;your tenant, platforms, and ecosystems&#10;">
              <a:extLst>
                <a:ext uri="{FF2B5EF4-FFF2-40B4-BE49-F238E27FC236}">
                  <a16:creationId xmlns:a16="http://schemas.microsoft.com/office/drawing/2014/main" id="{8EDE4E62-08A3-49A7-4AC1-CD755DBA4DC1}"/>
                </a:ext>
              </a:extLst>
            </p:cNvPr>
            <p:cNvSpPr txBox="1"/>
            <p:nvPr/>
          </p:nvSpPr>
          <p:spPr>
            <a:xfrm>
              <a:off x="5480304" y="491679"/>
              <a:ext cx="6126480" cy="1012063"/>
            </a:xfrm>
            <a:prstGeom prst="roundRect">
              <a:avLst>
                <a:gd name="adj" fmla="val 6660"/>
              </a:avLst>
            </a:prstGeom>
            <a:solidFill>
              <a:schemeClr val="bg1"/>
            </a:solidFill>
            <a:ln w="19050">
              <a:gradFill flip="none" rotWithShape="1">
                <a:gsLst>
                  <a:gs pos="0">
                    <a:srgbClr val="0078D4"/>
                  </a:gs>
                  <a:gs pos="100000">
                    <a:srgbClr val="C73ECC"/>
                  </a:gs>
                </a:gsLst>
                <a:lin ang="0" scaled="1"/>
                <a:tileRect/>
              </a:gradFill>
            </a:ln>
          </p:spPr>
          <p:txBody>
            <a:bodyPr wrap="square" lIns="365760" tIns="91440" rIns="91440" bIns="91440" rtlCol="0">
              <a:spAutoFit/>
            </a:bodyPr>
            <a:lstStyle/>
            <a:p>
              <a:pPr>
                <a:spcAft>
                  <a:spcPts val="200"/>
                </a:spcAft>
              </a:pPr>
              <a:r>
                <a:rPr lang="en-US" b="1">
                  <a:gradFill>
                    <a:gsLst>
                      <a:gs pos="0">
                        <a:srgbClr val="0078D4"/>
                      </a:gs>
                      <a:gs pos="94000">
                        <a:srgbClr val="C73ECC"/>
                      </a:gs>
                    </a:gsLst>
                    <a:lin ang="0" scaled="1"/>
                  </a:gradFill>
                </a:rPr>
                <a:t>Complex Spreadsheet Analysis:</a:t>
              </a:r>
            </a:p>
            <a:p>
              <a:pPr>
                <a:spcAft>
                  <a:spcPts val="200"/>
                </a:spcAft>
              </a:pPr>
              <a:r>
                <a:rPr lang="en-US" sz="1600"/>
                <a:t>Digesting large Excel workbooks with multiple sheets or poorly formatted data. Summarizing key insights.</a:t>
              </a:r>
            </a:p>
          </p:txBody>
        </p:sp>
        <p:sp>
          <p:nvSpPr>
            <p:cNvPr id="3" name="Oval 2">
              <a:extLst>
                <a:ext uri="{FF2B5EF4-FFF2-40B4-BE49-F238E27FC236}">
                  <a16:creationId xmlns:a16="http://schemas.microsoft.com/office/drawing/2014/main" id="{879C236E-8B82-24CE-0C72-6C42A42CDDD8}"/>
                </a:ext>
              </a:extLst>
            </p:cNvPr>
            <p:cNvSpPr/>
            <p:nvPr/>
          </p:nvSpPr>
          <p:spPr bwMode="auto">
            <a:xfrm>
              <a:off x="5233923" y="767447"/>
              <a:ext cx="492761" cy="492761"/>
            </a:xfrm>
            <a:prstGeom prst="ellipse">
              <a:avLst/>
            </a:prstGeom>
            <a:gradFill flip="none" rotWithShape="1">
              <a:gsLst>
                <a:gs pos="99000">
                  <a:srgbClr val="C73ECC"/>
                </a:gs>
                <a:gs pos="6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solidFill>
                    <a:schemeClr val="bg1"/>
                  </a:solidFill>
                  <a:latin typeface="+mj-lt"/>
                  <a:ea typeface="Segoe UI" pitchFamily="34" charset="0"/>
                  <a:cs typeface="Segoe UI" pitchFamily="34" charset="0"/>
                </a:rPr>
                <a:t>1</a:t>
              </a:r>
            </a:p>
          </p:txBody>
        </p:sp>
      </p:grpSp>
      <p:grpSp>
        <p:nvGrpSpPr>
          <p:cNvPr id="9" name="Group 8" descr="Model Context Protocol (MCP) + Data integration">
            <a:extLst>
              <a:ext uri="{FF2B5EF4-FFF2-40B4-BE49-F238E27FC236}">
                <a16:creationId xmlns:a16="http://schemas.microsoft.com/office/drawing/2014/main" id="{E44F83B5-69D6-8287-1782-817F63CD9DB7}"/>
              </a:ext>
            </a:extLst>
          </p:cNvPr>
          <p:cNvGrpSpPr/>
          <p:nvPr/>
        </p:nvGrpSpPr>
        <p:grpSpPr>
          <a:xfrm>
            <a:off x="5420295" y="1626254"/>
            <a:ext cx="6372861" cy="1273403"/>
            <a:chOff x="5233923" y="491679"/>
            <a:chExt cx="6372861" cy="1273403"/>
          </a:xfrm>
        </p:grpSpPr>
        <p:sp>
          <p:nvSpPr>
            <p:cNvPr id="10" name="TextBox 9" descr="Model Context Protocol (MCP) + Data integration:&#10;Surface existing data and tools in real-time. Use the 1500+ data connectors, like Microsoft 365, Graph, Google Drive, Slack, and more&#10;">
              <a:extLst>
                <a:ext uri="{FF2B5EF4-FFF2-40B4-BE49-F238E27FC236}">
                  <a16:creationId xmlns:a16="http://schemas.microsoft.com/office/drawing/2014/main" id="{76C1A4E3-F716-DAF7-C911-CC88A22485A2}"/>
                </a:ext>
              </a:extLst>
            </p:cNvPr>
            <p:cNvSpPr txBox="1"/>
            <p:nvPr/>
          </p:nvSpPr>
          <p:spPr>
            <a:xfrm>
              <a:off x="5480304" y="491679"/>
              <a:ext cx="6126480" cy="1273403"/>
            </a:xfrm>
            <a:prstGeom prst="roundRect">
              <a:avLst>
                <a:gd name="adj" fmla="val 6660"/>
              </a:avLst>
            </a:prstGeom>
            <a:solidFill>
              <a:schemeClr val="bg1"/>
            </a:solidFill>
            <a:ln w="19050">
              <a:gradFill flip="none" rotWithShape="1">
                <a:gsLst>
                  <a:gs pos="0">
                    <a:srgbClr val="0078D4"/>
                  </a:gs>
                  <a:gs pos="100000">
                    <a:srgbClr val="C73ECC"/>
                  </a:gs>
                </a:gsLst>
                <a:lin ang="0" scaled="1"/>
                <a:tileRect/>
              </a:gradFill>
            </a:ln>
          </p:spPr>
          <p:txBody>
            <a:bodyPr wrap="square" lIns="365760" tIns="91440" rIns="91440" bIns="91440" rtlCol="0">
              <a:spAutoFit/>
            </a:bodyPr>
            <a:lstStyle/>
            <a:p>
              <a:pPr>
                <a:spcAft>
                  <a:spcPts val="200"/>
                </a:spcAft>
              </a:pPr>
              <a:r>
                <a:rPr lang="en-US" b="1">
                  <a:gradFill>
                    <a:gsLst>
                      <a:gs pos="0">
                        <a:srgbClr val="0078D4"/>
                      </a:gs>
                      <a:gs pos="94000">
                        <a:srgbClr val="C73ECC"/>
                      </a:gs>
                    </a:gsLst>
                    <a:lin ang="0" scaled="1"/>
                  </a:gradFill>
                </a:rPr>
                <a:t>Cross-File data Integration:</a:t>
              </a:r>
            </a:p>
            <a:p>
              <a:pPr>
                <a:spcAft>
                  <a:spcPts val="200"/>
                </a:spcAft>
              </a:pPr>
              <a:r>
                <a:rPr lang="en-US" sz="1600"/>
                <a:t>Combining data from different sources for a holistic analysis. Analyst can pull together and correlate information from multiple files or formats.</a:t>
              </a:r>
            </a:p>
          </p:txBody>
        </p:sp>
        <p:sp>
          <p:nvSpPr>
            <p:cNvPr id="11" name="Oval 10">
              <a:extLst>
                <a:ext uri="{FF2B5EF4-FFF2-40B4-BE49-F238E27FC236}">
                  <a16:creationId xmlns:a16="http://schemas.microsoft.com/office/drawing/2014/main" id="{9CC60CA6-A5F6-A2B8-7D37-14724082283C}"/>
                </a:ext>
              </a:extLst>
            </p:cNvPr>
            <p:cNvSpPr/>
            <p:nvPr/>
          </p:nvSpPr>
          <p:spPr bwMode="auto">
            <a:xfrm>
              <a:off x="5233923" y="767447"/>
              <a:ext cx="492761" cy="492761"/>
            </a:xfrm>
            <a:prstGeom prst="ellipse">
              <a:avLst/>
            </a:prstGeom>
            <a:gradFill flip="none" rotWithShape="1">
              <a:gsLst>
                <a:gs pos="99000">
                  <a:srgbClr val="C73ECC"/>
                </a:gs>
                <a:gs pos="6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solidFill>
                    <a:schemeClr val="bg1"/>
                  </a:solidFill>
                  <a:latin typeface="+mj-lt"/>
                  <a:ea typeface="Segoe UI" pitchFamily="34" charset="0"/>
                  <a:cs typeface="Segoe UI" pitchFamily="34" charset="0"/>
                </a:rPr>
                <a:t>2</a:t>
              </a:r>
            </a:p>
          </p:txBody>
        </p:sp>
      </p:grpSp>
      <p:grpSp>
        <p:nvGrpSpPr>
          <p:cNvPr id="17" name="Group 16" descr="Autonomous agents">
            <a:extLst>
              <a:ext uri="{FF2B5EF4-FFF2-40B4-BE49-F238E27FC236}">
                <a16:creationId xmlns:a16="http://schemas.microsoft.com/office/drawing/2014/main" id="{DB9D32FA-E8CC-3721-2026-F190949EBC57}"/>
              </a:ext>
            </a:extLst>
          </p:cNvPr>
          <p:cNvGrpSpPr/>
          <p:nvPr/>
        </p:nvGrpSpPr>
        <p:grpSpPr>
          <a:xfrm>
            <a:off x="5420295" y="3016440"/>
            <a:ext cx="6372861" cy="1081594"/>
            <a:chOff x="5233923" y="491679"/>
            <a:chExt cx="6372861" cy="1081594"/>
          </a:xfrm>
        </p:grpSpPr>
        <p:sp>
          <p:nvSpPr>
            <p:cNvPr id="18" name="TextBox 17" descr="Autonomous agents:&#10;Build agents that respond to events and  work on behalf of users, teams, and the organization&#10;">
              <a:extLst>
                <a:ext uri="{FF2B5EF4-FFF2-40B4-BE49-F238E27FC236}">
                  <a16:creationId xmlns:a16="http://schemas.microsoft.com/office/drawing/2014/main" id="{C20D195F-EFCA-2C25-8748-1643052D16B0}"/>
                </a:ext>
              </a:extLst>
            </p:cNvPr>
            <p:cNvSpPr txBox="1"/>
            <p:nvPr/>
          </p:nvSpPr>
          <p:spPr>
            <a:xfrm>
              <a:off x="5480304" y="491679"/>
              <a:ext cx="6126480" cy="1081594"/>
            </a:xfrm>
            <a:prstGeom prst="roundRect">
              <a:avLst>
                <a:gd name="adj" fmla="val 6660"/>
              </a:avLst>
            </a:prstGeom>
            <a:solidFill>
              <a:schemeClr val="bg1"/>
            </a:solidFill>
            <a:ln w="19050">
              <a:gradFill flip="none" rotWithShape="1">
                <a:gsLst>
                  <a:gs pos="0">
                    <a:srgbClr val="0078D4"/>
                  </a:gs>
                  <a:gs pos="100000">
                    <a:srgbClr val="C73ECC"/>
                  </a:gs>
                </a:gsLst>
                <a:lin ang="0" scaled="1"/>
                <a:tileRect/>
              </a:gradFill>
            </a:ln>
          </p:spPr>
          <p:txBody>
            <a:bodyPr wrap="square" lIns="365760" tIns="91440" rIns="91440" bIns="91440" rtlCol="0">
              <a:spAutoFit/>
            </a:bodyPr>
            <a:lstStyle/>
            <a:p>
              <a:pPr>
                <a:spcAft>
                  <a:spcPts val="200"/>
                </a:spcAft>
              </a:pPr>
              <a:r>
                <a:rPr lang="en-US" b="1">
                  <a:gradFill>
                    <a:gsLst>
                      <a:gs pos="0">
                        <a:srgbClr val="0078D4"/>
                      </a:gs>
                      <a:gs pos="94000">
                        <a:srgbClr val="C73ECC"/>
                      </a:gs>
                    </a:gsLst>
                    <a:lin ang="0" scaled="1"/>
                  </a:gradFill>
                </a:rPr>
                <a:t>Statistical Summaries &amp; Anomaly Detection:</a:t>
              </a:r>
            </a:p>
            <a:p>
              <a:pPr>
                <a:spcAft>
                  <a:spcPts val="200"/>
                </a:spcAft>
              </a:pPr>
              <a:r>
                <a:rPr lang="en-US"/>
                <a:t>Computing metrics, identifying outliers, and explaining significance.</a:t>
              </a:r>
            </a:p>
          </p:txBody>
        </p:sp>
        <p:sp>
          <p:nvSpPr>
            <p:cNvPr id="19" name="Oval 18">
              <a:extLst>
                <a:ext uri="{FF2B5EF4-FFF2-40B4-BE49-F238E27FC236}">
                  <a16:creationId xmlns:a16="http://schemas.microsoft.com/office/drawing/2014/main" id="{4FE112BC-D1A4-3821-BB59-B3D7366E74AC}"/>
                </a:ext>
              </a:extLst>
            </p:cNvPr>
            <p:cNvSpPr/>
            <p:nvPr/>
          </p:nvSpPr>
          <p:spPr bwMode="auto">
            <a:xfrm>
              <a:off x="5233923" y="767447"/>
              <a:ext cx="492761" cy="492761"/>
            </a:xfrm>
            <a:prstGeom prst="ellipse">
              <a:avLst/>
            </a:prstGeom>
            <a:gradFill flip="none" rotWithShape="1">
              <a:gsLst>
                <a:gs pos="99000">
                  <a:srgbClr val="C73ECC"/>
                </a:gs>
                <a:gs pos="6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solidFill>
                    <a:schemeClr val="bg1"/>
                  </a:solidFill>
                  <a:latin typeface="+mj-lt"/>
                  <a:ea typeface="Segoe UI" pitchFamily="34" charset="0"/>
                  <a:cs typeface="Segoe UI" pitchFamily="34" charset="0"/>
                </a:rPr>
                <a:t>3</a:t>
              </a:r>
            </a:p>
          </p:txBody>
        </p:sp>
      </p:grpSp>
      <p:grpSp>
        <p:nvGrpSpPr>
          <p:cNvPr id="20" name="Group 19" descr="Computer Use (CUA)">
            <a:extLst>
              <a:ext uri="{FF2B5EF4-FFF2-40B4-BE49-F238E27FC236}">
                <a16:creationId xmlns:a16="http://schemas.microsoft.com/office/drawing/2014/main" id="{9AC15BC1-90A6-A573-BA1B-7B242DEA415E}"/>
              </a:ext>
            </a:extLst>
          </p:cNvPr>
          <p:cNvGrpSpPr/>
          <p:nvPr/>
        </p:nvGrpSpPr>
        <p:grpSpPr>
          <a:xfrm>
            <a:off x="5420295" y="4214817"/>
            <a:ext cx="6372861" cy="1081594"/>
            <a:chOff x="5233923" y="491679"/>
            <a:chExt cx="6372861" cy="1081594"/>
          </a:xfrm>
        </p:grpSpPr>
        <p:sp>
          <p:nvSpPr>
            <p:cNvPr id="21" name="TextBox 20" descr="Computer Use (CUA):&#10;Enable agents that use “vision” to interact with apps, systems, and data to complete tasks on your behalf&#10;">
              <a:extLst>
                <a:ext uri="{FF2B5EF4-FFF2-40B4-BE49-F238E27FC236}">
                  <a16:creationId xmlns:a16="http://schemas.microsoft.com/office/drawing/2014/main" id="{312D0A78-2AB9-4EBB-3613-7796F929F37F}"/>
                </a:ext>
              </a:extLst>
            </p:cNvPr>
            <p:cNvSpPr txBox="1"/>
            <p:nvPr/>
          </p:nvSpPr>
          <p:spPr>
            <a:xfrm>
              <a:off x="5480304" y="491679"/>
              <a:ext cx="6126480" cy="1081594"/>
            </a:xfrm>
            <a:prstGeom prst="roundRect">
              <a:avLst>
                <a:gd name="adj" fmla="val 6660"/>
              </a:avLst>
            </a:prstGeom>
            <a:solidFill>
              <a:schemeClr val="bg1"/>
            </a:solidFill>
            <a:ln w="19050">
              <a:gradFill flip="none" rotWithShape="1">
                <a:gsLst>
                  <a:gs pos="0">
                    <a:srgbClr val="0078D4"/>
                  </a:gs>
                  <a:gs pos="100000">
                    <a:srgbClr val="C73ECC"/>
                  </a:gs>
                </a:gsLst>
                <a:lin ang="0" scaled="1"/>
                <a:tileRect/>
              </a:gradFill>
            </a:ln>
          </p:spPr>
          <p:txBody>
            <a:bodyPr wrap="square" lIns="365760" tIns="91440" rIns="91440" bIns="91440" rtlCol="0">
              <a:spAutoFit/>
            </a:bodyPr>
            <a:lstStyle/>
            <a:p>
              <a:pPr>
                <a:spcAft>
                  <a:spcPts val="200"/>
                </a:spcAft>
              </a:pPr>
              <a:r>
                <a:rPr lang="en-US" b="1">
                  <a:gradFill>
                    <a:gsLst>
                      <a:gs pos="0">
                        <a:srgbClr val="0078D4"/>
                      </a:gs>
                      <a:gs pos="94000">
                        <a:srgbClr val="C73ECC"/>
                      </a:gs>
                    </a:gsLst>
                    <a:lin ang="0" scaled="1"/>
                  </a:gradFill>
                </a:rPr>
                <a:t>Visualization and Reporting:</a:t>
              </a:r>
            </a:p>
            <a:p>
              <a:pPr>
                <a:spcAft>
                  <a:spcPts val="200"/>
                </a:spcAft>
              </a:pPr>
              <a:r>
                <a:rPr lang="en-US"/>
                <a:t>Turning analysis results into charts, graphs, or tables for easier consumption.</a:t>
              </a:r>
            </a:p>
          </p:txBody>
        </p:sp>
        <p:sp>
          <p:nvSpPr>
            <p:cNvPr id="22" name="Oval 21">
              <a:extLst>
                <a:ext uri="{FF2B5EF4-FFF2-40B4-BE49-F238E27FC236}">
                  <a16:creationId xmlns:a16="http://schemas.microsoft.com/office/drawing/2014/main" id="{9FEF5785-D97D-5413-0555-CE4AFE14F3FA}"/>
                </a:ext>
              </a:extLst>
            </p:cNvPr>
            <p:cNvSpPr/>
            <p:nvPr/>
          </p:nvSpPr>
          <p:spPr bwMode="auto">
            <a:xfrm>
              <a:off x="5233923" y="767447"/>
              <a:ext cx="492761" cy="492761"/>
            </a:xfrm>
            <a:prstGeom prst="ellipse">
              <a:avLst/>
            </a:prstGeom>
            <a:gradFill flip="none" rotWithShape="1">
              <a:gsLst>
                <a:gs pos="99000">
                  <a:srgbClr val="C73ECC"/>
                </a:gs>
                <a:gs pos="6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solidFill>
                    <a:schemeClr val="bg1"/>
                  </a:solidFill>
                  <a:latin typeface="+mj-lt"/>
                  <a:ea typeface="Segoe UI" pitchFamily="34" charset="0"/>
                  <a:cs typeface="Segoe UI" pitchFamily="34" charset="0"/>
                </a:rPr>
                <a:t>4</a:t>
              </a:r>
            </a:p>
          </p:txBody>
        </p:sp>
      </p:grpSp>
      <p:grpSp>
        <p:nvGrpSpPr>
          <p:cNvPr id="23" name="Group 22" descr="Voice agents">
            <a:extLst>
              <a:ext uri="{FF2B5EF4-FFF2-40B4-BE49-F238E27FC236}">
                <a16:creationId xmlns:a16="http://schemas.microsoft.com/office/drawing/2014/main" id="{E1986598-790B-93B7-813B-EFFF645BDC3A}"/>
              </a:ext>
            </a:extLst>
          </p:cNvPr>
          <p:cNvGrpSpPr/>
          <p:nvPr/>
        </p:nvGrpSpPr>
        <p:grpSpPr>
          <a:xfrm>
            <a:off x="5420295" y="5413193"/>
            <a:ext cx="6372861" cy="1081594"/>
            <a:chOff x="5233923" y="491679"/>
            <a:chExt cx="6372861" cy="1081594"/>
          </a:xfrm>
        </p:grpSpPr>
        <p:sp>
          <p:nvSpPr>
            <p:cNvPr id="24" name="TextBox 23" descr="Voice agents:&#10;Add flexibility to your Interactive Voice Response (IVR) systems and voice agents to help more customers&#10;">
              <a:extLst>
                <a:ext uri="{FF2B5EF4-FFF2-40B4-BE49-F238E27FC236}">
                  <a16:creationId xmlns:a16="http://schemas.microsoft.com/office/drawing/2014/main" id="{378ACAB8-836D-500C-67A6-B951EE1AA384}"/>
                </a:ext>
              </a:extLst>
            </p:cNvPr>
            <p:cNvSpPr txBox="1"/>
            <p:nvPr/>
          </p:nvSpPr>
          <p:spPr>
            <a:xfrm>
              <a:off x="5480304" y="491679"/>
              <a:ext cx="6126480" cy="1081594"/>
            </a:xfrm>
            <a:prstGeom prst="roundRect">
              <a:avLst>
                <a:gd name="adj" fmla="val 6660"/>
              </a:avLst>
            </a:prstGeom>
            <a:solidFill>
              <a:schemeClr val="bg1"/>
            </a:solidFill>
            <a:ln w="19050">
              <a:gradFill flip="none" rotWithShape="1">
                <a:gsLst>
                  <a:gs pos="0">
                    <a:srgbClr val="0078D4"/>
                  </a:gs>
                  <a:gs pos="100000">
                    <a:srgbClr val="C73ECC"/>
                  </a:gs>
                </a:gsLst>
                <a:lin ang="0" scaled="1"/>
                <a:tileRect/>
              </a:gradFill>
            </a:ln>
          </p:spPr>
          <p:txBody>
            <a:bodyPr wrap="square" lIns="365760" tIns="91440" rIns="91440" bIns="91440" rtlCol="0">
              <a:spAutoFit/>
            </a:bodyPr>
            <a:lstStyle/>
            <a:p>
              <a:pPr>
                <a:spcAft>
                  <a:spcPts val="200"/>
                </a:spcAft>
              </a:pPr>
              <a:r>
                <a:rPr lang="en-US" b="1">
                  <a:gradFill>
                    <a:gsLst>
                      <a:gs pos="0">
                        <a:srgbClr val="0078D4"/>
                      </a:gs>
                      <a:gs pos="94000">
                        <a:srgbClr val="C73ECC"/>
                      </a:gs>
                    </a:gsLst>
                    <a:lin ang="0" scaled="1"/>
                  </a:gradFill>
                </a:rPr>
                <a:t>Error Identification and Code Refinement:</a:t>
              </a:r>
            </a:p>
            <a:p>
              <a:pPr>
                <a:spcAft>
                  <a:spcPts val="200"/>
                </a:spcAft>
              </a:pPr>
              <a:r>
                <a:rPr lang="en-US"/>
                <a:t>Uniquely, Analyst is built to recover from errors and adjust its approach on the fly.</a:t>
              </a:r>
            </a:p>
          </p:txBody>
        </p:sp>
        <p:sp>
          <p:nvSpPr>
            <p:cNvPr id="25" name="Oval 24">
              <a:extLst>
                <a:ext uri="{FF2B5EF4-FFF2-40B4-BE49-F238E27FC236}">
                  <a16:creationId xmlns:a16="http://schemas.microsoft.com/office/drawing/2014/main" id="{91ED41AD-62F8-D3E4-AA76-4694B3C67B7E}"/>
                </a:ext>
              </a:extLst>
            </p:cNvPr>
            <p:cNvSpPr/>
            <p:nvPr/>
          </p:nvSpPr>
          <p:spPr bwMode="auto">
            <a:xfrm>
              <a:off x="5233923" y="767447"/>
              <a:ext cx="492761" cy="492761"/>
            </a:xfrm>
            <a:prstGeom prst="ellipse">
              <a:avLst/>
            </a:prstGeom>
            <a:gradFill flip="none" rotWithShape="1">
              <a:gsLst>
                <a:gs pos="99000">
                  <a:srgbClr val="C73ECC"/>
                </a:gs>
                <a:gs pos="6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solidFill>
                    <a:schemeClr val="bg1"/>
                  </a:solidFill>
                  <a:latin typeface="+mj-lt"/>
                  <a:ea typeface="Segoe UI" pitchFamily="34" charset="0"/>
                  <a:cs typeface="Segoe UI" pitchFamily="34" charset="0"/>
                </a:rPr>
                <a:t>5</a:t>
              </a:r>
            </a:p>
          </p:txBody>
        </p:sp>
      </p:grpSp>
    </p:spTree>
    <p:extLst>
      <p:ext uri="{BB962C8B-B14F-4D97-AF65-F5344CB8AC3E}">
        <p14:creationId xmlns:p14="http://schemas.microsoft.com/office/powerpoint/2010/main" val="2427888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0.05104 3.33333E-6 L 6.25E-7 3.33333E-6 " pathEditMode="relative" rAng="0" ptsTypes="AA">
                                      <p:cBhvr>
                                        <p:cTn id="8" dur="500" fill="hold"/>
                                        <p:tgtEl>
                                          <p:spTgt spid="8"/>
                                        </p:tgtEl>
                                        <p:attrNameLst>
                                          <p:attrName>ppt_x</p:attrName>
                                          <p:attrName>ppt_y</p:attrName>
                                        </p:attrNameLst>
                                      </p:cBhvr>
                                      <p:rCtr x="2552" y="0"/>
                                    </p:animMotion>
                                  </p:childTnLst>
                                </p:cTn>
                              </p:par>
                              <p:par>
                                <p:cTn id="9" presetID="1" presetClass="entr" presetSubtype="0" fill="hold" nodeType="withEffect">
                                  <p:stCondLst>
                                    <p:cond delay="500"/>
                                  </p:stCondLst>
                                  <p:childTnLst>
                                    <p:set>
                                      <p:cBhvr>
                                        <p:cTn id="10" dur="1" fill="hold">
                                          <p:stCondLst>
                                            <p:cond delay="0"/>
                                          </p:stCondLst>
                                        </p:cTn>
                                        <p:tgtEl>
                                          <p:spTgt spid="9"/>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0.05104 -2.59259E-6 L 6.25E-7 -2.59259E-6 " pathEditMode="relative" rAng="0" ptsTypes="AA">
                                      <p:cBhvr>
                                        <p:cTn id="12" dur="500" fill="hold"/>
                                        <p:tgtEl>
                                          <p:spTgt spid="9"/>
                                        </p:tgtEl>
                                        <p:attrNameLst>
                                          <p:attrName>ppt_x</p:attrName>
                                          <p:attrName>ppt_y</p:attrName>
                                        </p:attrNameLst>
                                      </p:cBhvr>
                                      <p:rCtr x="2552" y="0"/>
                                    </p:animMotion>
                                  </p:childTnLst>
                                </p:cTn>
                              </p:par>
                              <p:par>
                                <p:cTn id="13" presetID="1" presetClass="entr" presetSubtype="0" fill="hold" nodeType="withEffect">
                                  <p:stCondLst>
                                    <p:cond delay="1000"/>
                                  </p:stCondLst>
                                  <p:childTnLst>
                                    <p:set>
                                      <p:cBhvr>
                                        <p:cTn id="14" dur="1" fill="hold">
                                          <p:stCondLst>
                                            <p:cond delay="0"/>
                                          </p:stCondLst>
                                        </p:cTn>
                                        <p:tgtEl>
                                          <p:spTgt spid="17"/>
                                        </p:tgtEl>
                                        <p:attrNameLst>
                                          <p:attrName>style.visibility</p:attrName>
                                        </p:attrNameLst>
                                      </p:cBhvr>
                                      <p:to>
                                        <p:strVal val="visible"/>
                                      </p:to>
                                    </p:set>
                                  </p:childTnLst>
                                </p:cTn>
                              </p:par>
                              <p:par>
                                <p:cTn id="15" presetID="63" presetClass="path" presetSubtype="0" accel="50000" decel="50000" fill="hold" nodeType="withEffect">
                                  <p:stCondLst>
                                    <p:cond delay="1000"/>
                                  </p:stCondLst>
                                  <p:childTnLst>
                                    <p:animMotion origin="layout" path="M -0.05104 1.48148E-6 L 6.25E-7 1.48148E-6 " pathEditMode="relative" rAng="0" ptsTypes="AA">
                                      <p:cBhvr>
                                        <p:cTn id="16" dur="500" fill="hold"/>
                                        <p:tgtEl>
                                          <p:spTgt spid="17"/>
                                        </p:tgtEl>
                                        <p:attrNameLst>
                                          <p:attrName>ppt_x</p:attrName>
                                          <p:attrName>ppt_y</p:attrName>
                                        </p:attrNameLst>
                                      </p:cBhvr>
                                      <p:rCtr x="2552" y="0"/>
                                    </p:animMotion>
                                  </p:childTnLst>
                                </p:cTn>
                              </p:par>
                              <p:par>
                                <p:cTn id="17" presetID="1" presetClass="entr" presetSubtype="0" fill="hold" nodeType="withEffect">
                                  <p:stCondLst>
                                    <p:cond delay="1500"/>
                                  </p:stCondLst>
                                  <p:childTnLst>
                                    <p:set>
                                      <p:cBhvr>
                                        <p:cTn id="18" dur="1" fill="hold">
                                          <p:stCondLst>
                                            <p:cond delay="0"/>
                                          </p:stCondLst>
                                        </p:cTn>
                                        <p:tgtEl>
                                          <p:spTgt spid="20"/>
                                        </p:tgtEl>
                                        <p:attrNameLst>
                                          <p:attrName>style.visibility</p:attrName>
                                        </p:attrNameLst>
                                      </p:cBhvr>
                                      <p:to>
                                        <p:strVal val="visible"/>
                                      </p:to>
                                    </p:set>
                                  </p:childTnLst>
                                </p:cTn>
                              </p:par>
                              <p:par>
                                <p:cTn id="19" presetID="63" presetClass="path" presetSubtype="0" accel="50000" decel="50000" fill="hold" nodeType="withEffect">
                                  <p:stCondLst>
                                    <p:cond delay="1500"/>
                                  </p:stCondLst>
                                  <p:childTnLst>
                                    <p:animMotion origin="layout" path="M -0.05104 4.07407E-6 L 6.25E-7 4.07407E-6 " pathEditMode="relative" rAng="0" ptsTypes="AA">
                                      <p:cBhvr>
                                        <p:cTn id="20" dur="500" fill="hold"/>
                                        <p:tgtEl>
                                          <p:spTgt spid="20"/>
                                        </p:tgtEl>
                                        <p:attrNameLst>
                                          <p:attrName>ppt_x</p:attrName>
                                          <p:attrName>ppt_y</p:attrName>
                                        </p:attrNameLst>
                                      </p:cBhvr>
                                      <p:rCtr x="2552" y="0"/>
                                    </p:animMotion>
                                  </p:childTnLst>
                                </p:cTn>
                              </p:par>
                              <p:par>
                                <p:cTn id="21" presetID="1" presetClass="entr" presetSubtype="0" fill="hold" nodeType="withEffect">
                                  <p:stCondLst>
                                    <p:cond delay="2000"/>
                                  </p:stCondLst>
                                  <p:childTnLst>
                                    <p:set>
                                      <p:cBhvr>
                                        <p:cTn id="22" dur="1" fill="hold">
                                          <p:stCondLst>
                                            <p:cond delay="0"/>
                                          </p:stCondLst>
                                        </p:cTn>
                                        <p:tgtEl>
                                          <p:spTgt spid="23"/>
                                        </p:tgtEl>
                                        <p:attrNameLst>
                                          <p:attrName>style.visibility</p:attrName>
                                        </p:attrNameLst>
                                      </p:cBhvr>
                                      <p:to>
                                        <p:strVal val="visible"/>
                                      </p:to>
                                    </p:set>
                                  </p:childTnLst>
                                </p:cTn>
                              </p:par>
                              <p:par>
                                <p:cTn id="23" presetID="63" presetClass="path" presetSubtype="0" accel="50000" decel="50000" fill="hold" nodeType="withEffect">
                                  <p:stCondLst>
                                    <p:cond delay="2000"/>
                                  </p:stCondLst>
                                  <p:childTnLst>
                                    <p:animMotion origin="layout" path="M -0.05104 -1.85185E-6 L 6.25E-7 -1.85185E-6 " pathEditMode="relative" rAng="0" ptsTypes="AA">
                                      <p:cBhvr>
                                        <p:cTn id="24" dur="500" fill="hold"/>
                                        <p:tgtEl>
                                          <p:spTgt spid="23"/>
                                        </p:tgtEl>
                                        <p:attrNameLst>
                                          <p:attrName>ppt_x</p:attrName>
                                          <p:attrName>ppt_y</p:attrName>
                                        </p:attrNameLst>
                                      </p:cBhvr>
                                      <p:rCtr x="255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1AFE30-321A-9ADB-DA7F-3FA0CBE5905E}"/>
              </a:ext>
            </a:extLst>
          </p:cNvPr>
          <p:cNvSpPr>
            <a:spLocks noGrp="1"/>
          </p:cNvSpPr>
          <p:nvPr>
            <p:ph type="title" idx="4294967295"/>
          </p:nvPr>
        </p:nvSpPr>
        <p:spPr>
          <a:xfrm>
            <a:off x="436880" y="1349374"/>
            <a:ext cx="4159250" cy="4156075"/>
          </a:xfrm>
        </p:spPr>
        <p:txBody>
          <a:bodyPr/>
          <a:lstStyle/>
          <a:p>
            <a:pPr marL="0" marR="0" lvl="0" indent="0" defTabSz="932742" rtl="0" eaLnBrk="1" fontAlgn="auto" latinLnBrk="0" hangingPunct="1">
              <a:lnSpc>
                <a:spcPct val="100000"/>
              </a:lnSpc>
              <a:spcBef>
                <a:spcPct val="20000"/>
              </a:spcBef>
              <a:spcAft>
                <a:spcPts val="0"/>
              </a:spcAft>
              <a:tabLst/>
              <a:defRPr/>
            </a:pPr>
            <a:r>
              <a:rPr kumimoji="0" lang="en-US" sz="1800" b="0" i="0" u="none" strike="noStrike" kern="120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In short, </a:t>
            </a:r>
            <a:r>
              <a:rPr kumimoji="0" lang="en-US" sz="1800" b="1" i="0" u="none" strike="noStrike" kern="1200" cap="none" spc="0" normalizeH="0" baseline="0" noProof="0">
                <a:ln>
                  <a:noFill/>
                </a:ln>
                <a:solidFill>
                  <a:srgbClr val="E7614C"/>
                </a:solidFill>
                <a:effectLst/>
                <a:uLnTx/>
                <a:uFillTx/>
                <a:latin typeface="Segoe UI" panose="020B0502040204020203" pitchFamily="34" charset="0"/>
                <a:ea typeface="+mn-ea"/>
                <a:cs typeface="Segoe UI" panose="020B0502040204020203" pitchFamily="34" charset="0"/>
              </a:rPr>
              <a:t>Analyst targets scenarios where a user has data-related questions or tasks that go beyond simple Q&amp;A</a:t>
            </a:r>
            <a:r>
              <a:rPr kumimoji="0" lang="en-US" sz="1800" b="0" i="0" u="none" strike="noStrike" kern="120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 compiling reports from raw data, performing data cleaning and analysis, generating business insights, or preparing data-driven narratives. By automating these, </a:t>
            </a:r>
            <a:r>
              <a:rPr kumimoji="0" lang="en-US" sz="1800" b="1" i="0" u="none" strike="noStrike" kern="1200" cap="none" spc="0" normalizeH="0" baseline="0" noProof="0">
                <a:ln>
                  <a:noFill/>
                </a:ln>
                <a:solidFill>
                  <a:srgbClr val="2C2B36"/>
                </a:solidFill>
                <a:effectLst/>
                <a:uLnTx/>
                <a:uFillTx/>
                <a:latin typeface="Segoe UI" panose="020B0502040204020203" pitchFamily="34" charset="0"/>
                <a:ea typeface="+mn-ea"/>
                <a:cs typeface="Segoe UI" panose="020B0502040204020203" pitchFamily="34" charset="0"/>
              </a:rPr>
              <a:t>it saves hours of manual work </a:t>
            </a:r>
            <a:r>
              <a:rPr kumimoji="0" lang="en-US" sz="1800" b="0" i="0" u="none" strike="noStrike" kern="120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(for example, writing Excel formulas, running Python scripts, or consulting BI experts) and </a:t>
            </a:r>
            <a:r>
              <a:rPr kumimoji="0" lang="en-US" sz="1800" b="1" i="0" u="none" strike="noStrike" kern="1200" cap="none" spc="0" normalizeH="0" baseline="0" noProof="0">
                <a:ln>
                  <a:noFill/>
                </a:ln>
                <a:solidFill>
                  <a:srgbClr val="3D532F"/>
                </a:solidFill>
                <a:effectLst/>
                <a:uLnTx/>
                <a:uFillTx/>
                <a:latin typeface="Segoe UI" panose="020B0502040204020203" pitchFamily="34" charset="0"/>
                <a:ea typeface="+mn-ea"/>
                <a:cs typeface="Segoe UI" panose="020B0502040204020203" pitchFamily="34" charset="0"/>
              </a:rPr>
              <a:t>empowers employees to be more self-sufficient with data</a:t>
            </a:r>
            <a:r>
              <a:rPr kumimoji="0" lang="en-US" sz="1800" b="0" i="0" u="none" strike="noStrike" kern="120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a:t>
            </a:r>
            <a:br>
              <a:rPr kumimoji="0" lang="en-US" sz="1800" b="0" i="0" u="none" strike="noStrike" kern="120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br>
            <a:endParaRPr lang="en-US"/>
          </a:p>
        </p:txBody>
      </p:sp>
      <p:pic>
        <p:nvPicPr>
          <p:cNvPr id="8" name="Picture Placeholder 7" descr="Scientist looking looking at a futuristic display with data">
            <a:extLst>
              <a:ext uri="{FF2B5EF4-FFF2-40B4-BE49-F238E27FC236}">
                <a16:creationId xmlns:a16="http://schemas.microsoft.com/office/drawing/2014/main" id="{D2B08474-59FE-D576-6DE9-8150DDFB5097}"/>
              </a:ext>
              <a:ext uri="{C183D7F6-B498-43B3-948B-1728B52AA6E4}">
                <adec:decorative xmlns:adec="http://schemas.microsoft.com/office/drawing/2017/decorative" val="0"/>
              </a:ext>
            </a:extLst>
          </p:cNvPr>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rcRect/>
          <a:stretch>
            <a:fillRect/>
          </a:stretch>
        </p:blipFill>
        <p:spPr>
          <a:xfrm>
            <a:off x="5334000" y="0"/>
            <a:ext cx="6858000" cy="6858000"/>
          </a:xfrm>
        </p:spPr>
      </p:pic>
      <p:pic>
        <p:nvPicPr>
          <p:cNvPr id="3" name="Picture Placeholder 7">
            <a:extLst>
              <a:ext uri="{FF2B5EF4-FFF2-40B4-BE49-F238E27FC236}">
                <a16:creationId xmlns:a16="http://schemas.microsoft.com/office/drawing/2014/main" id="{9EA1CA3B-6E33-B27D-98AE-E980DCE8AEA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ltGray">
          <a:xfrm>
            <a:off x="5486400" y="152400"/>
            <a:ext cx="6858000" cy="6858000"/>
          </a:xfrm>
          <a:blipFill dpi="0" rotWithShape="1">
            <a:blip r:embed="rId4"/>
            <a:srcRect/>
            <a:stretch>
              <a:fillRect/>
            </a:stretch>
          </a:blipFill>
        </p:spPr>
      </p:pic>
      <p:pic>
        <p:nvPicPr>
          <p:cNvPr id="4" name="Picture Placeholder 7">
            <a:extLst>
              <a:ext uri="{FF2B5EF4-FFF2-40B4-BE49-F238E27FC236}">
                <a16:creationId xmlns:a16="http://schemas.microsoft.com/office/drawing/2014/main" id="{9985D27E-5003-82BE-75CA-D38A4EAE142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334000" y="-1588"/>
            <a:ext cx="6858000" cy="6858000"/>
          </a:xfrm>
          <a:prstGeom prst="rect">
            <a:avLst/>
          </a:prstGeom>
        </p:spPr>
      </p:pic>
    </p:spTree>
    <p:extLst>
      <p:ext uri="{BB962C8B-B14F-4D97-AF65-F5344CB8AC3E}">
        <p14:creationId xmlns:p14="http://schemas.microsoft.com/office/powerpoint/2010/main" val="339174971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94DC1-3C5E-A996-5D3A-03C5448F8C77}"/>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682FE50-FD89-F562-150D-946964E31B8A}"/>
              </a:ext>
            </a:extLst>
          </p:cNvPr>
          <p:cNvSpPr>
            <a:spLocks noGrp="1"/>
          </p:cNvSpPr>
          <p:nvPr>
            <p:ph type="title" idx="4294967295"/>
          </p:nvPr>
        </p:nvSpPr>
        <p:spPr>
          <a:xfrm>
            <a:off x="658431" y="424733"/>
            <a:ext cx="11017250" cy="55403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algn="ctr"/>
            <a:r>
              <a:rPr lang="en-US">
                <a:solidFill>
                  <a:schemeClr val="bg1"/>
                </a:solidFill>
              </a:rPr>
              <a:t>Business Scenarios</a:t>
            </a:r>
            <a:endParaRPr lang="en-IN" b="1">
              <a:solidFill>
                <a:schemeClr val="bg1"/>
              </a:solidFill>
              <a:latin typeface="Segoe Sans Display Semibold" pitchFamily="2" charset="0"/>
              <a:cs typeface="Segoe Sans Display Semibold" pitchFamily="2" charset="0"/>
            </a:endParaRPr>
          </a:p>
        </p:txBody>
      </p:sp>
      <p:sp>
        <p:nvSpPr>
          <p:cNvPr id="11" name="Rounded Rectangle 64">
            <a:extLst>
              <a:ext uri="{FF2B5EF4-FFF2-40B4-BE49-F238E27FC236}">
                <a16:creationId xmlns:a16="http://schemas.microsoft.com/office/drawing/2014/main" id="{B6B79A50-E090-D1FD-57B5-C5B1E3D5BC9E}"/>
              </a:ext>
              <a:ext uri="{C183D7F6-B498-43B3-948B-1728B52AA6E4}">
                <adec:decorative xmlns:adec="http://schemas.microsoft.com/office/drawing/2017/decorative" val="1"/>
              </a:ext>
            </a:extLst>
          </p:cNvPr>
          <p:cNvSpPr>
            <a:spLocks/>
          </p:cNvSpPr>
          <p:nvPr/>
        </p:nvSpPr>
        <p:spPr bwMode="auto">
          <a:xfrm>
            <a:off x="587851" y="1318499"/>
            <a:ext cx="11017250" cy="5082301"/>
          </a:xfrm>
          <a:prstGeom prst="roundRect">
            <a:avLst>
              <a:gd name="adj" fmla="val 2401"/>
            </a:avLst>
          </a:prstGeom>
          <a:no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Segoe UI Variable Small Semibol" pitchFamily="2" charset="0"/>
              <a:ea typeface="+mn-ea"/>
              <a:cs typeface="+mn-cs"/>
            </a:endParaRPr>
          </a:p>
        </p:txBody>
      </p:sp>
      <p:sp>
        <p:nvSpPr>
          <p:cNvPr id="13" name="Rectangle: Top Corners Rounded 22">
            <a:extLst>
              <a:ext uri="{FF2B5EF4-FFF2-40B4-BE49-F238E27FC236}">
                <a16:creationId xmlns:a16="http://schemas.microsoft.com/office/drawing/2014/main" id="{56A0B574-BDD2-6F97-4DD5-0C02B9351E1D}"/>
              </a:ext>
              <a:ext uri="{C183D7F6-B498-43B3-948B-1728B52AA6E4}">
                <adec:decorative xmlns:adec="http://schemas.microsoft.com/office/drawing/2017/decorative" val="1"/>
              </a:ext>
            </a:extLst>
          </p:cNvPr>
          <p:cNvSpPr>
            <a:spLocks/>
          </p:cNvSpPr>
          <p:nvPr/>
        </p:nvSpPr>
        <p:spPr bwMode="auto">
          <a:xfrm rot="10800000">
            <a:off x="586899" y="4035966"/>
            <a:ext cx="11008836" cy="2364833"/>
          </a:xfrm>
          <a:prstGeom prst="round2SameRect">
            <a:avLst>
              <a:gd name="adj1" fmla="val 4552"/>
              <a:gd name="adj2" fmla="val 0"/>
            </a:avLst>
          </a:prstGeom>
          <a:solidFill>
            <a:schemeClr val="bg1">
              <a:lumMod val="95000"/>
              <a:alpha val="9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cxnSp>
        <p:nvCxnSpPr>
          <p:cNvPr id="14" name="Straight Connector 13">
            <a:extLst>
              <a:ext uri="{FF2B5EF4-FFF2-40B4-BE49-F238E27FC236}">
                <a16:creationId xmlns:a16="http://schemas.microsoft.com/office/drawing/2014/main" id="{D265C6C2-E7A0-5E05-3FA7-FDC469E29C43}"/>
              </a:ext>
              <a:ext uri="{C183D7F6-B498-43B3-948B-1728B52AA6E4}">
                <adec:decorative xmlns:adec="http://schemas.microsoft.com/office/drawing/2017/decorative" val="1"/>
              </a:ext>
            </a:extLst>
          </p:cNvPr>
          <p:cNvCxnSpPr>
            <a:cxnSpLocks/>
          </p:cNvCxnSpPr>
          <p:nvPr/>
        </p:nvCxnSpPr>
        <p:spPr>
          <a:xfrm>
            <a:off x="4288088" y="4246359"/>
            <a:ext cx="0" cy="192024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900EF28-BC2F-3376-B30D-205319098175}"/>
              </a:ext>
            </a:extLst>
          </p:cNvPr>
          <p:cNvSpPr txBox="1"/>
          <p:nvPr/>
        </p:nvSpPr>
        <p:spPr>
          <a:xfrm>
            <a:off x="868680" y="4279392"/>
            <a:ext cx="3218688" cy="307777"/>
          </a:xfrm>
          <a:prstGeom prst="rect">
            <a:avLst/>
          </a:prstGeom>
          <a:noFill/>
        </p:spPr>
        <p:txBody>
          <a:bodyPr wrap="square" lIns="0" tIns="0" rIns="0" bIns="0" rtlCol="0">
            <a:spAutoFit/>
          </a:bodyPr>
          <a:lstStyle/>
          <a:p>
            <a:pPr algn="ctr" defTabSz="914367">
              <a:spcBef>
                <a:spcPct val="0"/>
              </a:spcBef>
              <a:spcAft>
                <a:spcPct val="0"/>
              </a:spcAft>
              <a:defRPr/>
            </a:pPr>
            <a:r>
              <a:rPr lang="en-US" sz="2000" b="1">
                <a:ln w="3175">
                  <a:noFill/>
                </a:ln>
                <a:solidFill>
                  <a:srgbClr val="0078D4"/>
                </a:solidFill>
                <a:latin typeface="Segoe Sans Display Semibold" pitchFamily="2" charset="0"/>
                <a:cs typeface="Segoe Sans Display Semibold" pitchFamily="2" charset="0"/>
              </a:rPr>
              <a:t>Financial Analysis</a:t>
            </a:r>
          </a:p>
        </p:txBody>
      </p:sp>
      <p:sp>
        <p:nvSpPr>
          <p:cNvPr id="29" name="Content Placeholder 26">
            <a:extLst>
              <a:ext uri="{FF2B5EF4-FFF2-40B4-BE49-F238E27FC236}">
                <a16:creationId xmlns:a16="http://schemas.microsoft.com/office/drawing/2014/main" id="{8FBB1106-A280-4999-CB6C-9ACC2292C887}"/>
              </a:ext>
            </a:extLst>
          </p:cNvPr>
          <p:cNvSpPr txBox="1">
            <a:spLocks/>
          </p:cNvSpPr>
          <p:nvPr/>
        </p:nvSpPr>
        <p:spPr>
          <a:xfrm>
            <a:off x="868680" y="4736592"/>
            <a:ext cx="3218688" cy="1643335"/>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buNone/>
              <a:defRPr/>
            </a:pPr>
            <a:r>
              <a:rPr lang="en-US" sz="1600"/>
              <a:t>Parsing a detailed budget Excel file and answering, “Where are the biggest variances this quarter and why?” (Analyst might compute variances and note overspending, etc.).</a:t>
            </a:r>
            <a:endParaRPr lang="en-US" sz="1800"/>
          </a:p>
        </p:txBody>
      </p:sp>
      <p:sp>
        <p:nvSpPr>
          <p:cNvPr id="22" name="TextBox 21">
            <a:extLst>
              <a:ext uri="{FF2B5EF4-FFF2-40B4-BE49-F238E27FC236}">
                <a16:creationId xmlns:a16="http://schemas.microsoft.com/office/drawing/2014/main" id="{F4211DB0-22A4-8960-7E00-6A891C584949}"/>
              </a:ext>
            </a:extLst>
          </p:cNvPr>
          <p:cNvSpPr txBox="1"/>
          <p:nvPr/>
        </p:nvSpPr>
        <p:spPr>
          <a:xfrm>
            <a:off x="4486656" y="4279392"/>
            <a:ext cx="3218688" cy="276999"/>
          </a:xfrm>
          <a:prstGeom prst="rect">
            <a:avLst/>
          </a:prstGeom>
          <a:noFill/>
        </p:spPr>
        <p:txBody>
          <a:bodyPr wrap="square" lIns="0" tIns="0" rIns="0" bIns="0" rtlCol="0" anchor="ctr">
            <a:no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865FC4"/>
                </a:solidFill>
                <a:effectLst/>
                <a:uLnTx/>
                <a:uFillTx/>
                <a:latin typeface="Segoe Sans Display Semibold" pitchFamily="2" charset="0"/>
                <a:cs typeface="Segoe Sans Display Semibold" pitchFamily="2" charset="0"/>
              </a:defRPr>
            </a:lvl1pPr>
          </a:lstStyle>
          <a:p>
            <a:r>
              <a:rPr lang="en-US"/>
              <a:t>Marketing Analytics</a:t>
            </a:r>
          </a:p>
        </p:txBody>
      </p:sp>
      <p:sp>
        <p:nvSpPr>
          <p:cNvPr id="30" name="Content Placeholder 26">
            <a:extLst>
              <a:ext uri="{FF2B5EF4-FFF2-40B4-BE49-F238E27FC236}">
                <a16:creationId xmlns:a16="http://schemas.microsoft.com/office/drawing/2014/main" id="{0F2FA62E-F085-70EB-A0C3-BFD1A792169C}"/>
              </a:ext>
            </a:extLst>
          </p:cNvPr>
          <p:cNvSpPr txBox="1">
            <a:spLocks/>
          </p:cNvSpPr>
          <p:nvPr/>
        </p:nvSpPr>
        <p:spPr>
          <a:xfrm>
            <a:off x="4526262" y="4749576"/>
            <a:ext cx="3139475" cy="808683"/>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buNone/>
              <a:defRPr/>
            </a:pPr>
            <a:r>
              <a:rPr lang="en-US" sz="1600"/>
              <a:t>Integrating web analytics and lead conversion data to find correlations.</a:t>
            </a:r>
            <a:endParaRPr lang="en-US" sz="1800"/>
          </a:p>
        </p:txBody>
      </p:sp>
      <p:cxnSp>
        <p:nvCxnSpPr>
          <p:cNvPr id="18" name="Straight Connector 17">
            <a:extLst>
              <a:ext uri="{FF2B5EF4-FFF2-40B4-BE49-F238E27FC236}">
                <a16:creationId xmlns:a16="http://schemas.microsoft.com/office/drawing/2014/main" id="{897221B8-D2BB-9D93-5E7C-C51615CA75E3}"/>
              </a:ext>
              <a:ext uri="{C183D7F6-B498-43B3-948B-1728B52AA6E4}">
                <adec:decorative xmlns:adec="http://schemas.microsoft.com/office/drawing/2017/decorative" val="1"/>
              </a:ext>
            </a:extLst>
          </p:cNvPr>
          <p:cNvCxnSpPr>
            <a:cxnSpLocks/>
          </p:cNvCxnSpPr>
          <p:nvPr/>
        </p:nvCxnSpPr>
        <p:spPr>
          <a:xfrm>
            <a:off x="7903911" y="4246359"/>
            <a:ext cx="0" cy="192024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EEBB2D2-7CED-A951-73FA-7E11A3F98639}"/>
              </a:ext>
            </a:extLst>
          </p:cNvPr>
          <p:cNvSpPr txBox="1"/>
          <p:nvPr/>
        </p:nvSpPr>
        <p:spPr>
          <a:xfrm>
            <a:off x="8101584" y="4279392"/>
            <a:ext cx="3218688" cy="307777"/>
          </a:xfrm>
          <a:prstGeom prst="rect">
            <a:avLst/>
          </a:prstGeom>
          <a:noFill/>
        </p:spPr>
        <p:txBody>
          <a:bodyPr wrap="square" lIns="0" tIns="0" rIns="0" bIns="0" rtlCol="0" anchor="t">
            <a:sp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B447C8"/>
                </a:solidFill>
                <a:effectLst/>
                <a:uLnTx/>
                <a:uFillTx/>
                <a:latin typeface="Segoe Sans Display Semibold" pitchFamily="2" charset="0"/>
                <a:cs typeface="Segoe Sans Display Semibold" pitchFamily="2" charset="0"/>
              </a:defRPr>
            </a:lvl1pPr>
          </a:lstStyle>
          <a:p>
            <a:r>
              <a:rPr lang="en-US"/>
              <a:t>Operations and Sales</a:t>
            </a:r>
          </a:p>
        </p:txBody>
      </p:sp>
      <p:sp>
        <p:nvSpPr>
          <p:cNvPr id="25" name="Rectangle: Rounded Corners 5">
            <a:extLst>
              <a:ext uri="{FF2B5EF4-FFF2-40B4-BE49-F238E27FC236}">
                <a16:creationId xmlns:a16="http://schemas.microsoft.com/office/drawing/2014/main" id="{1D7469C9-1AA0-D4E7-CEB2-93D4297A82DE}"/>
              </a:ext>
              <a:ext uri="{C183D7F6-B498-43B3-948B-1728B52AA6E4}">
                <adec:decorative xmlns:adec="http://schemas.microsoft.com/office/drawing/2017/decorative" val="1"/>
              </a:ext>
            </a:extLst>
          </p:cNvPr>
          <p:cNvSpPr>
            <a:spLocks/>
          </p:cNvSpPr>
          <p:nvPr/>
        </p:nvSpPr>
        <p:spPr bwMode="auto">
          <a:xfrm flipV="1">
            <a:off x="838200" y="4009519"/>
            <a:ext cx="10515600" cy="45720"/>
          </a:xfrm>
          <a:prstGeom prst="roundRect">
            <a:avLst>
              <a:gd name="adj" fmla="val 50000"/>
            </a:avLst>
          </a:prstGeom>
          <a:gradFill flip="none" rotWithShape="1">
            <a:gsLst>
              <a:gs pos="8000">
                <a:srgbClr val="3E76D4"/>
              </a:gs>
              <a:gs pos="59000">
                <a:srgbClr val="8661C5"/>
              </a:gs>
              <a:gs pos="94000">
                <a:srgbClr val="C73ECC"/>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highlight>
                <a:srgbClr val="FF0000"/>
              </a:highlight>
              <a:uLnTx/>
              <a:uFillTx/>
              <a:latin typeface="Segoe UI"/>
              <a:ea typeface="Segoe UI" pitchFamily="34" charset="0"/>
              <a:cs typeface="Segoe UI" pitchFamily="34" charset="0"/>
            </a:endParaRPr>
          </a:p>
        </p:txBody>
      </p:sp>
      <p:sp>
        <p:nvSpPr>
          <p:cNvPr id="26" name="Oval 25">
            <a:extLst>
              <a:ext uri="{FF2B5EF4-FFF2-40B4-BE49-F238E27FC236}">
                <a16:creationId xmlns:a16="http://schemas.microsoft.com/office/drawing/2014/main" id="{F0E4DC53-F023-10A9-2EEB-ED9EAB6E6831}"/>
              </a:ext>
              <a:ext uri="{C183D7F6-B498-43B3-948B-1728B52AA6E4}">
                <adec:decorative xmlns:adec="http://schemas.microsoft.com/office/drawing/2017/decorative" val="1"/>
              </a:ext>
            </a:extLst>
          </p:cNvPr>
          <p:cNvSpPr/>
          <p:nvPr/>
        </p:nvSpPr>
        <p:spPr bwMode="auto">
          <a:xfrm>
            <a:off x="2409121" y="3956770"/>
            <a:ext cx="142112" cy="142112"/>
          </a:xfrm>
          <a:prstGeom prst="ellipse">
            <a:avLst/>
          </a:prstGeom>
          <a:solidFill>
            <a:srgbClr val="516FCE"/>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27" name="Oval 26">
            <a:extLst>
              <a:ext uri="{FF2B5EF4-FFF2-40B4-BE49-F238E27FC236}">
                <a16:creationId xmlns:a16="http://schemas.microsoft.com/office/drawing/2014/main" id="{7F6D3D60-3599-3B5A-1F70-C262D55E66D0}"/>
              </a:ext>
              <a:ext uri="{C183D7F6-B498-43B3-948B-1728B52AA6E4}">
                <adec:decorative xmlns:adec="http://schemas.microsoft.com/office/drawing/2017/decorative" val="1"/>
              </a:ext>
            </a:extLst>
          </p:cNvPr>
          <p:cNvSpPr/>
          <p:nvPr/>
        </p:nvSpPr>
        <p:spPr bwMode="auto">
          <a:xfrm>
            <a:off x="6024944" y="3966396"/>
            <a:ext cx="142112" cy="142112"/>
          </a:xfrm>
          <a:prstGeom prst="ellipse">
            <a:avLst/>
          </a:prstGeom>
          <a:solidFill>
            <a:srgbClr val="865FC4"/>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28" name="Oval 27">
            <a:extLst>
              <a:ext uri="{FF2B5EF4-FFF2-40B4-BE49-F238E27FC236}">
                <a16:creationId xmlns:a16="http://schemas.microsoft.com/office/drawing/2014/main" id="{70B2E5D6-E3A1-7AAC-F424-684FA06A121B}"/>
              </a:ext>
              <a:ext uri="{C183D7F6-B498-43B3-948B-1728B52AA6E4}">
                <adec:decorative xmlns:adec="http://schemas.microsoft.com/office/drawing/2017/decorative" val="1"/>
              </a:ext>
            </a:extLst>
          </p:cNvPr>
          <p:cNvSpPr/>
          <p:nvPr/>
        </p:nvSpPr>
        <p:spPr bwMode="auto">
          <a:xfrm>
            <a:off x="9640767" y="3963329"/>
            <a:ext cx="142112" cy="142112"/>
          </a:xfrm>
          <a:prstGeom prst="ellipse">
            <a:avLst/>
          </a:prstGeom>
          <a:solidFill>
            <a:srgbClr val="B447C8"/>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32" name="Content Placeholder 26">
            <a:extLst>
              <a:ext uri="{FF2B5EF4-FFF2-40B4-BE49-F238E27FC236}">
                <a16:creationId xmlns:a16="http://schemas.microsoft.com/office/drawing/2014/main" id="{4634EA7B-DCB1-91F7-A204-8F04427B6F1F}"/>
              </a:ext>
            </a:extLst>
          </p:cNvPr>
          <p:cNvSpPr txBox="1">
            <a:spLocks/>
          </p:cNvSpPr>
          <p:nvPr/>
        </p:nvSpPr>
        <p:spPr>
          <a:xfrm>
            <a:off x="8142086" y="4736592"/>
            <a:ext cx="3211714" cy="1365117"/>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ts val="600"/>
              </a:spcBef>
              <a:spcAft>
                <a:spcPts val="1200"/>
              </a:spcAft>
              <a:buNone/>
              <a:defRPr/>
            </a:pPr>
            <a:r>
              <a:rPr lang="en-US" sz="1600"/>
              <a:t>Analyzing support ticket logs in CSV to find patterns and resolution times. Aggregating scattered sales records to identify top products or regions and generating charts</a:t>
            </a:r>
          </a:p>
        </p:txBody>
      </p:sp>
      <p:pic>
        <p:nvPicPr>
          <p:cNvPr id="4" name="Picture 3">
            <a:extLst>
              <a:ext uri="{FF2B5EF4-FFF2-40B4-BE49-F238E27FC236}">
                <a16:creationId xmlns:a16="http://schemas.microsoft.com/office/drawing/2014/main" id="{6E9C1EFD-2ABB-F2A1-44D4-6D23F2716DF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9049" y="1590611"/>
            <a:ext cx="3137949" cy="2094047"/>
          </a:xfrm>
          <a:prstGeom prst="rect">
            <a:avLst/>
          </a:prstGeom>
        </p:spPr>
      </p:pic>
      <p:pic>
        <p:nvPicPr>
          <p:cNvPr id="7" name="Picture 6">
            <a:extLst>
              <a:ext uri="{FF2B5EF4-FFF2-40B4-BE49-F238E27FC236}">
                <a16:creationId xmlns:a16="http://schemas.microsoft.com/office/drawing/2014/main" id="{7992F8D5-171E-40C4-B99C-2B304C039C6F}"/>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65291" y="1596466"/>
            <a:ext cx="3061417" cy="2088192"/>
          </a:xfrm>
          <a:prstGeom prst="rect">
            <a:avLst/>
          </a:prstGeom>
        </p:spPr>
      </p:pic>
      <p:pic>
        <p:nvPicPr>
          <p:cNvPr id="12" name="Picture 11">
            <a:extLst>
              <a:ext uri="{FF2B5EF4-FFF2-40B4-BE49-F238E27FC236}">
                <a16:creationId xmlns:a16="http://schemas.microsoft.com/office/drawing/2014/main" id="{580F6672-52AD-D9F3-F9CF-F261BD5C3935}"/>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42085" y="1590611"/>
            <a:ext cx="3132863" cy="2088192"/>
          </a:xfrm>
          <a:prstGeom prst="rect">
            <a:avLst/>
          </a:prstGeom>
        </p:spPr>
      </p:pic>
    </p:spTree>
    <p:extLst>
      <p:ext uri="{BB962C8B-B14F-4D97-AF65-F5344CB8AC3E}">
        <p14:creationId xmlns:p14="http://schemas.microsoft.com/office/powerpoint/2010/main" val="290912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ustomer Hub Template">
  <a:themeElements>
    <a:clrScheme name="Customer Hub">
      <a:dk1>
        <a:srgbClr val="091F2C"/>
      </a:dk1>
      <a:lt1>
        <a:sysClr val="window" lastClr="FFFFFF"/>
      </a:lt1>
      <a:dk2>
        <a:srgbClr val="091F2C"/>
      </a:dk2>
      <a:lt2>
        <a:srgbClr val="EFF8FF"/>
      </a:lt2>
      <a:accent1>
        <a:srgbClr val="8DC8E8"/>
      </a:accent1>
      <a:accent2>
        <a:srgbClr val="0078D4"/>
      </a:accent2>
      <a:accent3>
        <a:srgbClr val="D59ED7"/>
      </a:accent3>
      <a:accent4>
        <a:srgbClr val="C03BC4"/>
      </a:accent4>
      <a:accent5>
        <a:srgbClr val="FFA38B"/>
      </a:accent5>
      <a:accent6>
        <a:srgbClr val="702573"/>
      </a:accent6>
      <a:hlink>
        <a:srgbClr val="006ECC"/>
      </a:hlink>
      <a:folHlink>
        <a:srgbClr val="3399F0"/>
      </a:folHlink>
    </a:clrScheme>
    <a:fontScheme name="Customer Hub">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9F5BF04D09820409158EB6CABF13CA3" ma:contentTypeVersion="14" ma:contentTypeDescription="Create a new document." ma:contentTypeScope="" ma:versionID="62983f9ae6a015b70d0b373e37284a8e">
  <xsd:schema xmlns:xsd="http://www.w3.org/2001/XMLSchema" xmlns:xs="http://www.w3.org/2001/XMLSchema" xmlns:p="http://schemas.microsoft.com/office/2006/metadata/properties" xmlns:ns1="http://schemas.microsoft.com/sharepoint/v3" xmlns:ns2="7b674952-e49b-4ee9-a364-998c50e5b9b3" xmlns:ns3="0a13d439-ae06-4996-94c0-ea977f535766" targetNamespace="http://schemas.microsoft.com/office/2006/metadata/properties" ma:root="true" ma:fieldsID="4b98093b48a1e141c444ba884aa69c9d" ns1:_="" ns2:_="" ns3:_="">
    <xsd:import namespace="http://schemas.microsoft.com/sharepoint/v3"/>
    <xsd:import namespace="7b674952-e49b-4ee9-a364-998c50e5b9b3"/>
    <xsd:import namespace="0a13d439-ae06-4996-94c0-ea977f53576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2:MediaServiceDateTaken"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BillingMetadata"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674952-e49b-4ee9-a364-998c50e5b9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a13d439-ae06-4996-94c0-ea977f53576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CAA54F-4EC2-43F6-AA4A-73FF2457FD46}">
  <ds:schemaRefs>
    <ds:schemaRef ds:uri="http://purl.org/dc/dcmitype/"/>
    <ds:schemaRef ds:uri="http://schemas.microsoft.com/office/2006/documentManagement/types"/>
    <ds:schemaRef ds:uri="http://schemas.microsoft.com/sharepoint/v3"/>
    <ds:schemaRef ds:uri="http://purl.org/dc/elements/1.1/"/>
    <ds:schemaRef ds:uri="0a13d439-ae06-4996-94c0-ea977f535766"/>
    <ds:schemaRef ds:uri="http://www.w3.org/XML/1998/namespace"/>
    <ds:schemaRef ds:uri="http://schemas.microsoft.com/office/infopath/2007/PartnerControls"/>
    <ds:schemaRef ds:uri="http://purl.org/dc/terms/"/>
    <ds:schemaRef ds:uri="http://schemas.openxmlformats.org/package/2006/metadata/core-properties"/>
    <ds:schemaRef ds:uri="7b674952-e49b-4ee9-a364-998c50e5b9b3"/>
    <ds:schemaRef ds:uri="http://schemas.microsoft.com/office/2006/metadata/properties"/>
  </ds:schemaRefs>
</ds:datastoreItem>
</file>

<file path=customXml/itemProps2.xml><?xml version="1.0" encoding="utf-8"?>
<ds:datastoreItem xmlns:ds="http://schemas.openxmlformats.org/officeDocument/2006/customXml" ds:itemID="{C89D69D0-A86F-4CE7-9223-969ADFE9CE2A}">
  <ds:schemaRefs>
    <ds:schemaRef ds:uri="http://schemas.microsoft.com/sharepoint/v3/contenttype/forms"/>
  </ds:schemaRefs>
</ds:datastoreItem>
</file>

<file path=customXml/itemProps3.xml><?xml version="1.0" encoding="utf-8"?>
<ds:datastoreItem xmlns:ds="http://schemas.openxmlformats.org/officeDocument/2006/customXml" ds:itemID="{D4BF2493-8D66-4C65-8D9C-79731B99FB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b674952-e49b-4ee9-a364-998c50e5b9b3"/>
    <ds:schemaRef ds:uri="0a13d439-ae06-4996-94c0-ea977f5357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3371</Words>
  <Application>Microsoft Office PowerPoint</Application>
  <PresentationFormat>Widescreen</PresentationFormat>
  <Paragraphs>235</Paragraphs>
  <Slides>22</Slides>
  <Notes>21</Notes>
  <HiddenSlides>0</HiddenSlides>
  <MMClips>2</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Customer Hub Template</vt:lpstr>
      <vt:lpstr>Analyst primer</vt:lpstr>
      <vt:lpstr>Agenda</vt:lpstr>
      <vt:lpstr>Overview</vt:lpstr>
      <vt:lpstr>What is Copilot Analyst Agent?</vt:lpstr>
      <vt:lpstr>Copilot Analyst</vt:lpstr>
      <vt:lpstr>Purpose and Use Cases</vt:lpstr>
      <vt:lpstr>Copilot Analyst’s mission is to accelerate and elevate data-driven work</vt:lpstr>
      <vt:lpstr>In short, Analyst targets scenarios where a user has data-related questions or tasks that go beyond simple Q&amp;A: compiling reports from raw data, performing data cleaning and analysis, generating business insights, or preparing data-driven narratives. By automating these, it saves hours of manual work (for example, writing Excel formulas, running Python scripts, or consulting BI experts) and empowers employees to be more self-sufficient with data. </vt:lpstr>
      <vt:lpstr>Business Scenarios</vt:lpstr>
      <vt:lpstr>How Analyst Differs from Other Agents</vt:lpstr>
      <vt:lpstr>Copilot vs Analyst</vt:lpstr>
      <vt:lpstr>Technology Stack</vt:lpstr>
      <vt:lpstr>How is Analyst Built?</vt:lpstr>
      <vt:lpstr>Simplified Analyst Agent Architecture</vt:lpstr>
      <vt:lpstr>Demo</vt:lpstr>
      <vt:lpstr>Analyst demo</vt:lpstr>
      <vt:lpstr>Try it!</vt:lpstr>
      <vt:lpstr>Scenario Library </vt:lpstr>
      <vt:lpstr>Resources</vt:lpstr>
      <vt:lpstr>Customer Hub</vt:lpstr>
      <vt:lpstr>Thank you slide</vt:lpstr>
      <vt:lpstr>Analyst demo video</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3</cp:revision>
  <dcterms:created xsi:type="dcterms:W3CDTF">2025-10-15T15:44:20Z</dcterms:created>
  <dcterms:modified xsi:type="dcterms:W3CDTF">2026-03-23T21:16:19Z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Event Venue">
    <vt:lpwstr/>
  </property>
  <property fmtid="{D5CDD505-2E9C-101B-9397-08002B2CF9AE}" pid="3" name="MSIP_Label_f42aa342-8706-4288-bd11-ebb85995028c_Extended_MSFT_Method">
    <vt:lpwstr>Automatic</vt:lpwstr>
  </property>
  <property fmtid="{D5CDD505-2E9C-101B-9397-08002B2CF9AE}" pid="4" name="e93e2550f0ac4199ae3cf1406d72085e">
    <vt:lpwstr/>
  </property>
  <property fmtid="{D5CDD505-2E9C-101B-9397-08002B2CF9AE}" pid="5" name="epPlatforms">
    <vt:lpwstr/>
  </property>
  <property fmtid="{D5CDD505-2E9C-101B-9397-08002B2CF9AE}" pid="6" name="MSIP_Label_f42aa342-8706-4288-bd11-ebb85995028c_SetDate">
    <vt:lpwstr>2017-08-29T14:27:20.8568347-07:00</vt:lpwstr>
  </property>
  <property fmtid="{D5CDD505-2E9C-101B-9397-08002B2CF9AE}" pid="7" name="MSIP_Label_f42aa342-8706-4288-bd11-ebb85995028c_Enabled">
    <vt:lpwstr>True</vt:lpwstr>
  </property>
  <property fmtid="{D5CDD505-2E9C-101B-9397-08002B2CF9AE}" pid="8" name="Campaign">
    <vt:lpwstr/>
  </property>
  <property fmtid="{D5CDD505-2E9C-101B-9397-08002B2CF9AE}" pid="9" name="j7ed6b1749d644c580569ee38d7710d7">
    <vt:lpwstr/>
  </property>
  <property fmtid="{D5CDD505-2E9C-101B-9397-08002B2CF9AE}" pid="10" name="o92d4232daec467abb08246282070aa9">
    <vt:lpwstr/>
  </property>
  <property fmtid="{D5CDD505-2E9C-101B-9397-08002B2CF9AE}" pid="11" name="Event1">
    <vt:lpwstr>622;#Unassigned|2c8af875-f38a-40b8-a0a9-056aed3fc8c0</vt:lpwstr>
  </property>
  <property fmtid="{D5CDD505-2E9C-101B-9397-08002B2CF9AE}" pid="12" name="Event Location">
    <vt:lpwstr/>
  </property>
  <property fmtid="{D5CDD505-2E9C-101B-9397-08002B2CF9AE}" pid="13" name="o1dbacbd0e564fc293d11b6c4775302e">
    <vt:lpwstr/>
  </property>
  <property fmtid="{D5CDD505-2E9C-101B-9397-08002B2CF9AE}" pid="14" name="Sensitivity">
    <vt:lpwstr>General</vt:lpwstr>
  </property>
  <property fmtid="{D5CDD505-2E9C-101B-9397-08002B2CF9AE}" pid="15" name="MediaServiceImageTags">
    <vt:lpwstr/>
  </property>
  <property fmtid="{D5CDD505-2E9C-101B-9397-08002B2CF9AE}" pid="16" name="MSIP_Label_f42aa342-8706-4288-bd11-ebb85995028c_Name">
    <vt:lpwstr>General</vt:lpwstr>
  </property>
  <property fmtid="{D5CDD505-2E9C-101B-9397-08002B2CF9AE}" pid="17" name="IsMyDocuments">
    <vt:bool>true</vt:bool>
  </property>
  <property fmtid="{D5CDD505-2E9C-101B-9397-08002B2CF9AE}" pid="18" name="_dlc_DocIdItemGuid">
    <vt:lpwstr>4230617f-e31b-4f22-8a5a-7761a22ded76</vt:lpwstr>
  </property>
  <property fmtid="{D5CDD505-2E9C-101B-9397-08002B2CF9AE}" pid="19" name="Product">
    <vt:lpwstr/>
  </property>
  <property fmtid="{D5CDD505-2E9C-101B-9397-08002B2CF9AE}" pid="20" name="MSIP_Label_f42aa342-8706-4288-bd11-ebb85995028c_Ref">
    <vt:lpwstr>https://api.informationprotection.azure.com/api/72f988bf-86f1-41af-91ab-2d7cd011db47</vt:lpwstr>
  </property>
  <property fmtid="{D5CDD505-2E9C-101B-9397-08002B2CF9AE}" pid="21" name="MSIP_Label_f42aa342-8706-4288-bd11-ebb85995028c_SiteId">
    <vt:lpwstr>72f988bf-86f1-41af-91ab-2d7cd011db47</vt:lpwstr>
  </property>
  <property fmtid="{D5CDD505-2E9C-101B-9397-08002B2CF9AE}" pid="22" name="ContentTypeId">
    <vt:lpwstr>0x01010029F5BF04D09820409158EB6CABF13CA3</vt:lpwstr>
  </property>
  <property fmtid="{D5CDD505-2E9C-101B-9397-08002B2CF9AE}" pid="23" name="bc8cca776fa8455c8c00307ee3c527ad">
    <vt:lpwstr/>
  </property>
  <property fmtid="{D5CDD505-2E9C-101B-9397-08002B2CF9AE}" pid="24" name="Audience">
    <vt:lpwstr/>
  </property>
  <property fmtid="{D5CDD505-2E9C-101B-9397-08002B2CF9AE}" pid="25" name="Track">
    <vt:lpwstr/>
  </property>
</Properties>
</file>