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vtt" ContentType="text/vtt"/>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6038" r:id="rId4"/>
    <p:sldMasterId id="2147485848" r:id="rId5"/>
  </p:sldMasterIdLst>
  <p:notesMasterIdLst>
    <p:notesMasterId r:id="rId35"/>
  </p:notesMasterIdLst>
  <p:handoutMasterIdLst>
    <p:handoutMasterId r:id="rId36"/>
  </p:handoutMasterIdLst>
  <p:sldIdLst>
    <p:sldId id="2147482453" r:id="rId6"/>
    <p:sldId id="2147483646" r:id="rId7"/>
    <p:sldId id="258" r:id="rId8"/>
    <p:sldId id="295" r:id="rId9"/>
    <p:sldId id="284" r:id="rId10"/>
    <p:sldId id="260" r:id="rId11"/>
    <p:sldId id="271" r:id="rId12"/>
    <p:sldId id="2147482484" r:id="rId13"/>
    <p:sldId id="2147483647" r:id="rId14"/>
    <p:sldId id="288" r:id="rId15"/>
    <p:sldId id="268" r:id="rId16"/>
    <p:sldId id="270" r:id="rId17"/>
    <p:sldId id="2147483518" r:id="rId18"/>
    <p:sldId id="274" r:id="rId19"/>
    <p:sldId id="306" r:id="rId20"/>
    <p:sldId id="298" r:id="rId21"/>
    <p:sldId id="257" r:id="rId22"/>
    <p:sldId id="272" r:id="rId23"/>
    <p:sldId id="292" r:id="rId24"/>
    <p:sldId id="259" r:id="rId25"/>
    <p:sldId id="261" r:id="rId26"/>
    <p:sldId id="2147482218" r:id="rId27"/>
    <p:sldId id="2147479576" r:id="rId28"/>
    <p:sldId id="290" r:id="rId29"/>
    <p:sldId id="273" r:id="rId30"/>
    <p:sldId id="2147482459" r:id="rId31"/>
    <p:sldId id="2147482462" r:id="rId32"/>
    <p:sldId id="263" r:id="rId33"/>
    <p:sldId id="2147482470" r:id="rId34"/>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00 - Welcome and Intro" id="{F3DE5E19-61F7-4AA7-8C6C-85160753BBF7}">
          <p14:sldIdLst>
            <p14:sldId id="2147482453"/>
            <p14:sldId id="2147483646"/>
          </p14:sldIdLst>
        </p14:section>
        <p14:section name="01 - M365 Copilot Chat Review" id="{336C7EB8-EFE9-4D51-8825-E0BC9DCE258C}">
          <p14:sldIdLst>
            <p14:sldId id="258"/>
            <p14:sldId id="295"/>
            <p14:sldId id="284"/>
            <p14:sldId id="260"/>
            <p14:sldId id="271"/>
            <p14:sldId id="2147482484"/>
          </p14:sldIdLst>
        </p14:section>
        <p14:section name="02 - Maximize the Chat Experience" id="{13AFD58C-1682-43E0-97E5-67803A41DBF5}">
          <p14:sldIdLst>
            <p14:sldId id="2147483647"/>
          </p14:sldIdLst>
        </p14:section>
        <p14:section name="02A - Copilot Pages" id="{D0786B51-1570-4683-950D-F72302E23A87}">
          <p14:sldIdLst>
            <p14:sldId id="288"/>
            <p14:sldId id="268"/>
            <p14:sldId id="270"/>
            <p14:sldId id="2147483518"/>
          </p14:sldIdLst>
        </p14:section>
        <p14:section name="02B - Copilot Create" id="{C64231B6-C31A-4A19-9F78-694B920AB4DD}">
          <p14:sldIdLst>
            <p14:sldId id="274"/>
            <p14:sldId id="306"/>
            <p14:sldId id="298"/>
            <p14:sldId id="257"/>
          </p14:sldIdLst>
        </p14:section>
        <p14:section name="03 - Agents in Copilot Chat" id="{D1E1A9E1-5E7E-4618-814A-23C128814FEA}">
          <p14:sldIdLst>
            <p14:sldId id="272"/>
            <p14:sldId id="292"/>
            <p14:sldId id="259"/>
            <p14:sldId id="261"/>
            <p14:sldId id="2147482218"/>
            <p14:sldId id="2147479576"/>
            <p14:sldId id="290"/>
          </p14:sldIdLst>
        </p14:section>
        <p14:section name="04 - Next Steps and Calls to Action" id="{7D061BC2-BFED-4DF6-840E-35254D0571C0}">
          <p14:sldIdLst>
            <p14:sldId id="273"/>
            <p14:sldId id="2147482459"/>
            <p14:sldId id="2147482462"/>
            <p14:sldId id="263"/>
            <p14:sldId id="2147482470"/>
          </p14:sldIdLst>
        </p14:section>
      </p14:sectionLst>
    </p:ext>
    <p:ext uri="{EFAFB233-063F-42B5-8137-9DF3F51BA10A}">
      <p15:sldGuideLst xmlns:p15="http://schemas.microsoft.com/office/powerpoint/2012/main">
        <p15:guide id="3" pos="552" userDrawn="1">
          <p15:clr>
            <a:srgbClr val="A4A3A4"/>
          </p15:clr>
        </p15:guide>
        <p15:guide id="4" orient="horz" pos="216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1E47"/>
    <a:srgbClr val="091F2C"/>
    <a:srgbClr val="162065"/>
    <a:srgbClr val="131F53"/>
    <a:srgbClr val="F5F5F5"/>
    <a:srgbClr val="E4BBEB"/>
    <a:srgbClr val="AFDDFF"/>
    <a:srgbClr val="3F3C3E"/>
    <a:srgbClr val="FEFEFF"/>
    <a:srgbClr val="E9F2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057" autoAdjust="0"/>
  </p:normalViewPr>
  <p:slideViewPr>
    <p:cSldViewPr snapToGrid="0">
      <p:cViewPr varScale="1">
        <p:scale>
          <a:sx n="85" d="100"/>
          <a:sy n="85" d="100"/>
        </p:scale>
        <p:origin x="1476" y="78"/>
      </p:cViewPr>
      <p:guideLst>
        <p:guide pos="552"/>
        <p:guide orient="horz" pos="216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43"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ryl Schaal" userId="62dc53c3-c3a2-4d5f-a7fa-d4aca2f1d062" providerId="ADAL" clId="{D0AAE726-D89D-4154-A647-415333C730E1}"/>
    <pc:docChg chg="delSld modSld delSection modSection">
      <pc:chgData name="Daryl Schaal" userId="62dc53c3-c3a2-4d5f-a7fa-d4aca2f1d062" providerId="ADAL" clId="{D0AAE726-D89D-4154-A647-415333C730E1}" dt="2026-04-19T17:08:23.462" v="40" actId="18676"/>
      <pc:docMkLst>
        <pc:docMk/>
      </pc:docMkLst>
      <pc:sldChg chg="del">
        <pc:chgData name="Daryl Schaal" userId="62dc53c3-c3a2-4d5f-a7fa-d4aca2f1d062" providerId="ADAL" clId="{D0AAE726-D89D-4154-A647-415333C730E1}" dt="2026-04-19T17:08:23.462" v="40" actId="18676"/>
        <pc:sldMkLst>
          <pc:docMk/>
          <pc:sldMk cId="404520343" sldId="256"/>
        </pc:sldMkLst>
      </pc:sldChg>
      <pc:sldChg chg="del">
        <pc:chgData name="Daryl Schaal" userId="62dc53c3-c3a2-4d5f-a7fa-d4aca2f1d062" providerId="ADAL" clId="{D0AAE726-D89D-4154-A647-415333C730E1}" dt="2026-04-19T17:08:23.462" v="40" actId="18676"/>
        <pc:sldMkLst>
          <pc:docMk/>
          <pc:sldMk cId="2281628099" sldId="262"/>
        </pc:sldMkLst>
      </pc:sldChg>
      <pc:sldChg chg="del">
        <pc:chgData name="Daryl Schaal" userId="62dc53c3-c3a2-4d5f-a7fa-d4aca2f1d062" providerId="ADAL" clId="{D0AAE726-D89D-4154-A647-415333C730E1}" dt="2026-04-19T17:07:57.968" v="39" actId="47"/>
        <pc:sldMkLst>
          <pc:docMk/>
          <pc:sldMk cId="4102823377" sldId="266"/>
        </pc:sldMkLst>
      </pc:sldChg>
      <pc:sldChg chg="del">
        <pc:chgData name="Daryl Schaal" userId="62dc53c3-c3a2-4d5f-a7fa-d4aca2f1d062" providerId="ADAL" clId="{D0AAE726-D89D-4154-A647-415333C730E1}" dt="2026-04-19T17:08:23.462" v="40" actId="18676"/>
        <pc:sldMkLst>
          <pc:docMk/>
          <pc:sldMk cId="1577823683" sldId="291"/>
        </pc:sldMkLst>
      </pc:sldChg>
      <pc:sldChg chg="del">
        <pc:chgData name="Daryl Schaal" userId="62dc53c3-c3a2-4d5f-a7fa-d4aca2f1d062" providerId="ADAL" clId="{D0AAE726-D89D-4154-A647-415333C730E1}" dt="2026-04-19T17:08:23.462" v="40" actId="18676"/>
        <pc:sldMkLst>
          <pc:docMk/>
          <pc:sldMk cId="765824428" sldId="294"/>
        </pc:sldMkLst>
      </pc:sldChg>
      <pc:sldChg chg="del">
        <pc:chgData name="Daryl Schaal" userId="62dc53c3-c3a2-4d5f-a7fa-d4aca2f1d062" providerId="ADAL" clId="{D0AAE726-D89D-4154-A647-415333C730E1}" dt="2026-04-19T17:08:23.462" v="40" actId="18676"/>
        <pc:sldMkLst>
          <pc:docMk/>
          <pc:sldMk cId="4218006080" sldId="296"/>
        </pc:sldMkLst>
      </pc:sldChg>
      <pc:sldChg chg="del">
        <pc:chgData name="Daryl Schaal" userId="62dc53c3-c3a2-4d5f-a7fa-d4aca2f1d062" providerId="ADAL" clId="{D0AAE726-D89D-4154-A647-415333C730E1}" dt="2026-04-19T17:08:23.462" v="40" actId="18676"/>
        <pc:sldMkLst>
          <pc:docMk/>
          <pc:sldMk cId="1864011047" sldId="31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Sans Display" pitchFamily="2" charset="0"/>
              </a:rPr>
              <a:t>4/19/2026 1:07 PM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Sans Display" pitchFamily="2" charset="0"/>
                <a:cs typeface="Segoe Sans Display" pitchFamily="2" charset="0"/>
              </a:defRPr>
            </a:lvl1p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4/19/2026 1:07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aka.ms/CustomerHubSession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aka.ms/M365Champions"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kern="1200">
                <a:solidFill>
                  <a:schemeClr val="tx1"/>
                </a:solidFill>
                <a:effectLst/>
                <a:latin typeface="Segoe Sans Display" pitchFamily="2" charset="0"/>
                <a:ea typeface="+mn-ea"/>
                <a:cs typeface="+mn-cs"/>
              </a:rPr>
              <a:t>In this session we’ll discuss how to maximize your experience with Microsoft 365 Copilot Chat by taking advantage of come of the advanced AI capabilities included with every Microsoft 365 license.</a:t>
            </a:r>
            <a:br>
              <a:rPr lang="en-US" sz="882" kern="1200">
                <a:solidFill>
                  <a:schemeClr val="tx1"/>
                </a:solidFill>
                <a:effectLst/>
                <a:latin typeface="Segoe Sans Display" pitchFamily="2" charset="0"/>
                <a:ea typeface="+mn-ea"/>
                <a:cs typeface="+mn-cs"/>
              </a:rPr>
            </a:br>
            <a:br>
              <a:rPr lang="en-US" sz="882" kern="1200">
                <a:solidFill>
                  <a:schemeClr val="tx1"/>
                </a:solidFill>
                <a:effectLst/>
                <a:latin typeface="Segoe Sans Display" pitchFamily="2" charset="0"/>
                <a:ea typeface="+mn-ea"/>
                <a:cs typeface="+mn-cs"/>
              </a:rPr>
            </a:br>
            <a:endParaRPr lang="en-US" sz="882" kern="1200">
              <a:solidFill>
                <a:schemeClr val="tx1"/>
              </a:solidFill>
              <a:effectLst/>
              <a:latin typeface="Segoe Sans Display" pitchFamily="2" charset="0"/>
              <a:ea typeface="+mn-ea"/>
              <a:cs typeface="+mn-cs"/>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4/19/2026 1:07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3237859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8BC66-862F-960C-EFCE-04C02BC165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57B3A0-F1FD-16A8-1CDC-8BDB7A736E8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D1EA941-0194-4A67-4D96-8ECEDF5B0CF1}"/>
              </a:ext>
            </a:extLst>
          </p:cNvPr>
          <p:cNvSpPr>
            <a:spLocks noGrp="1"/>
          </p:cNvSpPr>
          <p:nvPr>
            <p:ph type="body" idx="1"/>
          </p:nvPr>
        </p:nvSpPr>
        <p:spPr/>
        <p:txBody>
          <a:bodyPr/>
          <a:lstStyle/>
          <a:p>
            <a:pPr algn="l"/>
            <a:endParaRPr lang="en-US"/>
          </a:p>
        </p:txBody>
      </p:sp>
      <p:sp>
        <p:nvSpPr>
          <p:cNvPr id="4" name="Header Placeholder 3">
            <a:extLst>
              <a:ext uri="{FF2B5EF4-FFF2-40B4-BE49-F238E27FC236}">
                <a16:creationId xmlns:a16="http://schemas.microsoft.com/office/drawing/2014/main" id="{C2013A8D-EB07-F363-CE94-D93DF41F10E4}"/>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D2356CCE-CB03-839B-168A-0EC7A5D1445A}"/>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6EF79662-EF7A-1424-D128-F6A2F9D880E9}"/>
              </a:ext>
            </a:extLst>
          </p:cNvPr>
          <p:cNvSpPr>
            <a:spLocks noGrp="1"/>
          </p:cNvSpPr>
          <p:nvPr>
            <p:ph type="dt" idx="1"/>
          </p:nvPr>
        </p:nvSpPr>
        <p:spPr/>
        <p:txBody>
          <a:bodyPr/>
          <a:lstStyle/>
          <a:p>
            <a:fld id="{386CE63F-9E7F-4C04-9D0D-FCA25A8E9E86}" type="datetime8">
              <a:rPr lang="en-US" smtClean="0"/>
              <a:pPr/>
              <a:t>4/19/2026 1:07 PM</a:t>
            </a:fld>
            <a:endParaRPr lang="en-US"/>
          </a:p>
        </p:txBody>
      </p:sp>
      <p:sp>
        <p:nvSpPr>
          <p:cNvPr id="7" name="Slide Number Placeholder 6">
            <a:extLst>
              <a:ext uri="{FF2B5EF4-FFF2-40B4-BE49-F238E27FC236}">
                <a16:creationId xmlns:a16="http://schemas.microsoft.com/office/drawing/2014/main" id="{F5B8CAAC-3998-146B-6FFC-345A16D15845}"/>
              </a:ext>
            </a:extLst>
          </p:cNvPr>
          <p:cNvSpPr>
            <a:spLocks noGrp="1"/>
          </p:cNvSpPr>
          <p:nvPr>
            <p:ph type="sldNum" sz="quarter" idx="5"/>
          </p:nvPr>
        </p:nvSpPr>
        <p:spPr/>
        <p:txBody>
          <a:bodyPr/>
          <a:lstStyle/>
          <a:p>
            <a:fld id="{B4008EB6-D09E-4580-8CD6-DDB14511944F}" type="slidenum">
              <a:rPr lang="en-US" smtClean="0"/>
              <a:pPr/>
              <a:t>10</a:t>
            </a:fld>
            <a:endParaRPr lang="en-US"/>
          </a:p>
        </p:txBody>
      </p:sp>
    </p:spTree>
    <p:extLst>
      <p:ext uri="{BB962C8B-B14F-4D97-AF65-F5344CB8AC3E}">
        <p14:creationId xmlns:p14="http://schemas.microsoft.com/office/powerpoint/2010/main" val="2535859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DC6F9-55C0-AA42-B3E7-144A659C4E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DA610F-484D-92A3-62D7-53786C8525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460577-8761-DD9B-35F6-7B930A6623D8}"/>
              </a:ext>
            </a:extLst>
          </p:cNvPr>
          <p:cNvSpPr>
            <a:spLocks noGrp="1"/>
          </p:cNvSpPr>
          <p:nvPr>
            <p:ph type="body" idx="1"/>
          </p:nvPr>
        </p:nvSpPr>
        <p:spPr/>
        <p:txBody>
          <a:bodyPr/>
          <a:lstStyle/>
          <a:p>
            <a:pPr fontAlgn="t"/>
            <a:r>
              <a:rPr lang="en-US" sz="882" b="0" i="0" kern="1200">
                <a:solidFill>
                  <a:schemeClr val="tx1"/>
                </a:solidFill>
                <a:effectLst/>
                <a:latin typeface="Segoe Sans Display" pitchFamily="2" charset="0"/>
                <a:ea typeface="+mn-ea"/>
                <a:cs typeface="+mn-cs"/>
              </a:rPr>
              <a:t>Pages is essentially a way to capture a conversation you’re having with Copilot and turn it into a working asset. When you select </a:t>
            </a:r>
            <a:r>
              <a:rPr lang="en-US" sz="882" b="1" i="0" kern="1200">
                <a:solidFill>
                  <a:schemeClr val="tx1"/>
                </a:solidFill>
                <a:effectLst/>
                <a:latin typeface="Segoe Sans Display" pitchFamily="2" charset="0"/>
                <a:ea typeface="+mn-ea"/>
                <a:cs typeface="+mn-cs"/>
              </a:rPr>
              <a:t>Edit in Pages</a:t>
            </a:r>
            <a:r>
              <a:rPr lang="en-US" sz="882" b="0" i="0" kern="1200">
                <a:solidFill>
                  <a:schemeClr val="tx1"/>
                </a:solidFill>
                <a:effectLst/>
                <a:latin typeface="Segoe Sans Display" pitchFamily="2" charset="0"/>
                <a:ea typeface="+mn-ea"/>
                <a:cs typeface="+mn-cs"/>
              </a:rPr>
              <a:t>, Copilot automatically opens a Microsoft Loop page and copies the content from your conversation into that page. Loop is our collaborative, web‑based workspace—introduced about 18 months ago—that gives you a flexible place to co‑create without the structure required by Word or OneNote. </a:t>
            </a:r>
          </a:p>
          <a:p>
            <a:pPr fontAlgn="t"/>
            <a:endParaRPr lang="en-US" sz="882" b="0" i="0" kern="1200">
              <a:solidFill>
                <a:schemeClr val="tx1"/>
              </a:solidFill>
              <a:effectLst/>
              <a:latin typeface="Segoe Sans Display" pitchFamily="2" charset="0"/>
              <a:ea typeface="+mn-ea"/>
              <a:cs typeface="+mn-cs"/>
            </a:endParaRPr>
          </a:p>
          <a:p>
            <a:pPr fontAlgn="t"/>
            <a:r>
              <a:rPr lang="en-US" sz="882" b="0" i="0" kern="1200">
                <a:solidFill>
                  <a:schemeClr val="tx1"/>
                </a:solidFill>
                <a:effectLst/>
                <a:latin typeface="Segoe Sans Display" pitchFamily="2" charset="0"/>
                <a:ea typeface="+mn-ea"/>
                <a:cs typeface="+mn-cs"/>
              </a:rPr>
              <a:t>Many teams wanted a shared space that behaves more like a highly collaborative SharePoint page, and Loop fills that gap. </a:t>
            </a:r>
          </a:p>
          <a:p>
            <a:pPr fontAlgn="t"/>
            <a:endParaRPr lang="en-US" sz="882" b="0" i="0" kern="1200">
              <a:solidFill>
                <a:schemeClr val="tx1"/>
              </a:solidFill>
              <a:effectLst/>
              <a:latin typeface="Segoe Sans Display" pitchFamily="2" charset="0"/>
              <a:ea typeface="+mn-ea"/>
              <a:cs typeface="+mn-cs"/>
            </a:endParaRPr>
          </a:p>
          <a:p>
            <a:pPr fontAlgn="t"/>
            <a:r>
              <a:rPr lang="en-US" sz="882" b="0" i="0" kern="1200">
                <a:solidFill>
                  <a:schemeClr val="tx1"/>
                </a:solidFill>
                <a:effectLst/>
                <a:latin typeface="Segoe Sans Display" pitchFamily="2" charset="0"/>
                <a:ea typeface="+mn-ea"/>
                <a:cs typeface="+mn-cs"/>
              </a:rPr>
              <a:t>Copilot Pages uses this Loop architecture under the hood to store and manage your AI‑generated content. For IT pros, those Loop pages are stored in a hidden, user‑scoped folder inside SharePoint Embedded, fully covered by eDiscovery, Purview compliance, and the rest of the Microsoft 365 governance tools. End users never see that storage layer, but it ensures everything is secure and compliant. </a:t>
            </a:r>
          </a:p>
          <a:p>
            <a:pPr fontAlgn="t"/>
            <a:endParaRPr lang="en-US" sz="882" b="0" i="0" kern="1200">
              <a:solidFill>
                <a:schemeClr val="tx1"/>
              </a:solidFill>
              <a:effectLst/>
              <a:latin typeface="Segoe Sans Display" pitchFamily="2" charset="0"/>
              <a:ea typeface="+mn-ea"/>
              <a:cs typeface="+mn-cs"/>
            </a:endParaRPr>
          </a:p>
          <a:p>
            <a:pPr fontAlgn="t"/>
            <a:r>
              <a:rPr lang="en-US" sz="882" b="0" i="0" kern="1200">
                <a:solidFill>
                  <a:schemeClr val="tx1"/>
                </a:solidFill>
                <a:effectLst/>
                <a:latin typeface="Segoe Sans Display" pitchFamily="2" charset="0"/>
                <a:ea typeface="+mn-ea"/>
                <a:cs typeface="+mn-cs"/>
              </a:rPr>
              <a:t>After creating a page, you can open it, continue working, collaborate with colleagues, or share it—just like any other Microsoft 365 file.</a:t>
            </a:r>
          </a:p>
          <a:p>
            <a:endParaRPr lang="en-US"/>
          </a:p>
        </p:txBody>
      </p:sp>
      <p:sp>
        <p:nvSpPr>
          <p:cNvPr id="4" name="Slide Number Placeholder 3">
            <a:extLst>
              <a:ext uri="{FF2B5EF4-FFF2-40B4-BE49-F238E27FC236}">
                <a16:creationId xmlns:a16="http://schemas.microsoft.com/office/drawing/2014/main" id="{AF39979D-318C-60A8-2070-9547C64BFEC2}"/>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F1781624-BC54-4363-BF42-C5F2781AA858}"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4008715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882" b="0" i="0" kern="1200">
                <a:solidFill>
                  <a:schemeClr val="tx1"/>
                </a:solidFill>
                <a:effectLst/>
                <a:latin typeface="Segoe Sans Display" pitchFamily="2" charset="0"/>
                <a:ea typeface="+mn-ea"/>
                <a:cs typeface="+mn-cs"/>
              </a:rPr>
              <a:t>0:00 – 0:20</a:t>
            </a:r>
          </a:p>
          <a:p>
            <a:pPr fontAlgn="t"/>
            <a:r>
              <a:rPr lang="en-US" sz="882" b="0" i="0" kern="1200">
                <a:solidFill>
                  <a:schemeClr val="tx1"/>
                </a:solidFill>
                <a:effectLst/>
                <a:latin typeface="Segoe Sans Display" pitchFamily="2" charset="0"/>
                <a:ea typeface="+mn-ea"/>
                <a:cs typeface="+mn-cs"/>
              </a:rPr>
              <a:t>You can see that I’m working inside Microsoft Copilot Chat. I’m going to start by asking a question the same way I normally would when using Copilot. In this case, I ask it to draft a hiring process based on a specific document. In Copilot Chat, I can manually add files so it can reason over them. With the full Copilot license, it can also automatically surface and understand files without me having to attach them. Copilot responds with an outline showing suggested steps and guidance for building a hiring process.</a:t>
            </a:r>
          </a:p>
          <a:p>
            <a:pPr fontAlgn="t"/>
            <a:endParaRPr lang="en-US" sz="882" b="0" i="0" kern="1200">
              <a:solidFill>
                <a:schemeClr val="tx1"/>
              </a:solidFill>
              <a:effectLst/>
              <a:latin typeface="Segoe Sans Display" pitchFamily="2" charset="0"/>
              <a:ea typeface="+mn-ea"/>
              <a:cs typeface="+mn-cs"/>
            </a:endParaRPr>
          </a:p>
          <a:p>
            <a:pPr fontAlgn="t"/>
            <a:r>
              <a:rPr lang="en-US" sz="882" b="0" i="0" kern="1200">
                <a:solidFill>
                  <a:schemeClr val="tx1"/>
                </a:solidFill>
                <a:effectLst/>
                <a:latin typeface="Segoe Sans Display" pitchFamily="2" charset="0"/>
                <a:ea typeface="+mn-ea"/>
                <a:cs typeface="+mn-cs"/>
              </a:rPr>
              <a:t>0:20 – 0:40</a:t>
            </a:r>
          </a:p>
          <a:p>
            <a:pPr fontAlgn="t"/>
            <a:r>
              <a:rPr lang="en-US" sz="882" b="0" i="0" kern="1200">
                <a:solidFill>
                  <a:schemeClr val="tx1"/>
                </a:solidFill>
                <a:effectLst/>
                <a:latin typeface="Segoe Sans Display" pitchFamily="2" charset="0"/>
                <a:ea typeface="+mn-ea"/>
                <a:cs typeface="+mn-cs"/>
              </a:rPr>
              <a:t>There’s an option at the bottom of the response that says </a:t>
            </a:r>
            <a:r>
              <a:rPr lang="en-US" sz="882" b="1" i="0" kern="1200">
                <a:solidFill>
                  <a:schemeClr val="tx1"/>
                </a:solidFill>
                <a:effectLst/>
                <a:latin typeface="Segoe Sans Display" pitchFamily="2" charset="0"/>
                <a:ea typeface="+mn-ea"/>
                <a:cs typeface="+mn-cs"/>
              </a:rPr>
              <a:t>Edit in Pages</a:t>
            </a:r>
            <a:r>
              <a:rPr lang="en-US" sz="882" b="0" i="0" kern="1200">
                <a:solidFill>
                  <a:schemeClr val="tx1"/>
                </a:solidFill>
                <a:effectLst/>
                <a:latin typeface="Segoe Sans Display" pitchFamily="2" charset="0"/>
                <a:ea typeface="+mn-ea"/>
                <a:cs typeface="+mn-cs"/>
              </a:rPr>
              <a:t>, and this is really important. When I choose </a:t>
            </a:r>
            <a:r>
              <a:rPr lang="en-US" sz="882" b="1" i="0" kern="1200">
                <a:solidFill>
                  <a:schemeClr val="tx1"/>
                </a:solidFill>
                <a:effectLst/>
                <a:latin typeface="Segoe Sans Display" pitchFamily="2" charset="0"/>
                <a:ea typeface="+mn-ea"/>
                <a:cs typeface="+mn-cs"/>
              </a:rPr>
              <a:t>Edit in Pages</a:t>
            </a:r>
            <a:r>
              <a:rPr lang="en-US" sz="882" b="0" i="0" kern="1200">
                <a:solidFill>
                  <a:schemeClr val="tx1"/>
                </a:solidFill>
                <a:effectLst/>
                <a:latin typeface="Segoe Sans Display" pitchFamily="2" charset="0"/>
                <a:ea typeface="+mn-ea"/>
                <a:cs typeface="+mn-cs"/>
              </a:rPr>
              <a:t> or </a:t>
            </a:r>
            <a:r>
              <a:rPr lang="en-US" sz="882" b="1" i="0" kern="1200">
                <a:solidFill>
                  <a:schemeClr val="tx1"/>
                </a:solidFill>
                <a:effectLst/>
                <a:latin typeface="Segoe Sans Display" pitchFamily="2" charset="0"/>
                <a:ea typeface="+mn-ea"/>
                <a:cs typeface="+mn-cs"/>
              </a:rPr>
              <a:t>Add to a Page</a:t>
            </a:r>
            <a:r>
              <a:rPr lang="en-US" sz="882" b="0" i="0" kern="1200">
                <a:solidFill>
                  <a:schemeClr val="tx1"/>
                </a:solidFill>
                <a:effectLst/>
                <a:latin typeface="Segoe Sans Display" pitchFamily="2" charset="0"/>
                <a:ea typeface="+mn-ea"/>
                <a:cs typeface="+mn-cs"/>
              </a:rPr>
              <a:t>, Copilot takes the generated content and creates a dedicated page for it. The page opens alongside the chat so I can continue working—editing the content on the right while keeping my ongoing conversation with Copilot on the left.</a:t>
            </a:r>
          </a:p>
          <a:p>
            <a:pPr fontAlgn="t"/>
            <a:endParaRPr lang="en-US" sz="882" b="0" i="0" kern="1200">
              <a:solidFill>
                <a:schemeClr val="tx1"/>
              </a:solidFill>
              <a:effectLst/>
              <a:latin typeface="Segoe Sans Display" pitchFamily="2" charset="0"/>
              <a:ea typeface="+mn-ea"/>
              <a:cs typeface="+mn-cs"/>
            </a:endParaRPr>
          </a:p>
          <a:p>
            <a:pPr fontAlgn="t"/>
            <a:r>
              <a:rPr lang="en-US" sz="882" b="0" i="0" kern="1200">
                <a:solidFill>
                  <a:schemeClr val="tx1"/>
                </a:solidFill>
                <a:effectLst/>
                <a:latin typeface="Segoe Sans Display" pitchFamily="2" charset="0"/>
                <a:ea typeface="+mn-ea"/>
                <a:cs typeface="+mn-cs"/>
              </a:rPr>
              <a:t>0:40 – 1:00</a:t>
            </a:r>
          </a:p>
          <a:p>
            <a:pPr fontAlgn="t"/>
            <a:r>
              <a:rPr lang="en-US" sz="882" b="0" i="0" kern="1200">
                <a:solidFill>
                  <a:schemeClr val="tx1"/>
                </a:solidFill>
                <a:effectLst/>
                <a:latin typeface="Segoe Sans Display" pitchFamily="2" charset="0"/>
                <a:ea typeface="+mn-ea"/>
                <a:cs typeface="+mn-cs"/>
              </a:rPr>
              <a:t>For example, I can continue prompting Copilot and ask it to create a table of action items for the hiring project. It generates the table, and I now have an </a:t>
            </a:r>
            <a:r>
              <a:rPr lang="en-US" sz="882" b="1" i="0" kern="1200">
                <a:solidFill>
                  <a:schemeClr val="tx1"/>
                </a:solidFill>
                <a:effectLst/>
                <a:latin typeface="Segoe Sans Display" pitchFamily="2" charset="0"/>
                <a:ea typeface="+mn-ea"/>
                <a:cs typeface="+mn-cs"/>
              </a:rPr>
              <a:t>Add to Page</a:t>
            </a:r>
            <a:r>
              <a:rPr lang="en-US" sz="882" b="0" i="0" kern="1200">
                <a:solidFill>
                  <a:schemeClr val="tx1"/>
                </a:solidFill>
                <a:effectLst/>
                <a:latin typeface="Segoe Sans Display" pitchFamily="2" charset="0"/>
                <a:ea typeface="+mn-ea"/>
                <a:cs typeface="+mn-cs"/>
              </a:rPr>
              <a:t> button that lets me copy the table straight into the page I already opened. Before this feature existed, I had to manually copy and paste results from Copilot Chat into Word or another app, which wasn’t always convenient—especially when trying to keep related content together. Now I can just push the content directly into a page with one click.</a:t>
            </a:r>
          </a:p>
          <a:p>
            <a:pPr fontAlgn="t"/>
            <a:endParaRPr lang="en-US" sz="882" b="0" i="0" kern="1200">
              <a:solidFill>
                <a:schemeClr val="tx1"/>
              </a:solidFill>
              <a:effectLst/>
              <a:latin typeface="Segoe Sans Display" pitchFamily="2" charset="0"/>
              <a:ea typeface="+mn-ea"/>
              <a:cs typeface="+mn-cs"/>
            </a:endParaRPr>
          </a:p>
          <a:p>
            <a:pPr fontAlgn="t"/>
            <a:r>
              <a:rPr lang="en-US" sz="882" b="0" i="0" kern="1200">
                <a:solidFill>
                  <a:schemeClr val="tx1"/>
                </a:solidFill>
                <a:effectLst/>
                <a:latin typeface="Segoe Sans Display" pitchFamily="2" charset="0"/>
                <a:ea typeface="+mn-ea"/>
                <a:cs typeface="+mn-cs"/>
              </a:rPr>
              <a:t>1:00 – 1:30</a:t>
            </a:r>
          </a:p>
          <a:p>
            <a:pPr fontAlgn="t"/>
            <a:r>
              <a:rPr lang="en-US" sz="882" b="0" i="0" kern="1200">
                <a:solidFill>
                  <a:schemeClr val="tx1"/>
                </a:solidFill>
                <a:effectLst/>
                <a:latin typeface="Segoe Sans Display" pitchFamily="2" charset="0"/>
                <a:ea typeface="+mn-ea"/>
                <a:cs typeface="+mn-cs"/>
              </a:rPr>
              <a:t>Once the content is in the page, I can edit it, adjust the table, or customize any of the entries. I can also open the page in Word if I want to export it as a file, but more often, I simply click </a:t>
            </a:r>
            <a:r>
              <a:rPr lang="en-US" sz="882" b="1" i="0" kern="1200">
                <a:solidFill>
                  <a:schemeClr val="tx1"/>
                </a:solidFill>
                <a:effectLst/>
                <a:latin typeface="Segoe Sans Display" pitchFamily="2" charset="0"/>
                <a:ea typeface="+mn-ea"/>
                <a:cs typeface="+mn-cs"/>
              </a:rPr>
              <a:t>Share</a:t>
            </a:r>
            <a:r>
              <a:rPr lang="en-US" sz="882" b="0" i="0" kern="1200">
                <a:solidFill>
                  <a:schemeClr val="tx1"/>
                </a:solidFill>
                <a:effectLst/>
                <a:latin typeface="Segoe Sans Display" pitchFamily="2" charset="0"/>
                <a:ea typeface="+mn-ea"/>
                <a:cs typeface="+mn-cs"/>
              </a:rPr>
              <a:t>. Sharing a page gives someone else access to collaborate with me—both on the page itself and on the connected chat that originally generated the content. It becomes a shared workspace that blends Copilot’s reasoning with live co‑authoring.</a:t>
            </a:r>
          </a:p>
          <a:p>
            <a:pPr fontAlgn="t"/>
            <a:endParaRPr lang="en-US" sz="882" b="0" i="0" kern="1200">
              <a:solidFill>
                <a:schemeClr val="tx1"/>
              </a:solidFill>
              <a:effectLst/>
              <a:latin typeface="Segoe Sans Display" pitchFamily="2" charset="0"/>
              <a:ea typeface="+mn-ea"/>
              <a:cs typeface="+mn-cs"/>
            </a:endParaRPr>
          </a:p>
          <a:p>
            <a:pPr fontAlgn="t"/>
            <a:r>
              <a:rPr lang="en-US" sz="882" b="0" i="0" kern="1200">
                <a:solidFill>
                  <a:schemeClr val="tx1"/>
                </a:solidFill>
                <a:effectLst/>
                <a:latin typeface="Segoe Sans Display" pitchFamily="2" charset="0"/>
                <a:ea typeface="+mn-ea"/>
                <a:cs typeface="+mn-cs"/>
              </a:rPr>
              <a:t>These pages are stored automatically in Microsoft 365 using SharePoint Embedded, so they behave just like any other file when it comes to compliance, permissions, and sharing. From here, I can continue working with the content, refine it, or review older pages. Copilot Pages really streamline the experience of taking useful Copilot output and turning it into structured, collaborative material without all the extra steps.</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4/19/2026 1:07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12</a:t>
            </a:fld>
            <a:endParaRPr lang="en-US"/>
          </a:p>
        </p:txBody>
      </p:sp>
    </p:spTree>
    <p:extLst>
      <p:ext uri="{BB962C8B-B14F-4D97-AF65-F5344CB8AC3E}">
        <p14:creationId xmlns:p14="http://schemas.microsoft.com/office/powerpoint/2010/main" val="2658328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02E0F-B993-9F41-3D90-8BBD514D4E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012137-AC19-B343-BD62-13CD30DE8D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FEF7B5-D061-3692-F636-6C39E1C49BA7}"/>
              </a:ext>
            </a:extLst>
          </p:cNvPr>
          <p:cNvSpPr>
            <a:spLocks noGrp="1"/>
          </p:cNvSpPr>
          <p:nvPr>
            <p:ph type="body" idx="1"/>
          </p:nvPr>
        </p:nvSpPr>
        <p:spPr/>
        <p:txBody>
          <a:bodyPr/>
          <a:lstStyle/>
          <a:p>
            <a:pPr fontAlgn="t"/>
            <a:r>
              <a:rPr lang="en-US" sz="882" b="0" i="0" kern="1200">
                <a:solidFill>
                  <a:schemeClr val="tx1"/>
                </a:solidFill>
                <a:effectLst/>
                <a:latin typeface="Segoe Sans Display" pitchFamily="2" charset="0"/>
                <a:ea typeface="+mn-ea"/>
                <a:cs typeface="+mn-cs"/>
              </a:rPr>
              <a:t>Microsoft Loop is completely separate from the new Copilot Pages experience. When I go to loop.microsoft.com or open the Loop app, I see all of my Loop pages—the same architecture that Copilot Pages relies on behind the scenes. We designed these tools to complement different types of work. Some parts of Microsoft 365 are really focused on structured content, like what you’d expect in Word or PowerPoint. Other parts are more about sharing and communication. And then there’s this middle space where Loop and Copilot Pages live—content that’s lightly structured, flexible, and built for collaboration.</a:t>
            </a:r>
          </a:p>
          <a:p>
            <a:pPr fontAlgn="t"/>
            <a:endParaRPr lang="en-US" sz="882" b="0" i="0" kern="1200">
              <a:solidFill>
                <a:schemeClr val="tx1"/>
              </a:solidFill>
              <a:effectLst/>
              <a:latin typeface="Segoe Sans Display" pitchFamily="2" charset="0"/>
              <a:ea typeface="+mn-ea"/>
              <a:cs typeface="+mn-cs"/>
            </a:endParaRPr>
          </a:p>
          <a:p>
            <a:pPr fontAlgn="t"/>
            <a:r>
              <a:rPr lang="en-US" sz="882" b="0" i="0" kern="1200">
                <a:solidFill>
                  <a:schemeClr val="tx1"/>
                </a:solidFill>
                <a:effectLst/>
                <a:latin typeface="Segoe Sans Display" pitchFamily="2" charset="0"/>
                <a:ea typeface="+mn-ea"/>
                <a:cs typeface="+mn-cs"/>
              </a:rPr>
              <a:t>These spaces don’t use things like page margins or strict formatting. Instead, they’re designed to help teams co‑create quickly and keep information moving. That’s why Loop and Copilot Chat pages behave the way they do: fluid, collaborative, and easy to update.</a:t>
            </a:r>
          </a:p>
          <a:p>
            <a:endParaRPr lang="en-US"/>
          </a:p>
        </p:txBody>
      </p:sp>
      <p:sp>
        <p:nvSpPr>
          <p:cNvPr id="4" name="Slide Number Placeholder 3">
            <a:extLst>
              <a:ext uri="{FF2B5EF4-FFF2-40B4-BE49-F238E27FC236}">
                <a16:creationId xmlns:a16="http://schemas.microsoft.com/office/drawing/2014/main" id="{20481EF7-E232-B4B6-9E7C-EE072814D1CF}"/>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A1C36C-5891-DA46-9527-8814FD0739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49452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82" b="0" i="0" kern="1200">
                <a:solidFill>
                  <a:schemeClr val="tx1"/>
                </a:solidFill>
                <a:effectLst/>
                <a:latin typeface="Segoe Sans Display" pitchFamily="2" charset="0"/>
                <a:ea typeface="+mn-ea"/>
                <a:cs typeface="+mn-cs"/>
              </a:rPr>
              <a:t>Copilot Create enables users to generate AI-powered images, posters, banners, and videos that align with your organization’s brand identity.</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4/19/2026 1:07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14</a:t>
            </a:fld>
            <a:endParaRPr lang="en-US"/>
          </a:p>
        </p:txBody>
      </p:sp>
    </p:spTree>
    <p:extLst>
      <p:ext uri="{BB962C8B-B14F-4D97-AF65-F5344CB8AC3E}">
        <p14:creationId xmlns:p14="http://schemas.microsoft.com/office/powerpoint/2010/main" val="106179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DC6F9-55C0-AA42-B3E7-144A659C4E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DA610F-484D-92A3-62D7-53786C8525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460577-8761-DD9B-35F6-7B930A6623D8}"/>
              </a:ext>
            </a:extLst>
          </p:cNvPr>
          <p:cNvSpPr>
            <a:spLocks noGrp="1"/>
          </p:cNvSpPr>
          <p:nvPr>
            <p:ph type="body" idx="1"/>
          </p:nvPr>
        </p:nvSpPr>
        <p:spPr/>
        <p:txBody>
          <a:bodyPr/>
          <a:lstStyle/>
          <a:p>
            <a:pPr fontAlgn="t"/>
            <a:r>
              <a:rPr lang="en-US" sz="882" b="0" i="0" kern="1200">
                <a:solidFill>
                  <a:schemeClr val="tx1"/>
                </a:solidFill>
                <a:effectLst/>
                <a:latin typeface="Segoe Sans Display" pitchFamily="2" charset="0"/>
                <a:ea typeface="+mn-ea"/>
                <a:cs typeface="+mn-cs"/>
              </a:rPr>
              <a:t>What we've done is taken the designer tool that used to sit inside Copilot and fully integrated it into the Create experience. Most people who come into Create are looking to design something—an image, an infographic, a poster—and eventually we’ll even have video creation built right into this same space. </a:t>
            </a:r>
          </a:p>
          <a:p>
            <a:pPr fontAlgn="t"/>
            <a:endParaRPr lang="en-US" sz="882" b="0" i="0" kern="1200">
              <a:solidFill>
                <a:schemeClr val="tx1"/>
              </a:solidFill>
              <a:effectLst/>
              <a:latin typeface="Segoe Sans Display" pitchFamily="2" charset="0"/>
              <a:ea typeface="+mn-ea"/>
              <a:cs typeface="+mn-cs"/>
            </a:endParaRPr>
          </a:p>
          <a:p>
            <a:pPr fontAlgn="t"/>
            <a:r>
              <a:rPr lang="en-US" sz="882" b="0" i="0" kern="1200">
                <a:solidFill>
                  <a:schemeClr val="tx1"/>
                </a:solidFill>
                <a:effectLst/>
                <a:latin typeface="Segoe Sans Display" pitchFamily="2" charset="0"/>
                <a:ea typeface="+mn-ea"/>
                <a:cs typeface="+mn-cs"/>
              </a:rPr>
              <a:t>That’s essentially what this tool is meant to do. You’ll notice it already shows a “videos” option, but I haven’t been able to get it to produce one yet, so that capability is still on the way. </a:t>
            </a:r>
          </a:p>
          <a:p>
            <a:endParaRPr lang="en-US"/>
          </a:p>
        </p:txBody>
      </p:sp>
      <p:sp>
        <p:nvSpPr>
          <p:cNvPr id="4" name="Slide Number Placeholder 3">
            <a:extLst>
              <a:ext uri="{FF2B5EF4-FFF2-40B4-BE49-F238E27FC236}">
                <a16:creationId xmlns:a16="http://schemas.microsoft.com/office/drawing/2014/main" id="{AF39979D-318C-60A8-2070-9547C64BFEC2}"/>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F1781624-BC54-4363-BF42-C5F2781AA858}"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34861503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CFAC8-3281-8DC0-7264-835EC8DA0A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EEFB8A-AFF7-15CF-6D51-6A966DAC44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5381AB-8AB8-73D6-55A4-213E6D7B2037}"/>
              </a:ext>
            </a:extLst>
          </p:cNvPr>
          <p:cNvSpPr>
            <a:spLocks noGrp="1"/>
          </p:cNvSpPr>
          <p:nvPr>
            <p:ph type="body" idx="1"/>
          </p:nvPr>
        </p:nvSpPr>
        <p:spPr/>
        <p:txBody>
          <a:bodyPr/>
          <a:lstStyle/>
          <a:p>
            <a:pPr fontAlgn="t"/>
            <a:r>
              <a:rPr lang="en-US" sz="882" b="0" i="0" kern="1200">
                <a:solidFill>
                  <a:schemeClr val="tx1"/>
                </a:solidFill>
                <a:effectLst/>
                <a:latin typeface="Segoe Sans Display" pitchFamily="2" charset="0"/>
                <a:ea typeface="+mn-ea"/>
                <a:cs typeface="+mn-cs"/>
              </a:rPr>
              <a:t>Once you’re inside Create, the tool uses AI to help you generate images, and we’ve also added support for a company brand kit. If you’re familiar with PowerPoint’s branding features, this follows the same concept. It ties into the organizational asset library—something your company can enable in SharePoint—so that your brand colors, templates, and approved assets can be used while creating images. </a:t>
            </a:r>
          </a:p>
          <a:p>
            <a:pPr fontAlgn="t"/>
            <a:endParaRPr lang="en-US" sz="882" b="0" i="0" kern="1200">
              <a:solidFill>
                <a:schemeClr val="tx1"/>
              </a:solidFill>
              <a:effectLst/>
              <a:latin typeface="Segoe Sans Display" pitchFamily="2" charset="0"/>
              <a:ea typeface="+mn-ea"/>
              <a:cs typeface="+mn-cs"/>
            </a:endParaRPr>
          </a:p>
          <a:p>
            <a:pPr fontAlgn="t"/>
            <a:r>
              <a:rPr lang="en-US" sz="882" b="0" i="0" kern="1200">
                <a:solidFill>
                  <a:schemeClr val="tx1"/>
                </a:solidFill>
                <a:effectLst/>
                <a:latin typeface="Segoe Sans Display" pitchFamily="2" charset="0"/>
                <a:ea typeface="+mn-ea"/>
                <a:cs typeface="+mn-cs"/>
              </a:rPr>
              <a:t>What makes Create really powerful is that it gives you a full editing experience, not just generation. That’s the key difference between creating an image in Copilot Chat versus creating it through the Create tool: Copilot Chat can generate the image, but it does not give you the full set of editing tools. In Create, you get that complete workspace, and I’m going to walk you through that so you can see the difference for yourself.</a:t>
            </a:r>
          </a:p>
          <a:p>
            <a:pPr marL="0" indent="0">
              <a:spcBef>
                <a:spcPts val="600"/>
              </a:spcBef>
              <a:spcAft>
                <a:spcPts val="1200"/>
              </a:spcAft>
              <a:buNone/>
              <a:defRPr/>
            </a:pPr>
            <a:endParaRPr lang="en-US"/>
          </a:p>
        </p:txBody>
      </p:sp>
      <p:sp>
        <p:nvSpPr>
          <p:cNvPr id="4" name="Slide Number Placeholder 3">
            <a:extLst>
              <a:ext uri="{FF2B5EF4-FFF2-40B4-BE49-F238E27FC236}">
                <a16:creationId xmlns:a16="http://schemas.microsoft.com/office/drawing/2014/main" id="{412ADBE2-3A1B-00FE-C3A4-7F19627E326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576D78-3375-4E05-A780-65CD166E538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821127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b="1" i="0" kern="1200">
                <a:solidFill>
                  <a:schemeClr val="tx1"/>
                </a:solidFill>
                <a:effectLst/>
                <a:latin typeface="Segoe Sans Display" pitchFamily="2" charset="0"/>
                <a:ea typeface="+mn-ea"/>
                <a:cs typeface="+mn-cs"/>
              </a:rPr>
              <a:t>Create Demo Speaker Notes</a:t>
            </a:r>
          </a:p>
          <a:p>
            <a:r>
              <a:rPr lang="en-US" sz="882" b="0" i="0" kern="1200">
                <a:solidFill>
                  <a:schemeClr val="tx1"/>
                </a:solidFill>
                <a:effectLst/>
                <a:latin typeface="Segoe Sans Display" pitchFamily="2" charset="0"/>
                <a:ea typeface="+mn-ea"/>
                <a:cs typeface="+mn-cs"/>
              </a:rPr>
              <a:t>One of the best things about the Create tool is how easy it is to get started. You just type in what kind of image you want, and you’re off!</a:t>
            </a:r>
          </a:p>
          <a:p>
            <a:r>
              <a:rPr lang="en-US" sz="882" b="0" i="0" kern="1200">
                <a:solidFill>
                  <a:schemeClr val="tx1"/>
                </a:solidFill>
                <a:effectLst/>
                <a:latin typeface="Segoe Sans Display" pitchFamily="2" charset="0"/>
                <a:ea typeface="+mn-ea"/>
                <a:cs typeface="+mn-cs"/>
              </a:rPr>
              <a:t>There are plenty of options to play with—you can pick a style, choose a color scheme, and even decide if you want your image to be square or portrait-wide. It’s all about finding what works for you.</a:t>
            </a:r>
          </a:p>
          <a:p>
            <a:r>
              <a:rPr lang="en-US" sz="882" b="0" i="0" kern="1200">
                <a:solidFill>
                  <a:schemeClr val="tx1"/>
                </a:solidFill>
                <a:effectLst/>
                <a:latin typeface="Segoe Sans Display" pitchFamily="2" charset="0"/>
                <a:ea typeface="+mn-ea"/>
                <a:cs typeface="+mn-cs"/>
              </a:rPr>
              <a:t>If you’re not sure where to begin, don’t worry! The tool shows you sample images and the prompts that created them, so you can use those as inspiration.</a:t>
            </a:r>
          </a:p>
          <a:p>
            <a:r>
              <a:rPr lang="en-US" sz="882" b="0" i="0" kern="1200">
                <a:solidFill>
                  <a:schemeClr val="tx1"/>
                </a:solidFill>
                <a:effectLst/>
                <a:latin typeface="Segoe Sans Display" pitchFamily="2" charset="0"/>
                <a:ea typeface="+mn-ea"/>
                <a:cs typeface="+mn-cs"/>
              </a:rPr>
              <a:t>It’s also nice that Create keeps track of all the images you’ve made. So if you want to revisit something you worked on earlier, it’s right there waiting for you.</a:t>
            </a:r>
          </a:p>
          <a:p>
            <a:r>
              <a:rPr lang="en-US" sz="882" b="0" i="0" kern="1200">
                <a:solidFill>
                  <a:schemeClr val="tx1"/>
                </a:solidFill>
                <a:effectLst/>
                <a:latin typeface="Segoe Sans Display" pitchFamily="2" charset="0"/>
                <a:ea typeface="+mn-ea"/>
                <a:cs typeface="+mn-cs"/>
              </a:rPr>
              <a:t>Just a heads-up: generating images can take a few minutes—sometimes three, four, or even five—so don’t be surprised if it takes a little time.</a:t>
            </a:r>
          </a:p>
          <a:p>
            <a:r>
              <a:rPr lang="en-US" sz="882" b="0" i="0" kern="1200">
                <a:solidFill>
                  <a:schemeClr val="tx1"/>
                </a:solidFill>
                <a:effectLst/>
                <a:latin typeface="Segoe Sans Display" pitchFamily="2" charset="0"/>
                <a:ea typeface="+mn-ea"/>
                <a:cs typeface="+mn-cs"/>
              </a:rPr>
              <a:t>You can even upload your own photos and use them as a starting point. For example, I tried making an image of Michigan State basketball players in action, and the tool did a pretty good job bringing my idea to life.</a:t>
            </a:r>
          </a:p>
          <a:p>
            <a:r>
              <a:rPr lang="en-US" sz="882" b="0" i="0" kern="1200">
                <a:solidFill>
                  <a:schemeClr val="tx1"/>
                </a:solidFill>
                <a:effectLst/>
                <a:latin typeface="Segoe Sans Display" pitchFamily="2" charset="0"/>
                <a:ea typeface="+mn-ea"/>
                <a:cs typeface="+mn-cs"/>
              </a:rPr>
              <a:t>If you want to tweak something, like changing a jersey number, you can do that too. Just keep in mind that editing one part of the image might change other details, like faces or expressions.</a:t>
            </a:r>
          </a:p>
          <a:p>
            <a:r>
              <a:rPr lang="en-US" sz="882" b="0" i="0" kern="1200">
                <a:solidFill>
                  <a:schemeClr val="tx1"/>
                </a:solidFill>
                <a:effectLst/>
                <a:latin typeface="Segoe Sans Display" pitchFamily="2" charset="0"/>
                <a:ea typeface="+mn-ea"/>
                <a:cs typeface="+mn-cs"/>
              </a:rPr>
              <a:t>The editing tools are pretty robust—you can add more media, people, or text, and there are lots of ways to customize your image.</a:t>
            </a:r>
          </a:p>
          <a:p>
            <a:r>
              <a:rPr lang="en-US" sz="882" b="0" i="0" kern="1200">
                <a:solidFill>
                  <a:schemeClr val="tx1"/>
                </a:solidFill>
                <a:effectLst/>
                <a:latin typeface="Segoe Sans Display" pitchFamily="2" charset="0"/>
                <a:ea typeface="+mn-ea"/>
                <a:cs typeface="+mn-cs"/>
              </a:rPr>
              <a:t>Sometimes the tool will even suggest new visuals, which is great if you’re looking to make infographics or business graphics.</a:t>
            </a:r>
          </a:p>
          <a:p>
            <a:r>
              <a:rPr lang="en-US" sz="882" b="0" i="0" kern="1200">
                <a:solidFill>
                  <a:schemeClr val="tx1"/>
                </a:solidFill>
                <a:effectLst/>
                <a:latin typeface="Segoe Sans Display" pitchFamily="2" charset="0"/>
                <a:ea typeface="+mn-ea"/>
                <a:cs typeface="+mn-cs"/>
              </a:rPr>
              <a:t>Overall, Create is simple to use, but it might take a little practice to get the hang of it. You’ll start to figure out which keywords help you get the results you want.</a:t>
            </a:r>
          </a:p>
          <a:p>
            <a:r>
              <a:rPr lang="en-US" sz="882" b="0" i="0" kern="1200">
                <a:solidFill>
                  <a:schemeClr val="tx1"/>
                </a:solidFill>
                <a:effectLst/>
                <a:latin typeface="Segoe Sans Display" pitchFamily="2" charset="0"/>
                <a:ea typeface="+mn-ea"/>
                <a:cs typeface="+mn-cs"/>
              </a:rPr>
              <a:t>I’ve made quite a few infographics with Create, and it does a really nice job. If you have a PowerPoint deck, you can upload it and ask for an infographic, then adjust the size and colors to fit your needs.</a:t>
            </a:r>
          </a:p>
          <a:p>
            <a:r>
              <a:rPr lang="en-US" sz="882" b="0" i="0" kern="1200">
                <a:solidFill>
                  <a:schemeClr val="tx1"/>
                </a:solidFill>
                <a:effectLst/>
                <a:latin typeface="Segoe Sans Display" pitchFamily="2" charset="0"/>
                <a:ea typeface="+mn-ea"/>
                <a:cs typeface="+mn-cs"/>
              </a:rPr>
              <a:t>Beyond infographics, you can use Create for posters, banners, and even help with Word documents, presentations, and Excel workbooks.</a:t>
            </a:r>
          </a:p>
          <a:p>
            <a:r>
              <a:rPr lang="en-US" sz="882" b="0" i="0" kern="1200">
                <a:solidFill>
                  <a:schemeClr val="tx1"/>
                </a:solidFill>
                <a:effectLst/>
                <a:latin typeface="Segoe Sans Display" pitchFamily="2" charset="0"/>
                <a:ea typeface="+mn-ea"/>
                <a:cs typeface="+mn-cs"/>
              </a:rPr>
              <a:t>There are also features for brand templates, and eventually, it’ll connect with your organization’s asset library.</a:t>
            </a:r>
          </a:p>
          <a:p>
            <a:r>
              <a:rPr lang="en-US" sz="882" b="0" i="0" kern="1200">
                <a:solidFill>
                  <a:schemeClr val="tx1"/>
                </a:solidFill>
                <a:effectLst/>
                <a:latin typeface="Segoe Sans Display" pitchFamily="2" charset="0"/>
                <a:ea typeface="+mn-ea"/>
                <a:cs typeface="+mn-cs"/>
              </a:rPr>
              <a:t>My advice? Dive in and experiment. You might lose track of time making images, but you’ll have fun and discover some great features along the way!</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4/19/2026 1:07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17</a:t>
            </a:fld>
            <a:endParaRPr lang="en-US"/>
          </a:p>
        </p:txBody>
      </p:sp>
    </p:spTree>
    <p:extLst>
      <p:ext uri="{BB962C8B-B14F-4D97-AF65-F5344CB8AC3E}">
        <p14:creationId xmlns:p14="http://schemas.microsoft.com/office/powerpoint/2010/main" val="8291244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82" b="0" i="0" kern="1200">
                <a:solidFill>
                  <a:schemeClr val="tx1"/>
                </a:solidFill>
                <a:effectLst/>
                <a:latin typeface="Segoe Sans Display" pitchFamily="2" charset="0"/>
                <a:ea typeface="+mn-ea"/>
                <a:cs typeface="+mn-cs"/>
              </a:rPr>
              <a:t>Agents in Copilot Chat are AI-powered tools that automate tasks and processes, making your daily work more personalized and efficient.</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4/19/2026 1:07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18</a:t>
            </a:fld>
            <a:endParaRPr lang="en-US"/>
          </a:p>
        </p:txBody>
      </p:sp>
    </p:spTree>
    <p:extLst>
      <p:ext uri="{BB962C8B-B14F-4D97-AF65-F5344CB8AC3E}">
        <p14:creationId xmlns:p14="http://schemas.microsoft.com/office/powerpoint/2010/main" val="39333610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882" b="0" i="0" kern="1200">
                <a:solidFill>
                  <a:schemeClr val="tx1"/>
                </a:solidFill>
                <a:effectLst/>
                <a:latin typeface="Segoe Sans Display" pitchFamily="2" charset="0"/>
                <a:ea typeface="+mn-ea"/>
                <a:cs typeface="+mn-cs"/>
              </a:rPr>
              <a:t>When we think about agents, I like to describe them as small, focused applications that each have an AI “brain” built in. </a:t>
            </a:r>
          </a:p>
          <a:p>
            <a:pPr fontAlgn="t"/>
            <a:endParaRPr lang="en-US" sz="882" b="0" i="0" kern="1200">
              <a:solidFill>
                <a:schemeClr val="tx1"/>
              </a:solidFill>
              <a:effectLst/>
              <a:latin typeface="Segoe Sans Display" pitchFamily="2" charset="0"/>
              <a:ea typeface="+mn-ea"/>
              <a:cs typeface="+mn-cs"/>
            </a:endParaRPr>
          </a:p>
          <a:p>
            <a:pPr fontAlgn="t"/>
            <a:r>
              <a:rPr lang="en-US" sz="882" b="0" i="0" kern="1200">
                <a:solidFill>
                  <a:schemeClr val="tx1"/>
                </a:solidFill>
                <a:effectLst/>
                <a:latin typeface="Segoe Sans Display" pitchFamily="2" charset="0"/>
                <a:ea typeface="+mn-ea"/>
                <a:cs typeface="+mn-cs"/>
              </a:rPr>
              <a:t>There are already many different agents available, and that catalog will continue to grow. </a:t>
            </a:r>
          </a:p>
          <a:p>
            <a:pPr fontAlgn="t"/>
            <a:endParaRPr lang="en-US" sz="882" b="0" i="0" kern="1200">
              <a:solidFill>
                <a:schemeClr val="tx1"/>
              </a:solidFill>
              <a:effectLst/>
              <a:latin typeface="Segoe Sans Display" pitchFamily="2" charset="0"/>
              <a:ea typeface="+mn-ea"/>
              <a:cs typeface="+mn-cs"/>
            </a:endParaRPr>
          </a:p>
          <a:p>
            <a:pPr fontAlgn="t"/>
            <a:r>
              <a:rPr lang="en-US" sz="882" b="0" i="0" kern="1200">
                <a:solidFill>
                  <a:schemeClr val="tx1"/>
                </a:solidFill>
                <a:effectLst/>
                <a:latin typeface="Segoe Sans Display" pitchFamily="2" charset="0"/>
                <a:ea typeface="+mn-ea"/>
                <a:cs typeface="+mn-cs"/>
              </a:rPr>
              <a:t>You can also create your own agents. For user without a Copilot license agents are limited to using the internet or specific websites as the data source—what we call a web‑grounded agent. If you have the full Copilot Chat license, you get additional capabilities, including the ability to use SharePoint sites, upload files, and bring in more types of data as sources. You can also build more advanced, highly customized agents through Copilot Studio. </a:t>
            </a:r>
          </a:p>
          <a:p>
            <a:pPr fontAlgn="t"/>
            <a:endParaRPr lang="en-US" sz="882" b="0" i="0" kern="1200">
              <a:solidFill>
                <a:schemeClr val="tx1"/>
              </a:solidFill>
              <a:effectLst/>
              <a:latin typeface="Segoe Sans Display" pitchFamily="2" charset="0"/>
              <a:ea typeface="+mn-ea"/>
              <a:cs typeface="+mn-cs"/>
            </a:endParaRPr>
          </a:p>
          <a:p>
            <a:pPr fontAlgn="t"/>
            <a:r>
              <a:rPr lang="en-US" sz="882" b="0" i="0" kern="1200">
                <a:solidFill>
                  <a:schemeClr val="tx1"/>
                </a:solidFill>
                <a:effectLst/>
                <a:latin typeface="Segoe Sans Display" pitchFamily="2" charset="0"/>
                <a:ea typeface="+mn-ea"/>
                <a:cs typeface="+mn-cs"/>
              </a:rPr>
              <a:t>So keep in mind that what we’re doing here gives you a powerful way to get value out of Copilot Chat today, but there’s an even bigger world of extensibility available when you bring in the full platform.</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4/19/2026 1:07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19</a:t>
            </a:fld>
            <a:endParaRPr lang="en-US"/>
          </a:p>
        </p:txBody>
      </p:sp>
    </p:spTree>
    <p:extLst>
      <p:ext uri="{BB962C8B-B14F-4D97-AF65-F5344CB8AC3E}">
        <p14:creationId xmlns:p14="http://schemas.microsoft.com/office/powerpoint/2010/main" val="3149405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82" b="0" i="0" kern="1200">
                <a:solidFill>
                  <a:schemeClr val="tx1"/>
                </a:solidFill>
                <a:effectLst/>
                <a:latin typeface="Segoe Sans Display" pitchFamily="2" charset="0"/>
                <a:ea typeface="+mn-ea"/>
                <a:cs typeface="+mn-cs"/>
              </a:rPr>
              <a:t>Today’s agenda includes maximizing the chat experience, exploring Copilot Pages, using Copilot in Microsoft 365 Apps, Copilot Create, agents in Copilot Chat, and next steps.</a:t>
            </a:r>
          </a:p>
          <a:p>
            <a:pPr algn="l"/>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4/19/2026 1:07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28949433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7B275-A748-8D91-7509-9935E0C090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20B5D2-8F7E-D955-A979-4ADC2D6E35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6DE39F-3973-4527-9213-A768C719EBFD}"/>
              </a:ext>
            </a:extLst>
          </p:cNvPr>
          <p:cNvSpPr>
            <a:spLocks noGrp="1"/>
          </p:cNvSpPr>
          <p:nvPr>
            <p:ph type="body" idx="1"/>
          </p:nvPr>
        </p:nvSpPr>
        <p:spPr/>
        <p:txBody>
          <a:bodyPr/>
          <a:lstStyle/>
          <a:p>
            <a:endParaRPr lang="en-US" b="1"/>
          </a:p>
          <a:p>
            <a:r>
              <a:t>When creating an agent, you will define its description, instructions, knowledge sources, and capabilities; you can enable code interpretation and image generation, and provide starter prompts that guide users in interacting with the agent.</a:t>
            </a:r>
          </a:p>
        </p:txBody>
      </p:sp>
      <p:sp>
        <p:nvSpPr>
          <p:cNvPr id="4" name="Slide Number Placeholder 3">
            <a:extLst>
              <a:ext uri="{FF2B5EF4-FFF2-40B4-BE49-F238E27FC236}">
                <a16:creationId xmlns:a16="http://schemas.microsoft.com/office/drawing/2014/main" id="{A9BF7F92-25E5-2BE6-DB62-4854C5C5319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6CF901-0983-4D47-BE4C-9E07E1C79155}" type="slidenum">
              <a:rPr kumimoji="0" lang="en-IN"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IN"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119209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6B7CA-1CD3-4EA2-D901-0748B2AEE9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61163A-1DD3-CB07-B871-8C928E985C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EE9F03-2BDB-FA84-A32A-C9AA50956D13}"/>
              </a:ext>
            </a:extLst>
          </p:cNvPr>
          <p:cNvSpPr>
            <a:spLocks noGrp="1"/>
          </p:cNvSpPr>
          <p:nvPr>
            <p:ph type="body" idx="1"/>
          </p:nvPr>
        </p:nvSpPr>
        <p:spPr/>
        <p:txBody>
          <a:bodyPr/>
          <a:lstStyle/>
          <a:p>
            <a:endParaRPr lang="en-US"/>
          </a:p>
          <a:p>
            <a:r>
              <a:t>Instructions are the DNA of your agent—clearly defining the purpose, guidelines, and skills ensures better performance and consistency; think of them as a job description that sets roles, rules, and tasks for the agent.</a:t>
            </a:r>
          </a:p>
        </p:txBody>
      </p:sp>
      <p:sp>
        <p:nvSpPr>
          <p:cNvPr id="7" name="Slide Number Placeholder 6">
            <a:extLst>
              <a:ext uri="{FF2B5EF4-FFF2-40B4-BE49-F238E27FC236}">
                <a16:creationId xmlns:a16="http://schemas.microsoft.com/office/drawing/2014/main" id="{9974A85E-BBE1-7018-D3AF-CF0D0ABC53E4}"/>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Date Placeholder 10">
            <a:extLst>
              <a:ext uri="{FF2B5EF4-FFF2-40B4-BE49-F238E27FC236}">
                <a16:creationId xmlns:a16="http://schemas.microsoft.com/office/drawing/2014/main" id="{1DB52775-2F4A-609C-209F-CB2710E541F1}"/>
              </a:ext>
            </a:extLst>
          </p:cNvPr>
          <p:cNvSpPr>
            <a:spLocks noGrp="1"/>
          </p:cNvSpPr>
          <p:nvPr>
            <p:ph type="dt"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FBCFFA-9B06-4A63-A22F-3E29B68646D7}" type="datetime8">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4/19/2026 1:07 PM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Footer Placeholder 3">
            <a:extLst>
              <a:ext uri="{FF2B5EF4-FFF2-40B4-BE49-F238E27FC236}">
                <a16:creationId xmlns:a16="http://schemas.microsoft.com/office/drawing/2014/main" id="{82D2BB1A-AD99-9854-B9E8-955BD351B9FB}"/>
              </a:ext>
            </a:extLst>
          </p:cNvPr>
          <p:cNvSpPr>
            <a:spLocks noGrp="1"/>
          </p:cNvSpPr>
          <p:nvPr>
            <p:ph type="ftr" sz="quarter" idx="15"/>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5" name="Header Placeholder 4">
            <a:extLst>
              <a:ext uri="{FF2B5EF4-FFF2-40B4-BE49-F238E27FC236}">
                <a16:creationId xmlns:a16="http://schemas.microsoft.com/office/drawing/2014/main" id="{7E2305A9-48EA-472B-E453-815B46469DC8}"/>
              </a:ext>
            </a:extLst>
          </p:cNvPr>
          <p:cNvSpPr>
            <a:spLocks noGrp="1"/>
          </p:cNvSpPr>
          <p:nvPr>
            <p:ph type="hdr" sz="quarter"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376578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C0343-2245-AC13-CAC4-A20FAE89E2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8A67D2-A1F6-92CB-F0AC-EE1AC082F4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5AA1B2-DE26-33F3-0E2A-F2C109654404}"/>
              </a:ext>
            </a:extLst>
          </p:cNvPr>
          <p:cNvSpPr>
            <a:spLocks noGrp="1"/>
          </p:cNvSpPr>
          <p:nvPr>
            <p:ph type="body" idx="1"/>
          </p:nvPr>
        </p:nvSpPr>
        <p:spPr/>
        <p:txBody>
          <a:bodyPr/>
          <a:lstStyle/>
          <a:p>
            <a:endParaRPr/>
          </a:p>
          <a:p>
            <a:r>
              <a:t>To deliver a great user experience, focus on three elements when writing instructions: define the purpose, specify guidelines including tone and restrictions, and detail the skills with step-by-step tasks, providing enough detail to minimize user effort.</a:t>
            </a:r>
          </a:p>
        </p:txBody>
      </p:sp>
      <p:sp>
        <p:nvSpPr>
          <p:cNvPr id="7" name="Slide Number Placeholder 6">
            <a:extLst>
              <a:ext uri="{FF2B5EF4-FFF2-40B4-BE49-F238E27FC236}">
                <a16:creationId xmlns:a16="http://schemas.microsoft.com/office/drawing/2014/main" id="{621914A6-A7C2-9B6B-0512-3018E87B337A}"/>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Date Placeholder 10">
            <a:extLst>
              <a:ext uri="{FF2B5EF4-FFF2-40B4-BE49-F238E27FC236}">
                <a16:creationId xmlns:a16="http://schemas.microsoft.com/office/drawing/2014/main" id="{A7D325B6-A61D-5128-7A88-07DE53056639}"/>
              </a:ext>
            </a:extLst>
          </p:cNvPr>
          <p:cNvSpPr>
            <a:spLocks noGrp="1"/>
          </p:cNvSpPr>
          <p:nvPr>
            <p:ph type="dt"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FBCFFA-9B06-4A63-A22F-3E29B68646D7}" type="datetime8">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4/19/2026 1:07 PM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Footer Placeholder 3">
            <a:extLst>
              <a:ext uri="{FF2B5EF4-FFF2-40B4-BE49-F238E27FC236}">
                <a16:creationId xmlns:a16="http://schemas.microsoft.com/office/drawing/2014/main" id="{A3E7B3BF-26F6-5014-75B6-0880393FD09A}"/>
              </a:ext>
            </a:extLst>
          </p:cNvPr>
          <p:cNvSpPr>
            <a:spLocks noGrp="1"/>
          </p:cNvSpPr>
          <p:nvPr>
            <p:ph type="ftr" sz="quarter" idx="15"/>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5" name="Header Placeholder 4">
            <a:extLst>
              <a:ext uri="{FF2B5EF4-FFF2-40B4-BE49-F238E27FC236}">
                <a16:creationId xmlns:a16="http://schemas.microsoft.com/office/drawing/2014/main" id="{673C9D12-5A12-EF3B-395A-7CF15A65F6A5}"/>
              </a:ext>
            </a:extLst>
          </p:cNvPr>
          <p:cNvSpPr>
            <a:spLocks noGrp="1"/>
          </p:cNvSpPr>
          <p:nvPr>
            <p:ph type="hdr" sz="quarter"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880954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0"/>
              </a:spcAft>
            </a:pPr>
            <a:endParaRPr/>
          </a:p>
          <a:p>
            <a:r>
              <a:t>Instead of beginning from a blank page, you can browse a library of templates and launch an agent in minutes—examples include Prompt Coach, Idea Coach, Writing Coach, and Customer Insights—each ready to use and fully customizable to add value from day one.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4/19/2026 1:07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23</a:t>
            </a:fld>
            <a:endParaRPr lang="en-US"/>
          </a:p>
        </p:txBody>
      </p:sp>
    </p:spTree>
    <p:extLst>
      <p:ext uri="{BB962C8B-B14F-4D97-AF65-F5344CB8AC3E}">
        <p14:creationId xmlns:p14="http://schemas.microsoft.com/office/powerpoint/2010/main" val="39397818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4/19/2026 1:07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27144309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424242"/>
                </a:solidFill>
                <a:effectLst/>
                <a:latin typeface="Segoe Sans"/>
              </a:rPr>
              <a:t>To maximize your Copilot Chat experience, explore the Success Kit, join the Champions program, and take advantage of FastTrack support for deployment and adoption.</a:t>
            </a: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4/19/2026 1:07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25</a:t>
            </a:fld>
            <a:endParaRPr lang="en-US"/>
          </a:p>
        </p:txBody>
      </p:sp>
    </p:spTree>
    <p:extLst>
      <p:ext uri="{BB962C8B-B14F-4D97-AF65-F5344CB8AC3E}">
        <p14:creationId xmlns:p14="http://schemas.microsoft.com/office/powerpoint/2010/main" val="5138491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82" b="0" i="0" kern="1200">
                <a:solidFill>
                  <a:schemeClr val="tx1"/>
                </a:solidFill>
                <a:effectLst/>
                <a:latin typeface="Segoe Sans Display" pitchFamily="2" charset="0"/>
                <a:ea typeface="+mn-ea"/>
                <a:cs typeface="+mn-cs"/>
              </a:rPr>
              <a:t>You can visit the Customer Hub website at </a:t>
            </a:r>
            <a:r>
              <a:rPr lang="en-US" sz="882" b="0" i="0" u="none" strike="noStrike" kern="1200">
                <a:solidFill>
                  <a:schemeClr val="tx1"/>
                </a:solidFill>
                <a:effectLst/>
                <a:latin typeface="Segoe Sans Display" pitchFamily="2" charset="0"/>
                <a:ea typeface="+mn-ea"/>
                <a:cs typeface="+mn-cs"/>
                <a:hlinkClick r:id="rId3"/>
              </a:rPr>
              <a:t>aka.ms/</a:t>
            </a:r>
            <a:r>
              <a:rPr lang="en-US" sz="882" b="0" i="0" u="none" strike="noStrike" kern="1200" err="1">
                <a:solidFill>
                  <a:schemeClr val="tx1"/>
                </a:solidFill>
                <a:effectLst/>
                <a:latin typeface="Segoe Sans Display" pitchFamily="2" charset="0"/>
                <a:ea typeface="+mn-ea"/>
                <a:cs typeface="+mn-cs"/>
                <a:hlinkClick r:id="rId3"/>
              </a:rPr>
              <a:t>CustomerHubSessions</a:t>
            </a:r>
            <a:r>
              <a:rPr lang="en-US" sz="882" b="0" i="0" kern="1200">
                <a:solidFill>
                  <a:schemeClr val="tx1"/>
                </a:solidFill>
                <a:effectLst/>
                <a:latin typeface="Segoe Sans Display" pitchFamily="2" charset="0"/>
                <a:ea typeface="+mn-ea"/>
                <a:cs typeface="+mn-cs"/>
              </a:rPr>
              <a:t> for upcoming sessions, updates, and on-demand content.</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4/19/2026 1:07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26</a:t>
            </a:fld>
            <a:endParaRPr lang="en-US"/>
          </a:p>
        </p:txBody>
      </p:sp>
    </p:spTree>
    <p:extLst>
      <p:ext uri="{BB962C8B-B14F-4D97-AF65-F5344CB8AC3E}">
        <p14:creationId xmlns:p14="http://schemas.microsoft.com/office/powerpoint/2010/main" val="37739700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82" b="0" i="0" kern="1200">
                <a:solidFill>
                  <a:schemeClr val="tx1"/>
                </a:solidFill>
                <a:effectLst/>
                <a:latin typeface="Segoe Sans Display" pitchFamily="2" charset="0"/>
                <a:ea typeface="+mn-ea"/>
                <a:cs typeface="+mn-cs"/>
              </a:rPr>
              <a:t>As part of this session, I also want to highlight the Champions Program. Once a month, Microsoft hosts a Champions call at different times of day so people across time zones can join. This call is designed for anyone involved in adoption, usage, or best practices—not necessarily deep technical IT, but people like trainers, peer supporters, or those who help run Microsoft 365 communities in Teams, Viva Engage, or SharePoint where users share tips and resources. </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882" b="0" i="0" kern="1200">
              <a:solidFill>
                <a:schemeClr val="tx1"/>
              </a:solidFill>
              <a:effectLst/>
              <a:latin typeface="Segoe Sans Display" pitchFamily="2" charset="0"/>
              <a:ea typeface="+mn-ea"/>
              <a:cs typeface="+mn-cs"/>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882" b="0" i="0" kern="1200">
                <a:solidFill>
                  <a:schemeClr val="tx1"/>
                </a:solidFill>
                <a:effectLst/>
                <a:latin typeface="Segoe Sans Display" pitchFamily="2" charset="0"/>
                <a:ea typeface="+mn-ea"/>
                <a:cs typeface="+mn-cs"/>
              </a:rPr>
              <a:t>If that sounds like you, this call is absolutely for you. We’d love for you to join the Champions community; it’s a great way to build your knowledge and stay connected with others driving Microsoft 365 adoption.</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882" b="0" i="0" kern="1200">
              <a:solidFill>
                <a:schemeClr val="tx1"/>
              </a:solidFill>
              <a:effectLst/>
              <a:latin typeface="Segoe Sans Display" pitchFamily="2" charset="0"/>
              <a:ea typeface="+mn-ea"/>
              <a:cs typeface="+mn-cs"/>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882" b="0" i="0" kern="1200">
                <a:solidFill>
                  <a:schemeClr val="tx1"/>
                </a:solidFill>
                <a:effectLst/>
                <a:latin typeface="Segoe Sans Display" pitchFamily="2" charset="0"/>
                <a:ea typeface="+mn-ea"/>
                <a:cs typeface="+mn-cs"/>
              </a:rPr>
              <a:t>By joining the free M365 Champions program at </a:t>
            </a:r>
            <a:r>
              <a:rPr lang="en-US" sz="882" b="0" i="0" u="none" strike="noStrike" kern="1200">
                <a:solidFill>
                  <a:schemeClr val="tx1"/>
                </a:solidFill>
                <a:effectLst/>
                <a:latin typeface="Segoe Sans Display" pitchFamily="2" charset="0"/>
                <a:ea typeface="+mn-ea"/>
                <a:cs typeface="+mn-cs"/>
                <a:hlinkClick r:id="rId3"/>
              </a:rPr>
              <a:t>aka.ms/M365Champions</a:t>
            </a:r>
            <a:r>
              <a:rPr lang="en-US" sz="882" b="0" i="0" kern="1200">
                <a:solidFill>
                  <a:schemeClr val="tx1"/>
                </a:solidFill>
                <a:effectLst/>
                <a:latin typeface="Segoe Sans Display" pitchFamily="2" charset="0"/>
                <a:ea typeface="+mn-ea"/>
                <a:cs typeface="+mn-cs"/>
              </a:rPr>
              <a:t>, you can expand your knowledge, help others, and make a difference in your organization.</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882" b="0" i="0" kern="1200">
              <a:solidFill>
                <a:schemeClr val="tx1"/>
              </a:solidFill>
              <a:effectLst/>
              <a:latin typeface="Segoe Sans Display" pitchFamily="2" charset="0"/>
              <a:ea typeface="+mn-ea"/>
              <a:cs typeface="+mn-cs"/>
            </a:endParaRP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882" b="0" i="0" kern="1200">
              <a:solidFill>
                <a:schemeClr val="tx1"/>
              </a:solidFill>
              <a:effectLst/>
              <a:latin typeface="Segoe Sans Display" pitchFamily="2" charset="0"/>
              <a:ea typeface="+mn-ea"/>
              <a:cs typeface="+mn-cs"/>
            </a:endParaRP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4/19/2026 1:07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27</a:t>
            </a:fld>
            <a:endParaRPr lang="en-US"/>
          </a:p>
        </p:txBody>
      </p:sp>
    </p:spTree>
    <p:extLst>
      <p:ext uri="{BB962C8B-B14F-4D97-AF65-F5344CB8AC3E}">
        <p14:creationId xmlns:p14="http://schemas.microsoft.com/office/powerpoint/2010/main" val="5868256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882" b="0" i="0" kern="1200">
                <a:solidFill>
                  <a:schemeClr val="tx1"/>
                </a:solidFill>
                <a:effectLst/>
                <a:latin typeface="Segoe Sans Display" pitchFamily="2" charset="0"/>
                <a:ea typeface="+mn-ea"/>
                <a:cs typeface="+mn-cs"/>
              </a:rPr>
              <a:t>We also have a fantastic resource for anyone supporting Copilot and Copilot Chat adoption—the Copilot Chat Success Kit on the Microsoft Adoption site. It includes a deck similar to the one we’re using today, so if you ever need to deliver a lunch-and-learn or run a training session, you can use those materials directly. </a:t>
            </a:r>
          </a:p>
          <a:p>
            <a:pPr fontAlgn="t"/>
            <a:endParaRPr lang="en-US" sz="882" b="0" i="0" kern="1200">
              <a:solidFill>
                <a:schemeClr val="tx1"/>
              </a:solidFill>
              <a:effectLst/>
              <a:latin typeface="Segoe Sans Display" pitchFamily="2" charset="0"/>
              <a:ea typeface="+mn-ea"/>
              <a:cs typeface="+mn-cs"/>
            </a:endParaRPr>
          </a:p>
          <a:p>
            <a:pPr fontAlgn="t"/>
            <a:r>
              <a:rPr lang="en-US" sz="882" b="0" i="0" kern="1200">
                <a:solidFill>
                  <a:schemeClr val="tx1"/>
                </a:solidFill>
                <a:effectLst/>
                <a:latin typeface="Segoe Sans Display" pitchFamily="2" charset="0"/>
                <a:ea typeface="+mn-ea"/>
                <a:cs typeface="+mn-cs"/>
              </a:rPr>
              <a:t>The kit also provides downloadable email templates you can use to let users know they have access to Copilot Chat, along with a technical enablement guide. </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4/19/2026 1:07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25251111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4/19/2026 1:07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29</a:t>
            </a:fld>
            <a:endParaRPr lang="en-US"/>
          </a:p>
        </p:txBody>
      </p:sp>
    </p:spTree>
    <p:extLst>
      <p:ext uri="{BB962C8B-B14F-4D97-AF65-F5344CB8AC3E}">
        <p14:creationId xmlns:p14="http://schemas.microsoft.com/office/powerpoint/2010/main" val="2588945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882" b="0" i="0" kern="1200">
                <a:solidFill>
                  <a:schemeClr val="tx1"/>
                </a:solidFill>
                <a:effectLst/>
                <a:latin typeface="Segoe Sans Display" pitchFamily="2" charset="0"/>
                <a:ea typeface="+mn-ea"/>
                <a:cs typeface="+mn-cs"/>
              </a:rPr>
              <a:t>Let me give you a quick overview of Copilot, just as a reminder of what this app is all about. Copilot is designed to be the user interface for artificial intelligence—think of it as the UI for AI. It sits alongside all the familiar Microsoft tools, like Outlook and Word, and even newer ones like Microsoft Loop and Teams. The idea is that Copilot works with these tools in context, helping you as you go about your work.</a:t>
            </a:r>
          </a:p>
          <a:p>
            <a:pPr fontAlgn="t"/>
            <a:endParaRPr lang="en-US" sz="882" b="0" i="0" kern="1200">
              <a:solidFill>
                <a:schemeClr val="tx1"/>
              </a:solidFill>
              <a:effectLst/>
              <a:latin typeface="Segoe Sans Display" pitchFamily="2" charset="0"/>
              <a:ea typeface="+mn-ea"/>
              <a:cs typeface="+mn-cs"/>
            </a:endParaRPr>
          </a:p>
          <a:p>
            <a:pPr marL="0" marR="0" lvl="0" indent="0" algn="l" defTabSz="914367" rtl="0" eaLnBrk="1" fontAlgn="t" latinLnBrk="0" hangingPunct="1">
              <a:lnSpc>
                <a:spcPct val="90000"/>
              </a:lnSpc>
              <a:spcBef>
                <a:spcPts val="0"/>
              </a:spcBef>
              <a:spcAft>
                <a:spcPts val="333"/>
              </a:spcAft>
              <a:buClrTx/>
              <a:buSzTx/>
              <a:buFontTx/>
              <a:buNone/>
              <a:tabLst/>
              <a:defRPr/>
            </a:pPr>
            <a:r>
              <a:rPr lang="en-US" sz="882" b="1" i="0" kern="1200">
                <a:solidFill>
                  <a:schemeClr val="tx1"/>
                </a:solidFill>
                <a:effectLst/>
                <a:latin typeface="Segoe Sans Display" pitchFamily="2" charset="0"/>
                <a:ea typeface="+mn-ea"/>
                <a:cs typeface="+mn-cs"/>
              </a:rPr>
              <a:t>Feel free to use this anecdote or choose you own</a:t>
            </a:r>
          </a:p>
          <a:p>
            <a:pPr fontAlgn="t"/>
            <a:r>
              <a:rPr lang="en-US" sz="882" b="0" i="0" kern="1200">
                <a:solidFill>
                  <a:schemeClr val="tx1"/>
                </a:solidFill>
                <a:effectLst/>
                <a:latin typeface="Segoe Sans Display" pitchFamily="2" charset="0"/>
                <a:ea typeface="+mn-ea"/>
                <a:cs typeface="+mn-cs"/>
              </a:rPr>
              <a:t>I always compare Copilot to spell check. Back in the day, I had a dictionary sitting on my desk to look up words I didn’t know how to spell. Then, spell check came along—first in Word, then Outlook, and eventually everywhere. Now, it’s just part of how I work, and I don’t even think about it. AI is becoming the same way: Copilot sits right next to you, ready to help out whenever you need it. </a:t>
            </a:r>
          </a:p>
          <a:p>
            <a:pPr marL="0" marR="0" lvl="0" indent="0" algn="l" defTabSz="914367" rtl="0" eaLnBrk="1" fontAlgn="t" latinLnBrk="0" hangingPunct="1">
              <a:lnSpc>
                <a:spcPct val="90000"/>
              </a:lnSpc>
              <a:spcBef>
                <a:spcPts val="0"/>
              </a:spcBef>
              <a:spcAft>
                <a:spcPts val="333"/>
              </a:spcAft>
              <a:buClrTx/>
              <a:buSzTx/>
              <a:buFontTx/>
              <a:buNone/>
              <a:tabLst/>
              <a:defRPr/>
            </a:pPr>
            <a:endParaRPr lang="en-US" sz="882" b="0" i="0" kern="1200">
              <a:solidFill>
                <a:schemeClr val="tx1"/>
              </a:solidFill>
              <a:effectLst/>
              <a:latin typeface="Segoe Sans Display" pitchFamily="2" charset="0"/>
              <a:ea typeface="+mn-ea"/>
              <a:cs typeface="+mn-cs"/>
            </a:endParaRPr>
          </a:p>
          <a:p>
            <a:pPr marL="0" marR="0" lvl="0" indent="0" algn="l" defTabSz="914367" rtl="0" eaLnBrk="1" fontAlgn="t" latinLnBrk="0" hangingPunct="1">
              <a:lnSpc>
                <a:spcPct val="90000"/>
              </a:lnSpc>
              <a:spcBef>
                <a:spcPts val="0"/>
              </a:spcBef>
              <a:spcAft>
                <a:spcPts val="333"/>
              </a:spcAft>
              <a:buClrTx/>
              <a:buSzTx/>
              <a:buFontTx/>
              <a:buNone/>
              <a:tabLst/>
              <a:defRPr/>
            </a:pPr>
            <a:r>
              <a:rPr lang="en-US" sz="882" b="0" i="0" kern="1200">
                <a:solidFill>
                  <a:schemeClr val="tx1"/>
                </a:solidFill>
                <a:effectLst/>
                <a:latin typeface="Segoe Sans Display" pitchFamily="2" charset="0"/>
                <a:ea typeface="+mn-ea"/>
                <a:cs typeface="+mn-cs"/>
              </a:rPr>
              <a:t>Under the hood, it’s powered by a large language model—today that’s GPT‑5 through our partnership with OpenAI. When you ask a question or give Copilot an instruction, the AI processes that request and returns a response. What makes Copilot unique is that we’ve architected it so it can also make API calls and interact directly with Microsoft 365 apps. In the full, paid version of Copilot, that means it can do things like edit documents, insert rows in Excel, or reason across all your work data. For example, you can ask an open‑ended question like, “What’s my most important meeting this week?” and Copilot can look across your calendar, files, Teams chats, SharePoint sites, emails, and more to determine the answer. </a:t>
            </a:r>
          </a:p>
          <a:p>
            <a:pPr marL="0" marR="0" lvl="0" indent="0" algn="l" defTabSz="914367" rtl="0" eaLnBrk="1" fontAlgn="t" latinLnBrk="0" hangingPunct="1">
              <a:lnSpc>
                <a:spcPct val="90000"/>
              </a:lnSpc>
              <a:spcBef>
                <a:spcPts val="0"/>
              </a:spcBef>
              <a:spcAft>
                <a:spcPts val="333"/>
              </a:spcAft>
              <a:buClrTx/>
              <a:buSzTx/>
              <a:buFontTx/>
              <a:buNone/>
              <a:tabLst/>
              <a:defRPr/>
            </a:pPr>
            <a:endParaRPr lang="en-US" sz="882" b="0" i="0" kern="1200">
              <a:solidFill>
                <a:schemeClr val="tx1"/>
              </a:solidFill>
              <a:effectLst/>
              <a:latin typeface="Segoe Sans Display" pitchFamily="2" charset="0"/>
              <a:ea typeface="+mn-ea"/>
              <a:cs typeface="+mn-cs"/>
            </a:endParaRPr>
          </a:p>
          <a:p>
            <a:pPr marL="0" marR="0" lvl="0" indent="0" algn="l" defTabSz="914367" rtl="0" eaLnBrk="1" fontAlgn="t" latinLnBrk="0" hangingPunct="1">
              <a:lnSpc>
                <a:spcPct val="90000"/>
              </a:lnSpc>
              <a:spcBef>
                <a:spcPts val="0"/>
              </a:spcBef>
              <a:spcAft>
                <a:spcPts val="333"/>
              </a:spcAft>
              <a:buClrTx/>
              <a:buSzTx/>
              <a:buFontTx/>
              <a:buNone/>
              <a:tabLst/>
              <a:defRPr/>
            </a:pPr>
            <a:r>
              <a:rPr lang="en-US" sz="882" b="0" i="0" kern="1200">
                <a:solidFill>
                  <a:schemeClr val="tx1"/>
                </a:solidFill>
                <a:effectLst/>
                <a:latin typeface="Segoe Sans Display" pitchFamily="2" charset="0"/>
                <a:ea typeface="+mn-ea"/>
                <a:cs typeface="+mn-cs"/>
              </a:rPr>
              <a:t>The version of Copilot included with your Microsoft 365 license doesn’t have all of that deep integration, but it shows up in the same place and looks the same—our goal is to provide a lightweight, secure interface that sits right alongside your Microsoft 365 tools so AI can become part of your everyday workflow.</a:t>
            </a:r>
          </a:p>
          <a:p>
            <a:pPr fontAlgn="t"/>
            <a:endParaRPr lang="en-US" sz="882" b="0" i="0" kern="1200">
              <a:solidFill>
                <a:schemeClr val="tx1"/>
              </a:solidFill>
              <a:effectLst/>
              <a:latin typeface="Segoe Sans Display" pitchFamily="2" charset="0"/>
              <a:ea typeface="+mn-ea"/>
              <a:cs typeface="+mn-cs"/>
            </a:endParaRPr>
          </a:p>
          <a:p>
            <a:pPr fontAlgn="t"/>
            <a:r>
              <a:rPr lang="en-US" sz="882" b="0" i="0" kern="1200">
                <a:solidFill>
                  <a:schemeClr val="tx1"/>
                </a:solidFill>
                <a:effectLst/>
                <a:latin typeface="Segoe Sans Display" pitchFamily="2" charset="0"/>
                <a:ea typeface="+mn-ea"/>
                <a:cs typeface="+mn-cs"/>
              </a:rPr>
              <a:t>If you need to do something more complex, like a business process with lots of steps, you can use agents. Agents let you structure multi-step tasks and work autonomously, all within your workflow. </a:t>
            </a:r>
          </a:p>
          <a:p>
            <a:pPr fontAlgn="t"/>
            <a:endParaRPr lang="en-US" sz="882" b="0" i="0" kern="1200">
              <a:solidFill>
                <a:schemeClr val="tx1"/>
              </a:solidFill>
              <a:effectLst/>
              <a:latin typeface="Segoe Sans Display" pitchFamily="2" charset="0"/>
              <a:ea typeface="+mn-ea"/>
              <a:cs typeface="+mn-cs"/>
            </a:endParaRPr>
          </a:p>
          <a:p>
            <a:pPr fontAlgn="t"/>
            <a:endParaRPr lang="en-US" sz="882" b="0" i="0" kern="1200">
              <a:solidFill>
                <a:schemeClr val="tx1"/>
              </a:solidFill>
              <a:effectLst/>
              <a:latin typeface="Segoe Sans Display" pitchFamily="2" charset="0"/>
              <a:ea typeface="+mn-ea"/>
              <a:cs typeface="+mn-cs"/>
            </a:endParaRPr>
          </a:p>
          <a:p>
            <a:pPr fontAlgn="t"/>
            <a:endParaRPr lang="en-US" sz="882" b="0" i="0" kern="1200">
              <a:solidFill>
                <a:schemeClr val="tx1"/>
              </a:solidFill>
              <a:effectLst/>
              <a:latin typeface="Segoe Sans Display" pitchFamily="2" charset="0"/>
              <a:ea typeface="+mn-ea"/>
              <a:cs typeface="+mn-cs"/>
            </a:endParaRP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4/19/2026 1:07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a:t>
            </a:fld>
            <a:endParaRPr lang="en-US"/>
          </a:p>
        </p:txBody>
      </p:sp>
    </p:spTree>
    <p:extLst>
      <p:ext uri="{BB962C8B-B14F-4D97-AF65-F5344CB8AC3E}">
        <p14:creationId xmlns:p14="http://schemas.microsoft.com/office/powerpoint/2010/main" val="235084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882" b="0" i="0" kern="1200">
                <a:solidFill>
                  <a:schemeClr val="tx1"/>
                </a:solidFill>
                <a:effectLst/>
                <a:latin typeface="Segoe Sans Display" pitchFamily="2" charset="0"/>
                <a:ea typeface="+mn-ea"/>
                <a:cs typeface="+mn-cs"/>
              </a:rPr>
              <a:t>Copilot is available as a dedicated application for both Windows and Mac. You can pin it to your dock or taskbar, making it easy to launch whenever you need it.</a:t>
            </a:r>
          </a:p>
          <a:p>
            <a:pPr fontAlgn="t"/>
            <a:endParaRPr lang="en-US" sz="882" b="0" i="0" kern="1200">
              <a:solidFill>
                <a:schemeClr val="tx1"/>
              </a:solidFill>
              <a:effectLst/>
              <a:latin typeface="Segoe Sans Display" pitchFamily="2" charset="0"/>
              <a:ea typeface="+mn-ea"/>
              <a:cs typeface="+mn-cs"/>
            </a:endParaRPr>
          </a:p>
          <a:p>
            <a:pPr fontAlgn="t"/>
            <a:r>
              <a:rPr lang="en-US" sz="882" b="0" i="0" kern="1200">
                <a:solidFill>
                  <a:schemeClr val="tx1"/>
                </a:solidFill>
                <a:effectLst/>
                <a:latin typeface="Segoe Sans Display" pitchFamily="2" charset="0"/>
                <a:ea typeface="+mn-ea"/>
                <a:cs typeface="+mn-cs"/>
              </a:rPr>
              <a:t>On a Mac, pressing the Option key and the spacebar will instantly open Copilot and activate voice mode, so you can start speaking your questions right away. </a:t>
            </a:r>
          </a:p>
          <a:p>
            <a:pPr fontAlgn="t"/>
            <a:endParaRPr lang="en-US" sz="882" b="0" i="0" kern="1200">
              <a:solidFill>
                <a:schemeClr val="tx1"/>
              </a:solidFill>
              <a:effectLst/>
              <a:latin typeface="Segoe Sans Display" pitchFamily="2" charset="0"/>
              <a:ea typeface="+mn-ea"/>
              <a:cs typeface="+mn-cs"/>
            </a:endParaRPr>
          </a:p>
          <a:p>
            <a:pPr fontAlgn="t"/>
            <a:r>
              <a:rPr lang="en-US" sz="882" b="0" i="0" kern="1200">
                <a:solidFill>
                  <a:schemeClr val="tx1"/>
                </a:solidFill>
                <a:effectLst/>
                <a:latin typeface="Segoe Sans Display" pitchFamily="2" charset="0"/>
                <a:ea typeface="+mn-ea"/>
                <a:cs typeface="+mn-cs"/>
              </a:rPr>
              <a:t>On Windows, you can do the same by pressing the Windows key and the letter C. If you hold down the Windows key and C together, Copilot immediately switches to voice interaction—just like using a push-to-talk button on a walkie-talkie.</a:t>
            </a:r>
          </a:p>
          <a:p>
            <a:pPr fontAlgn="t"/>
            <a:endParaRPr lang="en-US" sz="882" b="0" i="0" kern="1200">
              <a:solidFill>
                <a:schemeClr val="tx1"/>
              </a:solidFill>
              <a:effectLst/>
              <a:latin typeface="Segoe Sans Display" pitchFamily="2" charset="0"/>
              <a:ea typeface="+mn-ea"/>
              <a:cs typeface="+mn-cs"/>
            </a:endParaRPr>
          </a:p>
          <a:p>
            <a:pPr fontAlgn="t"/>
            <a:r>
              <a:rPr lang="en-US" sz="882" b="0" i="0" kern="1200">
                <a:solidFill>
                  <a:schemeClr val="tx1"/>
                </a:solidFill>
                <a:effectLst/>
                <a:latin typeface="Segoe Sans Display" pitchFamily="2" charset="0"/>
                <a:ea typeface="+mn-ea"/>
                <a:cs typeface="+mn-cs"/>
              </a:rPr>
              <a:t>I find this feature especially handy. When I’m at my computer, I simply press Windows key + C, hold it down, and start asking Copilot questions. It feels a bit like having a conversation with the computer. Depending on your license Copilot responds based on your work data and/or information from the web, making it a powerful tool for quick, grounded answers.</a:t>
            </a:r>
          </a:p>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4/19/2026 1:07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3025114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82" kern="1200">
                <a:solidFill>
                  <a:schemeClr val="tx1"/>
                </a:solidFill>
                <a:effectLst/>
                <a:latin typeface="Segoe Sans Display" pitchFamily="2" charset="0"/>
                <a:ea typeface="+mn-ea"/>
                <a:cs typeface="+mn-cs"/>
              </a:rPr>
              <a:t>Copilot is available in the browser—go to m365.cloud.microsoft/chat for the Copilot app. It's available on different platforms, with slightly different UI depending on platform—optimized for keyboard or touch.</a:t>
            </a:r>
          </a:p>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4/19/2026 1:07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891626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882" b="0" i="0" kern="1200">
                <a:solidFill>
                  <a:schemeClr val="tx1"/>
                </a:solidFill>
                <a:effectLst/>
                <a:latin typeface="Segoe Sans Display" pitchFamily="2" charset="0"/>
                <a:ea typeface="+mn-ea"/>
                <a:cs typeface="+mn-cs"/>
              </a:rPr>
              <a:t>The Copilot app is also integrated into Microsoft Teams and Outlook. If you go to the left sidebar, you see Copilot in the list of available apps such as Chat, Calendar, Calls, etc. for Teams and Mail, Calendar, People, Tasks, etc. for Outlook. This selection opens Copilot Chat within Teams or Outlook and lets you interact with Copilot Chat the same as you would in the Web app or desktop app. But note that its only Chat features so only Chat and agents. To Search or Create you’ll need to open the full Copilot app on the web or the desktop.</a:t>
            </a:r>
          </a:p>
          <a:p>
            <a:pPr fontAlgn="t"/>
            <a:endParaRPr lang="en-US" sz="882" b="0" i="0" kern="1200">
              <a:solidFill>
                <a:schemeClr val="tx1"/>
              </a:solidFill>
              <a:effectLst/>
              <a:latin typeface="Segoe Sans Display" pitchFamily="2" charset="0"/>
              <a:ea typeface="+mn-ea"/>
              <a:cs typeface="+mn-cs"/>
            </a:endParaRPr>
          </a:p>
          <a:p>
            <a:pPr fontAlgn="t"/>
            <a:r>
              <a:rPr lang="en-US" sz="882" b="0" i="0" kern="1200">
                <a:solidFill>
                  <a:schemeClr val="tx1"/>
                </a:solidFill>
                <a:effectLst/>
                <a:latin typeface="Segoe Sans Display" pitchFamily="2" charset="0"/>
                <a:ea typeface="+mn-ea"/>
                <a:cs typeface="+mn-cs"/>
              </a:rPr>
              <a:t>Now you may notice that Teams and Outlook also have a Copilot icon in the ribbon. Clicking here will open a task pane on the right side of the app. These in-app Copilot Chat experiences are all customized for that app and let you use Copilot to work with your content in that app. At first, I found the two different UIs a little confusing. The key difference is that opening the app on the left sidebar let’s you use Copilot Chat without a preset context, while using the app on the right pop-out pane let’s you work within the context of the document that is open.</a:t>
            </a:r>
          </a:p>
          <a:p>
            <a:pPr fontAlgn="t"/>
            <a:endParaRPr lang="en-US" sz="882" b="0" i="0" kern="1200">
              <a:solidFill>
                <a:schemeClr val="tx1"/>
              </a:solidFill>
              <a:effectLst/>
              <a:latin typeface="Segoe Sans Display" pitchFamily="2" charset="0"/>
              <a:ea typeface="+mn-ea"/>
              <a:cs typeface="+mn-cs"/>
            </a:endParaRPr>
          </a:p>
          <a:p>
            <a:pPr fontAlgn="t"/>
            <a:r>
              <a:rPr lang="en-US" sz="882" b="0" i="0" kern="1200">
                <a:solidFill>
                  <a:schemeClr val="tx1"/>
                </a:solidFill>
                <a:effectLst/>
                <a:latin typeface="Segoe Sans Display" pitchFamily="2" charset="0"/>
                <a:ea typeface="+mn-ea"/>
                <a:cs typeface="+mn-cs"/>
              </a:rPr>
              <a:t>I’ll talk about this more on the next slide.</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4/19/2026 1:07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1915691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943A3-F66B-5C7A-B50C-34FF1B4958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F01578-1B16-7FAA-12B0-D2E79B2DE3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18C624-33F7-DA7D-BFFD-DBC473281FB3}"/>
              </a:ext>
            </a:extLst>
          </p:cNvPr>
          <p:cNvSpPr>
            <a:spLocks noGrp="1"/>
          </p:cNvSpPr>
          <p:nvPr>
            <p:ph type="body" idx="1"/>
          </p:nvPr>
        </p:nvSpPr>
        <p:spPr/>
        <p:txBody>
          <a:bodyPr/>
          <a:lstStyle/>
          <a:p>
            <a:pPr fontAlgn="t"/>
            <a:r>
              <a:rPr lang="en-US" sz="882" b="0" i="0" kern="1200">
                <a:solidFill>
                  <a:schemeClr val="tx1"/>
                </a:solidFill>
                <a:effectLst/>
                <a:latin typeface="Segoe Sans Display" pitchFamily="2" charset="0"/>
                <a:ea typeface="+mn-ea"/>
                <a:cs typeface="+mn-cs"/>
              </a:rPr>
              <a:t>Copilot is also available on mobile devices. You can download the app by visiting aka.ms/</a:t>
            </a:r>
            <a:r>
              <a:rPr lang="en-US" sz="882" b="0" i="0" kern="1200" err="1">
                <a:solidFill>
                  <a:schemeClr val="tx1"/>
                </a:solidFill>
                <a:effectLst/>
                <a:latin typeface="Segoe Sans Display" pitchFamily="2" charset="0"/>
                <a:ea typeface="+mn-ea"/>
                <a:cs typeface="+mn-cs"/>
              </a:rPr>
              <a:t>copilotmobile</a:t>
            </a:r>
            <a:r>
              <a:rPr lang="en-US" sz="882" b="0" i="0" kern="1200">
                <a:solidFill>
                  <a:schemeClr val="tx1"/>
                </a:solidFill>
                <a:effectLst/>
                <a:latin typeface="Segoe Sans Display" pitchFamily="2" charset="0"/>
                <a:ea typeface="+mn-ea"/>
                <a:cs typeface="+mn-cs"/>
              </a:rPr>
              <a:t>, or by searching for Copilot in the Google Play Store or the Apple App Store. Once installed, simply sign in with your work or school credentials.</a:t>
            </a:r>
          </a:p>
          <a:p>
            <a:pPr fontAlgn="t"/>
            <a:endParaRPr lang="en-US" sz="882" b="0" i="0" kern="1200">
              <a:solidFill>
                <a:schemeClr val="tx1"/>
              </a:solidFill>
              <a:effectLst/>
              <a:latin typeface="Segoe Sans Display" pitchFamily="2" charset="0"/>
              <a:ea typeface="+mn-ea"/>
              <a:cs typeface="+mn-cs"/>
            </a:endParaRPr>
          </a:p>
          <a:p>
            <a:pPr fontAlgn="t"/>
            <a:r>
              <a:rPr lang="en-US" sz="882" b="0" i="0" kern="1200">
                <a:solidFill>
                  <a:schemeClr val="tx1"/>
                </a:solidFill>
                <a:effectLst/>
                <a:latin typeface="Segoe Sans Display" pitchFamily="2" charset="0"/>
                <a:ea typeface="+mn-ea"/>
                <a:cs typeface="+mn-cs"/>
              </a:rPr>
              <a:t>Having Copilot on your phone is especially helpful when you’re not in the office. You can access Copilot’s features wherever you are. For example, you can quickly ask questions, get summaries, or manage tasks directly from your mobile device.</a:t>
            </a:r>
          </a:p>
          <a:p>
            <a:endParaRPr lang="en-US"/>
          </a:p>
        </p:txBody>
      </p:sp>
      <p:sp>
        <p:nvSpPr>
          <p:cNvPr id="4" name="Header Placeholder 3">
            <a:extLst>
              <a:ext uri="{FF2B5EF4-FFF2-40B4-BE49-F238E27FC236}">
                <a16:creationId xmlns:a16="http://schemas.microsoft.com/office/drawing/2014/main" id="{E72327AB-1334-5F1E-39E9-E7BCBE0D8EE0}"/>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94C397D9-C1D8-FF2C-8B5B-AEF8B1E49B8B}"/>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98504CC1-DA2A-1612-713C-5A5C851C8852}"/>
              </a:ext>
            </a:extLst>
          </p:cNvPr>
          <p:cNvSpPr>
            <a:spLocks noGrp="1"/>
          </p:cNvSpPr>
          <p:nvPr>
            <p:ph type="dt" idx="1"/>
          </p:nvPr>
        </p:nvSpPr>
        <p:spPr/>
        <p:txBody>
          <a:bodyPr/>
          <a:lstStyle/>
          <a:p>
            <a:fld id="{386CE63F-9E7F-4C04-9D0D-FCA25A8E9E86}" type="datetime8">
              <a:rPr lang="en-US" smtClean="0"/>
              <a:pPr/>
              <a:t>4/19/2026 1:07 PM</a:t>
            </a:fld>
            <a:endParaRPr lang="en-US"/>
          </a:p>
        </p:txBody>
      </p:sp>
      <p:sp>
        <p:nvSpPr>
          <p:cNvPr id="7" name="Slide Number Placeholder 6">
            <a:extLst>
              <a:ext uri="{FF2B5EF4-FFF2-40B4-BE49-F238E27FC236}">
                <a16:creationId xmlns:a16="http://schemas.microsoft.com/office/drawing/2014/main" id="{3D077BD7-ECF1-4963-7788-2A95EA0D5741}"/>
              </a:ext>
            </a:extLst>
          </p:cNvPr>
          <p:cNvSpPr>
            <a:spLocks noGrp="1"/>
          </p:cNvSpPr>
          <p:nvPr>
            <p:ph type="sldNum" sz="quarter" idx="5"/>
          </p:nvPr>
        </p:nvSpPr>
        <p:spPr/>
        <p:txBody>
          <a:bodyPr/>
          <a:lstStyle/>
          <a:p>
            <a:fld id="{B4008EB6-D09E-4580-8CD6-DDB14511944F}" type="slidenum">
              <a:rPr lang="en-US" smtClean="0"/>
              <a:pPr/>
              <a:t>7</a:t>
            </a:fld>
            <a:endParaRPr lang="en-US"/>
          </a:p>
        </p:txBody>
      </p:sp>
    </p:spTree>
    <p:extLst>
      <p:ext uri="{BB962C8B-B14F-4D97-AF65-F5344CB8AC3E}">
        <p14:creationId xmlns:p14="http://schemas.microsoft.com/office/powerpoint/2010/main" val="1863761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882" b="0" i="0" kern="1200">
                <a:solidFill>
                  <a:schemeClr val="tx1"/>
                </a:solidFill>
                <a:effectLst/>
                <a:latin typeface="Segoe Sans Display" pitchFamily="2" charset="0"/>
                <a:ea typeface="+mn-ea"/>
                <a:cs typeface="+mn-cs"/>
              </a:rPr>
              <a:t>One of the big benefits of Copilot Chat is that it gives me creative access to the content in my work without requiring me to move files into another tool. For example, I can ask it to summarize a document, suggest improvements, or offer ideas directly alongside the Microsoft 365 apps I’m already using. IT and compliance teams really appreciate this model because it keeps all AI activity inside the Microsoft 365 substrate—nothing leaves the organization’s data boundary. This prevents the types of “shadow IT” behavior we used to see years ago, like employees uploading confidential documents to external services just to work around limitations. Our goal with Copilot Chat is to avoid that entirely by giving every user a secure way to get AI assistance with their work files. </a:t>
            </a:r>
          </a:p>
          <a:p>
            <a:pPr fontAlgn="t"/>
            <a:endParaRPr lang="en-US" sz="882" b="0" i="0" kern="1200">
              <a:solidFill>
                <a:schemeClr val="tx1"/>
              </a:solidFill>
              <a:effectLst/>
              <a:latin typeface="Segoe Sans Display" pitchFamily="2" charset="0"/>
              <a:ea typeface="+mn-ea"/>
              <a:cs typeface="+mn-cs"/>
            </a:endParaRPr>
          </a:p>
          <a:p>
            <a:pPr fontAlgn="t"/>
            <a:r>
              <a:rPr lang="en-US" sz="882" b="0" i="0" kern="1200">
                <a:solidFill>
                  <a:schemeClr val="tx1"/>
                </a:solidFill>
                <a:effectLst/>
                <a:latin typeface="Segoe Sans Display" pitchFamily="2" charset="0"/>
                <a:ea typeface="+mn-ea"/>
                <a:cs typeface="+mn-cs"/>
              </a:rPr>
              <a:t>And because it’s included with Microsoft 365, organizations can use it to introduce AI broadly, learn where it provides value, run small pilots, and then decide which users need the full Copilot license. From there, teams can collaborate more effectively, share AI‑generated insights, and start building toward a mature, secure AI transformation strategy.</a:t>
            </a:r>
          </a:p>
          <a:p>
            <a:pPr fontAlgn="t"/>
            <a:endParaRPr lang="en-US" sz="882" b="0" i="0" kern="1200">
              <a:solidFill>
                <a:schemeClr val="tx1"/>
              </a:solidFill>
              <a:effectLst/>
              <a:latin typeface="Segoe Sans Display" pitchFamily="2" charset="0"/>
              <a:ea typeface="+mn-ea"/>
              <a:cs typeface="+mn-cs"/>
            </a:endParaRPr>
          </a:p>
          <a:p>
            <a:pPr marL="0" marR="0" lvl="0" indent="0" algn="l" defTabSz="914367" rtl="0" eaLnBrk="1" fontAlgn="t" latinLnBrk="0" hangingPunct="1">
              <a:lnSpc>
                <a:spcPct val="90000"/>
              </a:lnSpc>
              <a:spcBef>
                <a:spcPts val="0"/>
              </a:spcBef>
              <a:spcAft>
                <a:spcPts val="333"/>
              </a:spcAft>
              <a:buClrTx/>
              <a:buSzTx/>
              <a:buFontTx/>
              <a:buNone/>
              <a:tabLst/>
              <a:defRPr/>
            </a:pPr>
            <a:r>
              <a:rPr lang="en-US" sz="882" b="0" i="0" kern="1200">
                <a:solidFill>
                  <a:schemeClr val="tx1"/>
                </a:solidFill>
                <a:effectLst/>
                <a:latin typeface="Segoe Sans Display" pitchFamily="2" charset="0"/>
                <a:ea typeface="+mn-ea"/>
                <a:cs typeface="+mn-cs"/>
              </a:rPr>
              <a:t>Copilot also improves productivity because it helps people get their work done a little faster and keeps teams aligned. In a moment, I’ll show you some examples in Copilot Pages that demonstrate how teams can collaborate around AI‑generated content in a shared space. </a:t>
            </a:r>
          </a:p>
          <a:p>
            <a:pPr marL="0" marR="0" lvl="0" indent="0" algn="l" defTabSz="914367" rtl="0" eaLnBrk="1" fontAlgn="t" latinLnBrk="0" hangingPunct="1">
              <a:lnSpc>
                <a:spcPct val="90000"/>
              </a:lnSpc>
              <a:spcBef>
                <a:spcPts val="0"/>
              </a:spcBef>
              <a:spcAft>
                <a:spcPts val="333"/>
              </a:spcAft>
              <a:buClrTx/>
              <a:buSzTx/>
              <a:buFontTx/>
              <a:buNone/>
              <a:tabLst/>
              <a:defRPr/>
            </a:pPr>
            <a:endParaRPr lang="en-US" sz="882" b="0" i="0" kern="1200">
              <a:solidFill>
                <a:schemeClr val="tx1"/>
              </a:solidFill>
              <a:effectLst/>
              <a:latin typeface="Segoe Sans Display" pitchFamily="2" charset="0"/>
              <a:ea typeface="+mn-ea"/>
              <a:cs typeface="+mn-cs"/>
            </a:endParaRPr>
          </a:p>
          <a:p>
            <a:pPr marL="0" marR="0" lvl="0" indent="0" algn="l" defTabSz="914367" rtl="0" eaLnBrk="1" fontAlgn="t" latinLnBrk="0" hangingPunct="1">
              <a:lnSpc>
                <a:spcPct val="90000"/>
              </a:lnSpc>
              <a:spcBef>
                <a:spcPts val="0"/>
              </a:spcBef>
              <a:spcAft>
                <a:spcPts val="333"/>
              </a:spcAft>
              <a:buClrTx/>
              <a:buSzTx/>
              <a:buFontTx/>
              <a:buNone/>
              <a:tabLst/>
              <a:defRPr/>
            </a:pPr>
            <a:r>
              <a:rPr lang="en-US" sz="882" b="0" i="0" kern="1200">
                <a:solidFill>
                  <a:schemeClr val="tx1"/>
                </a:solidFill>
                <a:effectLst/>
                <a:latin typeface="Segoe Sans Display" pitchFamily="2" charset="0"/>
                <a:ea typeface="+mn-ea"/>
                <a:cs typeface="+mn-cs"/>
              </a:rPr>
              <a:t>And as I mentioned earlier, bringing secure AI into the enterprise is a critical part of our strategy. The included version of Copilot Chat gives organizations a safe, structured way to start introducing AI broadly, helping users build familiarity while keeping all activity within Microsoft 365’s compliance and security boundaries.</a:t>
            </a:r>
          </a:p>
          <a:p>
            <a:pPr fontAlgn="t"/>
            <a:endParaRPr lang="en-US" sz="882" b="0" i="0" kern="1200">
              <a:solidFill>
                <a:schemeClr val="tx1"/>
              </a:solidFill>
              <a:effectLst/>
              <a:latin typeface="Segoe Sans Display" pitchFamily="2" charset="0"/>
              <a:ea typeface="+mn-ea"/>
              <a:cs typeface="+mn-cs"/>
            </a:endParaRP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4/19/2026 1:07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8</a:t>
            </a:fld>
            <a:endParaRPr lang="en-US"/>
          </a:p>
        </p:txBody>
      </p:sp>
    </p:spTree>
    <p:extLst>
      <p:ext uri="{BB962C8B-B14F-4D97-AF65-F5344CB8AC3E}">
        <p14:creationId xmlns:p14="http://schemas.microsoft.com/office/powerpoint/2010/main" val="1219258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CBB43-5E49-4C15-6AAE-77F5880BB6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D4222C-D6A8-B800-EDB4-C7A9CD8BD0B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6710DF7-E3E0-9C05-D3C9-A670B5037B5A}"/>
              </a:ext>
            </a:extLst>
          </p:cNvPr>
          <p:cNvSpPr>
            <a:spLocks noGrp="1"/>
          </p:cNvSpPr>
          <p:nvPr>
            <p:ph type="body" idx="1"/>
          </p:nvPr>
        </p:nvSpPr>
        <p:spPr/>
        <p:txBody>
          <a:bodyPr/>
          <a:lstStyle/>
          <a:p>
            <a:pPr fontAlgn="t"/>
            <a:r>
              <a:rPr lang="en-US" sz="882" b="0" i="0" kern="1200">
                <a:solidFill>
                  <a:schemeClr val="tx1"/>
                </a:solidFill>
                <a:effectLst/>
                <a:latin typeface="Segoe Sans Display" pitchFamily="2" charset="0"/>
                <a:ea typeface="+mn-ea"/>
                <a:cs typeface="+mn-cs"/>
              </a:rPr>
              <a:t>Most people experience Copilot through the main chat interface—that’s the screen that opens by default, where you type prompts at the top and see suggested prompts at the bottom. </a:t>
            </a:r>
          </a:p>
          <a:p>
            <a:pPr fontAlgn="t"/>
            <a:endParaRPr lang="en-US" sz="882" b="0" i="0" kern="1200">
              <a:solidFill>
                <a:schemeClr val="tx1"/>
              </a:solidFill>
              <a:effectLst/>
              <a:latin typeface="Segoe Sans Display" pitchFamily="2" charset="0"/>
              <a:ea typeface="+mn-ea"/>
              <a:cs typeface="+mn-cs"/>
            </a:endParaRPr>
          </a:p>
          <a:p>
            <a:pPr fontAlgn="t"/>
            <a:r>
              <a:rPr lang="en-US" sz="882" b="0" i="0" kern="1200">
                <a:solidFill>
                  <a:schemeClr val="tx1"/>
                </a:solidFill>
                <a:effectLst/>
                <a:latin typeface="Segoe Sans Display" pitchFamily="2" charset="0"/>
                <a:ea typeface="+mn-ea"/>
                <a:cs typeface="+mn-cs"/>
              </a:rPr>
              <a:t>We’ve talked before about the Prompt Gallery, and that’s the place you get when you click the little sparkle icon for more examples and inspiration. </a:t>
            </a:r>
          </a:p>
          <a:p>
            <a:pPr fontAlgn="t"/>
            <a:endParaRPr lang="en-US" sz="882" b="0" i="0" kern="1200">
              <a:solidFill>
                <a:schemeClr val="tx1"/>
              </a:solidFill>
              <a:effectLst/>
              <a:latin typeface="Segoe Sans Display" pitchFamily="2" charset="0"/>
              <a:ea typeface="+mn-ea"/>
              <a:cs typeface="+mn-cs"/>
            </a:endParaRPr>
          </a:p>
          <a:p>
            <a:pPr fontAlgn="t"/>
            <a:r>
              <a:rPr lang="en-US" sz="882" b="0" i="0" kern="1200">
                <a:solidFill>
                  <a:schemeClr val="tx1"/>
                </a:solidFill>
                <a:effectLst/>
                <a:latin typeface="Segoe Sans Display" pitchFamily="2" charset="0"/>
                <a:ea typeface="+mn-ea"/>
                <a:cs typeface="+mn-cs"/>
              </a:rPr>
              <a:t>On the left side of the Copilot Chat app, there’s also a navigation pane with additional capabilities. At the top, you’ll see Search—which behaves like regular Microsoft 365 Search for users who don’t have the full Copilot license, but becomes more AI‑enhanced if you do.</a:t>
            </a:r>
          </a:p>
          <a:p>
            <a:pPr fontAlgn="t"/>
            <a:endParaRPr lang="en-US" sz="882" b="0" i="0" kern="1200">
              <a:solidFill>
                <a:schemeClr val="tx1"/>
              </a:solidFill>
              <a:effectLst/>
              <a:latin typeface="Segoe Sans Display" pitchFamily="2" charset="0"/>
              <a:ea typeface="+mn-ea"/>
              <a:cs typeface="+mn-cs"/>
            </a:endParaRPr>
          </a:p>
          <a:p>
            <a:pPr fontAlgn="t"/>
            <a:r>
              <a:rPr lang="en-US" sz="882" b="0" i="0" kern="1200">
                <a:solidFill>
                  <a:schemeClr val="tx1"/>
                </a:solidFill>
                <a:effectLst/>
                <a:latin typeface="Segoe Sans Display" pitchFamily="2" charset="0"/>
                <a:ea typeface="+mn-ea"/>
                <a:cs typeface="+mn-cs"/>
              </a:rPr>
              <a:t>Below that, you’ll find your Chat with agents and conversation history.</a:t>
            </a:r>
          </a:p>
          <a:p>
            <a:pPr fontAlgn="t"/>
            <a:endParaRPr lang="en-US" sz="882" b="0" i="0" kern="1200">
              <a:solidFill>
                <a:schemeClr val="tx1"/>
              </a:solidFill>
              <a:effectLst/>
              <a:latin typeface="Segoe Sans Display" pitchFamily="2" charset="0"/>
              <a:ea typeface="+mn-ea"/>
              <a:cs typeface="+mn-cs"/>
            </a:endParaRPr>
          </a:p>
          <a:p>
            <a:pPr fontAlgn="t"/>
            <a:r>
              <a:rPr lang="en-US" sz="882" b="0" i="0" kern="1200">
                <a:solidFill>
                  <a:schemeClr val="tx1"/>
                </a:solidFill>
                <a:effectLst/>
                <a:latin typeface="Segoe Sans Display" pitchFamily="2" charset="0"/>
                <a:ea typeface="+mn-ea"/>
                <a:cs typeface="+mn-cs"/>
              </a:rPr>
              <a:t>Then you’ll see Library and Create, which are the two items we’ll explore today: Library holds all of the Pages and images you have created. Let’s look at these capabilities in more detail.</a:t>
            </a:r>
            <a:endParaRPr lang="en-US"/>
          </a:p>
        </p:txBody>
      </p:sp>
      <p:sp>
        <p:nvSpPr>
          <p:cNvPr id="4" name="Header Placeholder 3">
            <a:extLst>
              <a:ext uri="{FF2B5EF4-FFF2-40B4-BE49-F238E27FC236}">
                <a16:creationId xmlns:a16="http://schemas.microsoft.com/office/drawing/2014/main" id="{89C46746-184D-811A-ED30-DFE816683FDF}"/>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5AC86DA4-4E4D-E2CF-B490-A75A25DBF9AD}"/>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8380D617-A5AF-D8CB-A211-6677D24A0D61}"/>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4/19/2026 1:07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2D4727EF-C6FD-48DC-F2D9-85E39DD28895}"/>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13696586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5.sv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xml"/><Relationship Id="rId5" Type="http://schemas.openxmlformats.org/officeDocument/2006/relationships/image" Target="../media/image1.emf"/><Relationship Id="rId4" Type="http://schemas.openxmlformats.org/officeDocument/2006/relationships/image" Target="../media/image18.svg"/></Relationships>
</file>

<file path=ppt/slideLayouts/_rels/slideLayout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9.png"/><Relationship Id="rId1" Type="http://schemas.openxmlformats.org/officeDocument/2006/relationships/slideMaster" Target="../slideMasters/slideMaster2.xml"/><Relationship Id="rId5" Type="http://schemas.openxmlformats.org/officeDocument/2006/relationships/image" Target="../media/image1.emf"/><Relationship Id="rId4" Type="http://schemas.openxmlformats.org/officeDocument/2006/relationships/image" Target="../media/image20.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B53FBF24-EE52-9152-2D40-87550FF4CB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209893" cy="6858000"/>
          </a:xfrm>
          <a:prstGeom prst="rect">
            <a:avLst/>
          </a:prstGeom>
        </p:spPr>
      </p:pic>
      <p:pic>
        <p:nvPicPr>
          <p:cNvPr id="6" name="Picture 5" descr="A close up of a corner of a paper&#10;&#10;AI-generated content may be incorrect.">
            <a:extLst>
              <a:ext uri="{FF2B5EF4-FFF2-40B4-BE49-F238E27FC236}">
                <a16:creationId xmlns:a16="http://schemas.microsoft.com/office/drawing/2014/main" id="{58082223-228D-0D73-1BE9-2EF2BFACD893}"/>
              </a:ext>
            </a:extLst>
          </p:cNvPr>
          <p:cNvPicPr>
            <a:picLocks noChangeAspect="1"/>
          </p:cNvPicPr>
          <p:nvPr userDrawn="1"/>
        </p:nvPicPr>
        <p:blipFill>
          <a:blip r:embed="rId3" cstate="screen">
            <a:alphaModFix amt="85000"/>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59835" t="-3489" r="308" b="3489"/>
          <a:stretch>
            <a:fillRect/>
          </a:stretch>
        </p:blipFill>
        <p:spPr>
          <a:xfrm rot="5400000" flipV="1">
            <a:off x="5793471" y="281511"/>
            <a:ext cx="6730538" cy="6125480"/>
          </a:xfrm>
          <a:prstGeom prst="rect">
            <a:avLst/>
          </a:prstGeom>
        </p:spPr>
      </p:pic>
      <p:pic>
        <p:nvPicPr>
          <p:cNvPr id="9" name="Graphic 8">
            <a:extLst>
              <a:ext uri="{FF2B5EF4-FFF2-40B4-BE49-F238E27FC236}">
                <a16:creationId xmlns:a16="http://schemas.microsoft.com/office/drawing/2014/main" id="{2D81F35F-51EF-1A05-D21F-30E9EB908F37}"/>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481040" y="713232"/>
            <a:ext cx="1337566" cy="705394"/>
          </a:xfrm>
          <a:prstGeom prst="rect">
            <a:avLst/>
          </a:prstGeom>
        </p:spPr>
      </p:pic>
      <p:pic>
        <p:nvPicPr>
          <p:cNvPr id="13" name="Picture 12">
            <a:extLst>
              <a:ext uri="{FF2B5EF4-FFF2-40B4-BE49-F238E27FC236}">
                <a16:creationId xmlns:a16="http://schemas.microsoft.com/office/drawing/2014/main" id="{5349DB46-2E1F-33DC-CBA7-D279F98549A8}"/>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20"/>
            <a:ext cx="12201331" cy="182880"/>
          </a:xfrm>
          <a:prstGeom prst="rect">
            <a:avLst/>
          </a:prstGeom>
          <a:ln>
            <a:noFill/>
          </a:ln>
          <a:effectLst/>
        </p:spPr>
      </p:pic>
      <p:sp>
        <p:nvSpPr>
          <p:cNvPr id="2" name="Title Placeholder 1">
            <a:extLst>
              <a:ext uri="{FF2B5EF4-FFF2-40B4-BE49-F238E27FC236}">
                <a16:creationId xmlns:a16="http://schemas.microsoft.com/office/drawing/2014/main" id="{B0CEF29F-AD69-0E43-342A-9B87F2F60C02}"/>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latin typeface="+mj-lt"/>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B3CE10E-3DEF-3797-28AD-A45FD0739AA4}"/>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62068039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 name="Picture 2" descr="A blue and red background&#10;&#10;AI-generated content may be incorrect.">
            <a:extLst>
              <a:ext uri="{FF2B5EF4-FFF2-40B4-BE49-F238E27FC236}">
                <a16:creationId xmlns:a16="http://schemas.microsoft.com/office/drawing/2014/main" id="{BBFC8868-BCF8-2EF4-AE9B-8641F358F3F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1998" cy="6858000"/>
          </a:xfrm>
          <a:prstGeom prst="rect">
            <a:avLst/>
          </a:prstGeom>
        </p:spPr>
      </p:pic>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20"/>
            <a:ext cx="12201331" cy="182880"/>
          </a:xfrm>
          <a:prstGeom prst="rect">
            <a:avLst/>
          </a:prstGeom>
          <a:ln>
            <a:noFill/>
          </a:ln>
          <a:effectLst/>
        </p:spPr>
      </p:pic>
      <p:sp>
        <p:nvSpPr>
          <p:cNvPr id="2" name="Title 1">
            <a:extLst>
              <a:ext uri="{FF2B5EF4-FFF2-40B4-BE49-F238E27FC236}">
                <a16:creationId xmlns:a16="http://schemas.microsoft.com/office/drawing/2014/main" id="{17832389-BBB4-D415-2E01-214D01BA99EF}"/>
              </a:ext>
            </a:extLst>
          </p:cNvPr>
          <p:cNvSpPr>
            <a:spLocks noGrp="1"/>
          </p:cNvSpPr>
          <p:nvPr>
            <p:ph type="title"/>
          </p:nvPr>
        </p:nvSpPr>
        <p:spPr>
          <a:xfrm>
            <a:off x="588263" y="485481"/>
            <a:ext cx="11018520" cy="498598"/>
          </a:xfrm>
          <a:prstGeom prst="rect">
            <a:avLst/>
          </a:prstGeom>
        </p:spPr>
        <p:txBody>
          <a:bodyPr lIns="0" tIns="0" rIns="0" bIns="0"/>
          <a:lstStyle>
            <a:lvl1pPr>
              <a:defRPr spc="0" baseline="0">
                <a:latin typeface="+mj-lt"/>
              </a:defRPr>
            </a:lvl1pPr>
          </a:lstStyle>
          <a:p>
            <a:r>
              <a:rPr lang="en-US"/>
              <a:t>Click to edit Master title style</a:t>
            </a:r>
          </a:p>
        </p:txBody>
      </p:sp>
    </p:spTree>
    <p:extLst>
      <p:ext uri="{BB962C8B-B14F-4D97-AF65-F5344CB8AC3E}">
        <p14:creationId xmlns:p14="http://schemas.microsoft.com/office/powerpoint/2010/main" val="76598978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pic>
        <p:nvPicPr>
          <p:cNvPr id="3" name="Picture 2" descr="A blue and red background&#10;&#10;AI-generated content may be incorrect.">
            <a:extLst>
              <a:ext uri="{FF2B5EF4-FFF2-40B4-BE49-F238E27FC236}">
                <a16:creationId xmlns:a16="http://schemas.microsoft.com/office/drawing/2014/main" id="{BBFC8868-BCF8-2EF4-AE9B-8641F358F3F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1998" cy="6858000"/>
          </a:xfrm>
          <a:prstGeom prst="rect">
            <a:avLst/>
          </a:prstGeom>
        </p:spPr>
      </p:pic>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20"/>
            <a:ext cx="12201331" cy="182880"/>
          </a:xfrm>
          <a:prstGeom prst="rect">
            <a:avLst/>
          </a:prstGeom>
          <a:ln>
            <a:noFill/>
          </a:ln>
          <a:effectLst/>
        </p:spPr>
      </p:pic>
      <p:sp>
        <p:nvSpPr>
          <p:cNvPr id="2" name="Title 1">
            <a:extLst>
              <a:ext uri="{FF2B5EF4-FFF2-40B4-BE49-F238E27FC236}">
                <a16:creationId xmlns:a16="http://schemas.microsoft.com/office/drawing/2014/main" id="{17832389-BBB4-D415-2E01-214D01BA99EF}"/>
              </a:ext>
            </a:extLst>
          </p:cNvPr>
          <p:cNvSpPr>
            <a:spLocks noGrp="1"/>
          </p:cNvSpPr>
          <p:nvPr>
            <p:ph type="title"/>
          </p:nvPr>
        </p:nvSpPr>
        <p:spPr>
          <a:xfrm>
            <a:off x="588263" y="485481"/>
            <a:ext cx="11018520" cy="498598"/>
          </a:xfrm>
          <a:prstGeom prst="rect">
            <a:avLst/>
          </a:prstGeom>
        </p:spPr>
        <p:txBody>
          <a:bodyPr lIns="0" tIns="0" rIns="0" bIns="0"/>
          <a:lstStyle>
            <a:lvl1pPr>
              <a:defRPr spc="0" baseline="0">
                <a:latin typeface="+mj-lt"/>
              </a:defRPr>
            </a:lvl1pPr>
          </a:lstStyle>
          <a:p>
            <a:r>
              <a:rPr lang="en-US"/>
              <a:t>Click to edit Master title style</a:t>
            </a:r>
          </a:p>
        </p:txBody>
      </p:sp>
      <p:sp>
        <p:nvSpPr>
          <p:cNvPr id="7" name="Text Placeholder 6">
            <a:extLst>
              <a:ext uri="{FF2B5EF4-FFF2-40B4-BE49-F238E27FC236}">
                <a16:creationId xmlns:a16="http://schemas.microsoft.com/office/drawing/2014/main" id="{BD4ED6CA-60E3-7CDD-FAA8-F134DB005C9D}"/>
              </a:ext>
            </a:extLst>
          </p:cNvPr>
          <p:cNvSpPr>
            <a:spLocks noGrp="1"/>
          </p:cNvSpPr>
          <p:nvPr>
            <p:ph type="body" sz="quarter" idx="10" hasCustomPrompt="1"/>
          </p:nvPr>
        </p:nvSpPr>
        <p:spPr>
          <a:xfrm>
            <a:off x="588263" y="1140460"/>
            <a:ext cx="11018520" cy="246221"/>
          </a:xfrm>
          <a:prstGeom prst="rect">
            <a:avLst/>
          </a:prstGeom>
        </p:spPr>
        <p:txBody>
          <a:bodyPr lIns="0" tIns="0" rIns="0" bIns="0">
            <a:spAutoFit/>
          </a:bodyPr>
          <a:lstStyle>
            <a:lvl1pPr marL="0" indent="0">
              <a:defRPr sz="1600">
                <a:solidFill>
                  <a:schemeClr val="bg1"/>
                </a:solidFill>
              </a:defRPr>
            </a:lvl1pPr>
            <a:lvl5pPr>
              <a:defRPr/>
            </a:lvl5pPr>
          </a:lstStyle>
          <a:p>
            <a:pPr lvl="0"/>
            <a:r>
              <a:rPr lang="en-US"/>
              <a:t>Click to add subtitle</a:t>
            </a:r>
          </a:p>
        </p:txBody>
      </p:sp>
    </p:spTree>
    <p:extLst>
      <p:ext uri="{BB962C8B-B14F-4D97-AF65-F5344CB8AC3E}">
        <p14:creationId xmlns:p14="http://schemas.microsoft.com/office/powerpoint/2010/main" val="80490104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ackground 7 Blank">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20"/>
            <a:ext cx="12201331" cy="182880"/>
          </a:xfrm>
          <a:prstGeom prst="rect">
            <a:avLst/>
          </a:prstGeom>
          <a:ln>
            <a:noFill/>
          </a:ln>
          <a:effectLst/>
        </p:spPr>
      </p:pic>
      <p:sp>
        <p:nvSpPr>
          <p:cNvPr id="2" name="Title 1">
            <a:extLst>
              <a:ext uri="{FF2B5EF4-FFF2-40B4-BE49-F238E27FC236}">
                <a16:creationId xmlns:a16="http://schemas.microsoft.com/office/drawing/2014/main" id="{E898D75E-E587-7A84-E210-507FD2F3A90B}"/>
              </a:ext>
            </a:extLst>
          </p:cNvPr>
          <p:cNvSpPr>
            <a:spLocks noGrp="1"/>
          </p:cNvSpPr>
          <p:nvPr>
            <p:ph type="title"/>
          </p:nvPr>
        </p:nvSpPr>
        <p:spPr>
          <a:xfrm>
            <a:off x="571500" y="-601226"/>
            <a:ext cx="11049000" cy="492443"/>
          </a:xfrm>
          <a:prstGeom prst="rect">
            <a:avLst/>
          </a:prstGeom>
        </p:spPr>
        <p:txBody>
          <a:bodyPr lIns="0" tIns="0" rIns="0" bIns="0" anchor="b">
            <a:spAutoFit/>
          </a:bodyPr>
          <a:lstStyle>
            <a:lvl1pPr>
              <a:defRPr sz="3200"/>
            </a:lvl1pPr>
          </a:lstStyle>
          <a:p>
            <a:r>
              <a:rPr lang="en-US"/>
              <a:t>Click to edit Master title style</a:t>
            </a:r>
          </a:p>
        </p:txBody>
      </p:sp>
    </p:spTree>
    <p:extLst>
      <p:ext uri="{BB962C8B-B14F-4D97-AF65-F5344CB8AC3E}">
        <p14:creationId xmlns:p14="http://schemas.microsoft.com/office/powerpoint/2010/main" val="313230131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subtitle 3">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66B8B079-3F2E-E0AC-E4F6-FB821708D6BC}"/>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20"/>
            <a:ext cx="12201331" cy="182880"/>
          </a:xfrm>
          <a:prstGeom prst="rect">
            <a:avLst/>
          </a:prstGeom>
          <a:ln>
            <a:noFill/>
          </a:ln>
          <a:effectLst/>
        </p:spPr>
      </p:pic>
      <p:sp>
        <p:nvSpPr>
          <p:cNvPr id="2" name="Title 1">
            <a:extLst>
              <a:ext uri="{FF2B5EF4-FFF2-40B4-BE49-F238E27FC236}">
                <a16:creationId xmlns:a16="http://schemas.microsoft.com/office/drawing/2014/main" id="{17832389-BBB4-D415-2E01-214D01BA99EF}"/>
              </a:ext>
            </a:extLst>
          </p:cNvPr>
          <p:cNvSpPr>
            <a:spLocks noGrp="1"/>
          </p:cNvSpPr>
          <p:nvPr>
            <p:ph type="title"/>
          </p:nvPr>
        </p:nvSpPr>
        <p:spPr>
          <a:xfrm>
            <a:off x="588263" y="485481"/>
            <a:ext cx="11018520" cy="498598"/>
          </a:xfrm>
          <a:prstGeom prst="rect">
            <a:avLst/>
          </a:prstGeom>
        </p:spPr>
        <p:txBody>
          <a:bodyPr lIns="0" tIns="0" rIns="0" bIns="0"/>
          <a:lstStyle>
            <a:lvl1pPr>
              <a:defRPr spc="0" baseline="0">
                <a:latin typeface="+mj-lt"/>
              </a:defRPr>
            </a:lvl1pPr>
          </a:lstStyle>
          <a:p>
            <a:r>
              <a:rPr lang="en-US"/>
              <a:t>Click to edit Master title style</a:t>
            </a:r>
          </a:p>
        </p:txBody>
      </p:sp>
      <p:sp>
        <p:nvSpPr>
          <p:cNvPr id="7" name="Text Placeholder 6">
            <a:extLst>
              <a:ext uri="{FF2B5EF4-FFF2-40B4-BE49-F238E27FC236}">
                <a16:creationId xmlns:a16="http://schemas.microsoft.com/office/drawing/2014/main" id="{BD4ED6CA-60E3-7CDD-FAA8-F134DB005C9D}"/>
              </a:ext>
            </a:extLst>
          </p:cNvPr>
          <p:cNvSpPr>
            <a:spLocks noGrp="1"/>
          </p:cNvSpPr>
          <p:nvPr>
            <p:ph type="body" sz="quarter" idx="10" hasCustomPrompt="1"/>
          </p:nvPr>
        </p:nvSpPr>
        <p:spPr>
          <a:xfrm>
            <a:off x="588263" y="1140460"/>
            <a:ext cx="11018520" cy="246221"/>
          </a:xfrm>
          <a:prstGeom prst="rect">
            <a:avLst/>
          </a:prstGeom>
        </p:spPr>
        <p:txBody>
          <a:bodyPr lIns="0" tIns="0" rIns="0" bIns="0">
            <a:spAutoFit/>
          </a:bodyPr>
          <a:lstStyle>
            <a:lvl1pPr marL="0" indent="0">
              <a:defRPr sz="1600">
                <a:solidFill>
                  <a:schemeClr val="bg1"/>
                </a:solidFill>
              </a:defRPr>
            </a:lvl1pPr>
            <a:lvl5pPr>
              <a:defRPr/>
            </a:lvl5pPr>
          </a:lstStyle>
          <a:p>
            <a:pPr lvl="0"/>
            <a:r>
              <a:rPr lang="en-US"/>
              <a:t>Click to add subtitle</a:t>
            </a:r>
          </a:p>
        </p:txBody>
      </p:sp>
    </p:spTree>
    <p:extLst>
      <p:ext uri="{BB962C8B-B14F-4D97-AF65-F5344CB8AC3E}">
        <p14:creationId xmlns:p14="http://schemas.microsoft.com/office/powerpoint/2010/main" val="403513345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ur column bullet">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EC0129C9-611E-40C7-935F-FE79CCB43F1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9334" y="0"/>
            <a:ext cx="12201333" cy="6857999"/>
          </a:xfrm>
          <a:prstGeom prst="rect">
            <a:avLst/>
          </a:prstGeom>
        </p:spPr>
      </p:pic>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0AF402B5-027B-5EC2-96FF-0F2D2940C8EC}"/>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20"/>
            <a:ext cx="12201331" cy="182880"/>
          </a:xfrm>
          <a:prstGeom prst="rect">
            <a:avLst/>
          </a:prstGeom>
          <a:ln>
            <a:noFill/>
          </a:ln>
          <a:effectLst/>
        </p:spPr>
      </p:pic>
      <p:sp>
        <p:nvSpPr>
          <p:cNvPr id="5" name="Title 1">
            <a:extLst>
              <a:ext uri="{FF2B5EF4-FFF2-40B4-BE49-F238E27FC236}">
                <a16:creationId xmlns:a16="http://schemas.microsoft.com/office/drawing/2014/main" id="{E069B642-F814-0105-94A5-568EB275A72B}"/>
              </a:ext>
            </a:extLst>
          </p:cNvPr>
          <p:cNvSpPr>
            <a:spLocks noGrp="1"/>
          </p:cNvSpPr>
          <p:nvPr>
            <p:ph type="title"/>
          </p:nvPr>
        </p:nvSpPr>
        <p:spPr>
          <a:xfrm>
            <a:off x="588263" y="485481"/>
            <a:ext cx="11018520" cy="498598"/>
          </a:xfrm>
          <a:prstGeom prst="rect">
            <a:avLst/>
          </a:prstGeom>
        </p:spPr>
        <p:txBody>
          <a:bodyPr lIns="0" tIns="0" rIns="0" bIns="0"/>
          <a:lstStyle>
            <a:lvl1pPr>
              <a:defRPr spc="0" baseline="0">
                <a:latin typeface="+mj-lt"/>
              </a:defRPr>
            </a:lvl1pPr>
          </a:lstStyle>
          <a:p>
            <a:r>
              <a:rPr lang="en-US"/>
              <a:t>Click to edit Master title style</a:t>
            </a:r>
          </a:p>
        </p:txBody>
      </p:sp>
    </p:spTree>
    <p:extLst>
      <p:ext uri="{BB962C8B-B14F-4D97-AF65-F5344CB8AC3E}">
        <p14:creationId xmlns:p14="http://schemas.microsoft.com/office/powerpoint/2010/main" val="178460020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cstate="screen">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20"/>
            <a:ext cx="12201331" cy="182880"/>
          </a:xfrm>
          <a:prstGeom prst="rect">
            <a:avLst/>
          </a:prstGeom>
          <a:ln>
            <a:noFill/>
          </a:ln>
          <a:effectLst/>
        </p:spPr>
      </p:pic>
      <p:sp>
        <p:nvSpPr>
          <p:cNvPr id="3" name="TextBox 2">
            <a:extLst>
              <a:ext uri="{FF2B5EF4-FFF2-40B4-BE49-F238E27FC236}">
                <a16:creationId xmlns:a16="http://schemas.microsoft.com/office/drawing/2014/main" id="{0F2B7703-B80B-4610-1A72-01F0C5AC4D49}"/>
              </a:ext>
            </a:extLst>
          </p:cNvPr>
          <p:cNvSpPr txBox="1"/>
          <p:nvPr userDrawn="1"/>
        </p:nvSpPr>
        <p:spPr>
          <a:xfrm>
            <a:off x="583953" y="2139416"/>
            <a:ext cx="7331228" cy="2579168"/>
          </a:xfrm>
          <a:prstGeom prst="rect">
            <a:avLst/>
          </a:prstGeom>
          <a:noFill/>
          <a:ln>
            <a:noFill/>
            <a:prstDash/>
          </a:ln>
          <a:effectLst/>
        </p:spPr>
        <p:txBody>
          <a:bodyPr wrap="square" lIns="0" rIns="0">
            <a:spAutoFit/>
          </a:bodyPr>
          <a:lstStyle/>
          <a:p>
            <a:pPr>
              <a:lnSpc>
                <a:spcPct val="80000"/>
              </a:lnSpc>
              <a:spcAft>
                <a:spcPts val="600"/>
              </a:spcAft>
            </a:pPr>
            <a:r>
              <a:rPr lang="en-US" sz="10100" spc="0" baseline="0">
                <a:gradFill flip="none" rotWithShape="1">
                  <a:gsLst>
                    <a:gs pos="0">
                      <a:srgbClr val="94D8FE"/>
                    </a:gs>
                    <a:gs pos="100000">
                      <a:srgbClr val="FFFFFF"/>
                    </a:gs>
                  </a:gsLst>
                  <a:lin ang="13500000" scaled="1"/>
                  <a:tileRect/>
                </a:gradFill>
                <a:latin typeface="+mj-lt"/>
                <a:cs typeface="Segoe Sans Display Semibold" pitchFamily="2" charset="0"/>
              </a:rPr>
              <a:t>Thank</a:t>
            </a:r>
            <a:br>
              <a:rPr lang="en-US" sz="10100" spc="0" baseline="0">
                <a:gradFill flip="none" rotWithShape="1">
                  <a:gsLst>
                    <a:gs pos="0">
                      <a:srgbClr val="94D8FE"/>
                    </a:gs>
                    <a:gs pos="100000">
                      <a:srgbClr val="FFFFFF"/>
                    </a:gs>
                  </a:gsLst>
                  <a:lin ang="13500000" scaled="1"/>
                  <a:tileRect/>
                </a:gradFill>
                <a:latin typeface="+mj-lt"/>
                <a:cs typeface="Segoe Sans Display Semibold" pitchFamily="2" charset="0"/>
              </a:rPr>
            </a:br>
            <a:r>
              <a:rPr lang="en-US" sz="10100" spc="0" baseline="0">
                <a:gradFill flip="none" rotWithShape="1">
                  <a:gsLst>
                    <a:gs pos="0">
                      <a:srgbClr val="94D8FE"/>
                    </a:gs>
                    <a:gs pos="100000">
                      <a:srgbClr val="FFFFFF"/>
                    </a:gs>
                  </a:gsLst>
                  <a:lin ang="13500000" scaled="1"/>
                  <a:tileRect/>
                </a:gradFill>
                <a:latin typeface="+mj-lt"/>
                <a:cs typeface="Segoe Sans Display Semibold" pitchFamily="2" charset="0"/>
              </a:rPr>
              <a:t>   you!</a:t>
            </a:r>
          </a:p>
        </p:txBody>
      </p:sp>
    </p:spTree>
    <p:extLst>
      <p:ext uri="{BB962C8B-B14F-4D97-AF65-F5344CB8AC3E}">
        <p14:creationId xmlns:p14="http://schemas.microsoft.com/office/powerpoint/2010/main" val="77433090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3">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2" name="Picture 1" descr="A close up of a corner of a paper&#10;&#10;AI-generated content may be incorrect.">
            <a:extLst>
              <a:ext uri="{FF2B5EF4-FFF2-40B4-BE49-F238E27FC236}">
                <a16:creationId xmlns:a16="http://schemas.microsoft.com/office/drawing/2014/main" id="{9D1D243A-BEC8-31C0-957B-7041D1ECEAB7}"/>
              </a:ext>
            </a:extLst>
          </p:cNvPr>
          <p:cNvPicPr>
            <a:picLocks noChangeAspect="1"/>
          </p:cNvPicPr>
          <p:nvPr userDrawn="1"/>
        </p:nvPicPr>
        <p:blipFill>
          <a:blip r:embed="rId4" cstate="screen">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39669" t="-3489" r="308" b="5012"/>
          <a:stretch>
            <a:fillRect/>
          </a:stretch>
        </p:blipFill>
        <p:spPr>
          <a:xfrm rot="10800000" flipH="1" flipV="1">
            <a:off x="5931363" y="3132150"/>
            <a:ext cx="6260637" cy="3725849"/>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20"/>
            <a:ext cx="12201331" cy="182880"/>
          </a:xfrm>
          <a:prstGeom prst="rect">
            <a:avLst/>
          </a:prstGeom>
          <a:ln>
            <a:noFill/>
          </a:ln>
          <a:effectLst/>
        </p:spPr>
      </p:pic>
      <p:sp>
        <p:nvSpPr>
          <p:cNvPr id="10" name="Title Placeholder 1">
            <a:extLst>
              <a:ext uri="{FF2B5EF4-FFF2-40B4-BE49-F238E27FC236}">
                <a16:creationId xmlns:a16="http://schemas.microsoft.com/office/drawing/2014/main" id="{A88E3D19-2226-DDC2-A8D5-813993AE86C9}"/>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nchor="ctr">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latin typeface="+mj-lt"/>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59840164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40B3E2-2543-6A21-CBC3-324EA6159EDA}"/>
              </a:ext>
            </a:extLst>
          </p:cNvPr>
          <p:cNvSpPr/>
          <p:nvPr userDrawn="1"/>
        </p:nvSpPr>
        <p:spPr bwMode="auto">
          <a:xfrm>
            <a:off x="3048" y="0"/>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 name="Picture 4" descr="A blurry image of a blue and orange sky&#10;&#10;AI-generated content may be incorrect.">
            <a:extLst>
              <a:ext uri="{FF2B5EF4-FFF2-40B4-BE49-F238E27FC236}">
                <a16:creationId xmlns:a16="http://schemas.microsoft.com/office/drawing/2014/main" id="{7ECCAC18-2F4F-C147-45FB-166E499C5522}"/>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a:xfrm rot="10800000" flipV="1">
            <a:off x="3621432" y="1"/>
            <a:ext cx="8567520" cy="6857999"/>
          </a:xfrm>
          <a:prstGeom prst="rect">
            <a:avLst/>
          </a:prstGeom>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20"/>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4253948" y="2117026"/>
            <a:ext cx="7348772" cy="1465016"/>
          </a:xfrm>
          <a:prstGeom prst="rect">
            <a:avLst/>
          </a:prstGeom>
        </p:spPr>
        <p:txBody>
          <a:bodyPr vert="horz" wrap="square" lIns="0" tIns="0" rIns="0" bIns="0" rtlCol="0">
            <a:spAutoFit/>
          </a:bodyPr>
          <a:lstStyle>
            <a:lvl1pPr marL="0" indent="0">
              <a:buFontTx/>
              <a:buNone/>
              <a:defRPr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2117026"/>
            <a:ext cx="2373598" cy="2215991"/>
          </a:xfrm>
          <a:prstGeom prst="rect">
            <a:avLst/>
          </a:prstGeom>
        </p:spPr>
        <p:txBody>
          <a:bodyPr lIns="0" tIns="0" rIns="0" bIns="0">
            <a:spAutoFit/>
          </a:bodyPr>
          <a:lstStyle>
            <a:lvl1pPr>
              <a:defRPr spc="0" baseline="0">
                <a:latin typeface="+mj-lt"/>
              </a:defRPr>
            </a:lvl1pPr>
          </a:lstStyle>
          <a:p>
            <a:r>
              <a:rPr lang="en-US"/>
              <a:t>Click to edit Master title style</a:t>
            </a:r>
          </a:p>
        </p:txBody>
      </p:sp>
    </p:spTree>
    <p:extLst>
      <p:ext uri="{BB962C8B-B14F-4D97-AF65-F5344CB8AC3E}">
        <p14:creationId xmlns:p14="http://schemas.microsoft.com/office/powerpoint/2010/main" val="92206248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573653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948361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1">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20"/>
            <a:ext cx="12201331" cy="182880"/>
          </a:xfrm>
          <a:prstGeom prst="rect">
            <a:avLst/>
          </a:prstGeom>
          <a:ln>
            <a:noFill/>
          </a:ln>
          <a:effectLst/>
        </p:spPr>
      </p:pic>
      <p:sp>
        <p:nvSpPr>
          <p:cNvPr id="2" name="Title Placeholder 1">
            <a:extLst>
              <a:ext uri="{FF2B5EF4-FFF2-40B4-BE49-F238E27FC236}">
                <a16:creationId xmlns:a16="http://schemas.microsoft.com/office/drawing/2014/main" id="{841804CA-5B33-245C-AE53-73C33CB23EE3}"/>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nchor="ctr">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latin typeface="+mj-lt"/>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352281306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958450846"/>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ackground 2">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81C1390B-DA6C-0C43-6516-B4F79B35830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1"/>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2D2FB8B6-DDDF-697C-B70D-3ADE6D7DB1E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11059887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Section 3">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2" name="Picture 1" descr="A close up of a corner of a paper&#10;&#10;AI-generated content may be incorrect.">
            <a:extLst>
              <a:ext uri="{FF2B5EF4-FFF2-40B4-BE49-F238E27FC236}">
                <a16:creationId xmlns:a16="http://schemas.microsoft.com/office/drawing/2014/main" id="{9D1D243A-BEC8-31C0-957B-7041D1ECEAB7}"/>
              </a:ext>
            </a:extLst>
          </p:cNvPr>
          <p:cNvPicPr>
            <a:picLocks noChangeAspect="1"/>
          </p:cNvPicPr>
          <p:nvPr userDrawn="1"/>
        </p:nvPicPr>
        <p:blipFill>
          <a:blip r:embed="rId4" cstate="email">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39669" t="-3489" r="308" b="5012"/>
          <a:stretch>
            <a:fillRect/>
          </a:stretch>
        </p:blipFill>
        <p:spPr>
          <a:xfrm rot="10800000" flipH="1" flipV="1">
            <a:off x="5931363" y="3132150"/>
            <a:ext cx="6260637" cy="3725849"/>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0" name="Title Placeholder 1">
            <a:extLst>
              <a:ext uri="{FF2B5EF4-FFF2-40B4-BE49-F238E27FC236}">
                <a16:creationId xmlns:a16="http://schemas.microsoft.com/office/drawing/2014/main" id="{A88E3D19-2226-DDC2-A8D5-813993AE86C9}"/>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167497751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lide title 3">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email">
            <a:extLst>
              <a:ext uri="{28A0092B-C50C-407E-A947-70E740481C1C}">
                <a14:useLocalDpi xmlns:a14="http://schemas.microsoft.com/office/drawing/2010/main"/>
              </a:ext>
            </a:extLst>
          </a:blip>
          <a:srcRect l="-537"/>
          <a:stretch>
            <a:fillRect/>
          </a:stretch>
        </p:blipFill>
        <p:spPr>
          <a:xfrm>
            <a:off x="5488599" y="-1"/>
            <a:ext cx="6721295" cy="6704117"/>
          </a:xfrm>
          <a:prstGeom prst="rect">
            <a:avLst/>
          </a:prstGeom>
        </p:spPr>
      </p:pic>
      <p:pic>
        <p:nvPicPr>
          <p:cNvPr id="9" name="Graphic 8">
            <a:extLst>
              <a:ext uri="{FF2B5EF4-FFF2-40B4-BE49-F238E27FC236}">
                <a16:creationId xmlns:a16="http://schemas.microsoft.com/office/drawing/2014/main" id="{E56B8725-F274-0386-69F7-43D4973C88FB}"/>
              </a:ext>
            </a:extLst>
          </p:cNvPr>
          <p:cNvPicPr>
            <a:picLocks noChangeAspect="1"/>
          </p:cNvPicPr>
          <p:nvPr userDrawn="1"/>
        </p:nvPicPr>
        <p:blipFill>
          <a:blip>
            <a:extLst>
              <a:ext uri="{96DAC541-7B7A-43D3-8B79-37D633B846F1}">
                <asvg:svgBlip xmlns:asvg="http://schemas.microsoft.com/office/drawing/2016/SVG/main" r:embed="rId4"/>
              </a:ext>
            </a:extLst>
          </a:blip>
          <a:srcRect l="42711"/>
          <a:stretch>
            <a:fillRect/>
          </a:stretch>
        </p:blipFill>
        <p:spPr>
          <a:xfrm>
            <a:off x="553107" y="645732"/>
            <a:ext cx="1187697" cy="787800"/>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90DDCB4A-090E-DB77-E702-EFFDB3D32280}"/>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8599F99-D574-5D55-8723-03233D2B17BF}"/>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1626871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7" name="Picture 6" descr="A colorful curved object on a black background&#10;&#10;AI-generated content may be incorrect.">
            <a:extLst>
              <a:ext uri="{FF2B5EF4-FFF2-40B4-BE49-F238E27FC236}">
                <a16:creationId xmlns:a16="http://schemas.microsoft.com/office/drawing/2014/main" id="{0B19AD7D-AD70-629E-3C43-4550DB340BB4}"/>
              </a:ext>
            </a:extLst>
          </p:cNvPr>
          <p:cNvPicPr>
            <a:picLocks noChangeAspect="1"/>
          </p:cNvPicPr>
          <p:nvPr userDrawn="1"/>
        </p:nvPicPr>
        <p:blipFill>
          <a:blip r:embed="rId4" cstate="email">
            <a:extLst>
              <a:ext uri="{28A0092B-C50C-407E-A947-70E740481C1C}">
                <a14:useLocalDpi xmlns:a14="http://schemas.microsoft.com/office/drawing/2010/main"/>
              </a:ext>
            </a:extLst>
          </a:blip>
          <a:srcRect r="-43958"/>
          <a:stretch>
            <a:fillRect/>
          </a:stretch>
        </p:blipFill>
        <p:spPr>
          <a:xfrm rot="14957738">
            <a:off x="-1612069" y="511985"/>
            <a:ext cx="7143866" cy="6393705"/>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8" name="Text Placeholder 3">
            <a:extLst>
              <a:ext uri="{FF2B5EF4-FFF2-40B4-BE49-F238E27FC236}">
                <a16:creationId xmlns:a16="http://schemas.microsoft.com/office/drawing/2014/main" id="{1237AE35-A655-4E3E-2695-F11A2D8F4871}"/>
              </a:ext>
            </a:extLst>
          </p:cNvPr>
          <p:cNvSpPr>
            <a:spLocks noGrp="1"/>
          </p:cNvSpPr>
          <p:nvPr>
            <p:ph idx="1"/>
          </p:nvPr>
        </p:nvSpPr>
        <p:spPr>
          <a:xfrm>
            <a:off x="6091332" y="1441655"/>
            <a:ext cx="5511388" cy="2499146"/>
          </a:xfrm>
          <a:prstGeom prst="rect">
            <a:avLst/>
          </a:prstGeom>
        </p:spPr>
        <p:txBody>
          <a:bodyPr vert="horz" wrap="square" lIns="0" tIns="0" rIns="0" bIns="0" rtlCol="0">
            <a:sp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2EDA46B1-A4F7-91DB-14EA-5ACDCE48E9BA}"/>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Tree>
    <p:extLst>
      <p:ext uri="{BB962C8B-B14F-4D97-AF65-F5344CB8AC3E}">
        <p14:creationId xmlns:p14="http://schemas.microsoft.com/office/powerpoint/2010/main" val="2207357810"/>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only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588263" y="485481"/>
            <a:ext cx="11018520" cy="498598"/>
          </a:xfrm>
          <a:prstGeom prst="rect">
            <a:avLst/>
          </a:prstGeom>
        </p:spPr>
        <p:txBody>
          <a:bodyPr lIns="0" tIns="0" rIns="0" bIns="0"/>
          <a:lstStyle>
            <a:lvl1pPr>
              <a:defRPr spc="0" baseline="0">
                <a:latin typeface="+mj-lt"/>
              </a:defRPr>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20"/>
            <a:ext cx="12201331" cy="182880"/>
          </a:xfrm>
          <a:prstGeom prst="rect">
            <a:avLst/>
          </a:prstGeom>
          <a:ln>
            <a:noFill/>
          </a:ln>
          <a:effectLst/>
        </p:spPr>
      </p:pic>
    </p:spTree>
    <p:extLst>
      <p:ext uri="{BB962C8B-B14F-4D97-AF65-F5344CB8AC3E}">
        <p14:creationId xmlns:p14="http://schemas.microsoft.com/office/powerpoint/2010/main" val="338484048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Background 7 Blank">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3307998897"/>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Navy Background">
    <p:bg>
      <p:bgPr>
        <a:solidFill>
          <a:srgbClr val="151E4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2"/>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1271721241"/>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6_Title Only">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51C9B6F3-E735-840E-3BE2-D2B3CC818C47}"/>
              </a:ext>
            </a:extLst>
          </p:cNvPr>
          <p:cNvSpPr>
            <a:spLocks noGrp="1"/>
          </p:cNvSpPr>
          <p:nvPr>
            <p:ph type="title"/>
          </p:nvPr>
        </p:nvSpPr>
        <p:spPr>
          <a:xfrm>
            <a:off x="588263" y="580311"/>
            <a:ext cx="11018520" cy="430887"/>
          </a:xfrm>
        </p:spPr>
        <p:txBody>
          <a:bodyPr anchor="t" anchorCtr="0"/>
          <a:lstStyle/>
          <a:p>
            <a:r>
              <a:rPr lang="en-US"/>
              <a:t>Click to edit Master title style</a:t>
            </a:r>
          </a:p>
        </p:txBody>
      </p:sp>
      <p:sp>
        <p:nvSpPr>
          <p:cNvPr id="6" name="Text Placeholder 2">
            <a:extLst>
              <a:ext uri="{FF2B5EF4-FFF2-40B4-BE49-F238E27FC236}">
                <a16:creationId xmlns:a16="http://schemas.microsoft.com/office/drawing/2014/main" id="{DC5275CD-9BC7-D5C8-CFA6-C95A6628B7BE}"/>
              </a:ext>
            </a:extLst>
          </p:cNvPr>
          <p:cNvSpPr>
            <a:spLocks noGrp="1"/>
          </p:cNvSpPr>
          <p:nvPr>
            <p:ph type="body" sz="quarter" idx="11"/>
          </p:nvPr>
        </p:nvSpPr>
        <p:spPr>
          <a:xfrm>
            <a:off x="584518" y="1039270"/>
            <a:ext cx="11018520" cy="276999"/>
          </a:xfrm>
        </p:spPr>
        <p:txBody>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3537232252"/>
      </p:ext>
    </p:extLst>
  </p:cSld>
  <p:clrMapOvr>
    <a:masterClrMapping/>
  </p:clrMapOvr>
  <p:transition>
    <p:fade/>
  </p:transition>
  <p:hf hdr="0"/>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Layou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40B3E2-2543-6A21-CBC3-324EA6159EDA}"/>
              </a:ext>
            </a:extLst>
          </p:cNvPr>
          <p:cNvSpPr/>
          <p:nvPr userDrawn="1"/>
        </p:nvSpPr>
        <p:spPr bwMode="auto">
          <a:xfrm>
            <a:off x="3048" y="0"/>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 name="Picture 4" descr="A blurry image of a blue and orange sky&#10;&#10;AI-generated content may be incorrect.">
            <a:extLst>
              <a:ext uri="{FF2B5EF4-FFF2-40B4-BE49-F238E27FC236}">
                <a16:creationId xmlns:a16="http://schemas.microsoft.com/office/drawing/2014/main" id="{7ECCAC18-2F4F-C147-45FB-166E499C5522}"/>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a:xfrm rot="10800000" flipV="1">
            <a:off x="3621432" y="1"/>
            <a:ext cx="8567520" cy="6857999"/>
          </a:xfrm>
          <a:prstGeom prst="rect">
            <a:avLst/>
          </a:prstGeom>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4253948" y="2117026"/>
            <a:ext cx="7348772" cy="1465016"/>
          </a:xfrm>
          <a:prstGeom prst="rect">
            <a:avLst/>
          </a:prstGeom>
        </p:spPr>
        <p:txBody>
          <a:bodyPr vert="horz" wrap="square" lIns="0" tIns="0" rIns="0" bIns="0" rtlCol="0">
            <a:spAutoFit/>
          </a:bodyPr>
          <a:lstStyle>
            <a:lvl1pPr marL="0" indent="0">
              <a:buFontTx/>
              <a:buNone/>
              <a:defRPr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2117026"/>
            <a:ext cx="2373598"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401442114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5">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screen">
            <a:extLst>
              <a:ext uri="{28A0092B-C50C-407E-A947-70E740481C1C}">
                <a14:useLocalDpi xmlns:a14="http://schemas.microsoft.com/office/drawing/2010/main"/>
              </a:ext>
            </a:extLst>
          </a:blip>
          <a:srcRect l="-537"/>
          <a:stretch>
            <a:fillRect/>
          </a:stretch>
        </p:blipFill>
        <p:spPr>
          <a:xfrm>
            <a:off x="5488599" y="-1"/>
            <a:ext cx="6721295" cy="6704117"/>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20"/>
            <a:ext cx="12201331" cy="182880"/>
          </a:xfrm>
          <a:prstGeom prst="rect">
            <a:avLst/>
          </a:prstGeom>
          <a:ln>
            <a:noFill/>
          </a:ln>
          <a:effectLst/>
        </p:spPr>
      </p:pic>
      <p:sp>
        <p:nvSpPr>
          <p:cNvPr id="4" name="Title Placeholder 1">
            <a:extLst>
              <a:ext uri="{FF2B5EF4-FFF2-40B4-BE49-F238E27FC236}">
                <a16:creationId xmlns:a16="http://schemas.microsoft.com/office/drawing/2014/main" id="{B8291BFD-F619-0250-71BD-ED5F5475E9F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nchor="ctr">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latin typeface="+mj-lt"/>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1617437467"/>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Agenda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178287" y="605657"/>
            <a:ext cx="6442213" cy="1465016"/>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605657"/>
            <a:ext cx="2482166"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4221672989"/>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hank you">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cstate="email">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3" name="TextBox 2">
            <a:extLst>
              <a:ext uri="{FF2B5EF4-FFF2-40B4-BE49-F238E27FC236}">
                <a16:creationId xmlns:a16="http://schemas.microsoft.com/office/drawing/2014/main" id="{0F2B7703-B80B-4610-1A72-01F0C5AC4D49}"/>
              </a:ext>
            </a:extLst>
          </p:cNvPr>
          <p:cNvSpPr txBox="1"/>
          <p:nvPr userDrawn="1"/>
        </p:nvSpPr>
        <p:spPr>
          <a:xfrm>
            <a:off x="583953" y="2139416"/>
            <a:ext cx="7331228" cy="2579168"/>
          </a:xfrm>
          <a:prstGeom prst="rect">
            <a:avLst/>
          </a:prstGeom>
          <a:noFill/>
          <a:ln>
            <a:noFill/>
            <a:prstDash/>
          </a:ln>
          <a:effectLst/>
        </p:spPr>
        <p:txBody>
          <a:bodyPr wrap="square" lIns="0" rIns="0">
            <a:spAutoFit/>
          </a:bodyPr>
          <a:lstStyle/>
          <a:p>
            <a:pPr>
              <a:lnSpc>
                <a:spcPct val="80000"/>
              </a:lnSpc>
              <a:spcAft>
                <a:spcPts val="600"/>
              </a:spcAft>
            </a:pPr>
            <a: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Thank</a:t>
            </a:r>
            <a:b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br>
            <a: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      you!</a:t>
            </a:r>
          </a:p>
        </p:txBody>
      </p:sp>
    </p:spTree>
    <p:extLst>
      <p:ext uri="{BB962C8B-B14F-4D97-AF65-F5344CB8AC3E}">
        <p14:creationId xmlns:p14="http://schemas.microsoft.com/office/powerpoint/2010/main" val="9197574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20"/>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178287" y="605657"/>
            <a:ext cx="6442213" cy="1465016"/>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605657"/>
            <a:ext cx="2482166" cy="1939850"/>
          </a:xfrm>
          <a:prstGeom prst="rect">
            <a:avLst/>
          </a:prstGeom>
        </p:spPr>
        <p:txBody>
          <a:bodyPr lIns="0" tIns="0" rIns="0" bIns="0"/>
          <a:lstStyle>
            <a:lvl1pPr>
              <a:defRPr spc="0" baseline="0">
                <a:latin typeface="+mj-lt"/>
              </a:defRPr>
            </a:lvl1pPr>
          </a:lstStyle>
          <a:p>
            <a:r>
              <a:rPr lang="en-US"/>
              <a:t>Click to edit Master title style</a:t>
            </a:r>
          </a:p>
        </p:txBody>
      </p:sp>
    </p:spTree>
    <p:extLst>
      <p:ext uri="{BB962C8B-B14F-4D97-AF65-F5344CB8AC3E}">
        <p14:creationId xmlns:p14="http://schemas.microsoft.com/office/powerpoint/2010/main" val="392899383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20"/>
            <a:ext cx="12201331" cy="182880"/>
          </a:xfrm>
          <a:prstGeom prst="rect">
            <a:avLst/>
          </a:prstGeom>
          <a:ln>
            <a:noFill/>
          </a:ln>
          <a:effectLst/>
        </p:spPr>
      </p:pic>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605657"/>
            <a:ext cx="2482166" cy="1939850"/>
          </a:xfrm>
          <a:prstGeom prst="rect">
            <a:avLst/>
          </a:prstGeom>
        </p:spPr>
        <p:txBody>
          <a:bodyPr lIns="0" tIns="0" rIns="0" bIns="0"/>
          <a:lstStyle>
            <a:lvl1pPr>
              <a:defRPr spc="0" baseline="0">
                <a:latin typeface="+mj-lt"/>
              </a:defRPr>
            </a:lvl1pPr>
          </a:lstStyle>
          <a:p>
            <a:r>
              <a:rPr lang="en-US"/>
              <a:t>Click to edit Master title style</a:t>
            </a:r>
          </a:p>
        </p:txBody>
      </p:sp>
    </p:spTree>
    <p:extLst>
      <p:ext uri="{BB962C8B-B14F-4D97-AF65-F5344CB8AC3E}">
        <p14:creationId xmlns:p14="http://schemas.microsoft.com/office/powerpoint/2010/main" val="6911967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588263" y="485481"/>
            <a:ext cx="11018520" cy="498598"/>
          </a:xfrm>
          <a:prstGeom prst="rect">
            <a:avLst/>
          </a:prstGeom>
        </p:spPr>
        <p:txBody>
          <a:bodyPr lIns="0" tIns="0" rIns="0" bIns="0"/>
          <a:lstStyle>
            <a:lvl1pPr>
              <a:defRPr spc="0" baseline="0">
                <a:latin typeface="+mj-lt"/>
              </a:defRPr>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20"/>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486236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588263" y="485481"/>
            <a:ext cx="11018520" cy="498598"/>
          </a:xfrm>
          <a:prstGeom prst="rect">
            <a:avLst/>
          </a:prstGeom>
        </p:spPr>
        <p:txBody>
          <a:bodyPr lIns="0" tIns="0" rIns="0" bIns="0"/>
          <a:lstStyle>
            <a:lvl1pPr>
              <a:defRPr spc="0" baseline="0">
                <a:latin typeface="+mj-lt"/>
              </a:defRPr>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20"/>
            <a:ext cx="12201331" cy="182880"/>
          </a:xfrm>
          <a:prstGeom prst="rect">
            <a:avLst/>
          </a:prstGeom>
          <a:ln>
            <a:noFill/>
          </a:ln>
          <a:effectLst/>
        </p:spPr>
      </p:pic>
    </p:spTree>
    <p:extLst>
      <p:ext uri="{BB962C8B-B14F-4D97-AF65-F5344CB8AC3E}">
        <p14:creationId xmlns:p14="http://schemas.microsoft.com/office/powerpoint/2010/main" val="290068834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B6B2F928-973E-006A-E08C-44F4E6EF9CA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20"/>
            <a:ext cx="12201331" cy="182880"/>
          </a:xfrm>
          <a:prstGeom prst="rect">
            <a:avLst/>
          </a:prstGeom>
          <a:ln>
            <a:noFill/>
          </a:ln>
          <a:effectLst/>
        </p:spPr>
      </p:pic>
      <p:sp>
        <p:nvSpPr>
          <p:cNvPr id="2" name="Title 1">
            <a:extLst>
              <a:ext uri="{FF2B5EF4-FFF2-40B4-BE49-F238E27FC236}">
                <a16:creationId xmlns:a16="http://schemas.microsoft.com/office/drawing/2014/main" id="{17832389-BBB4-D415-2E01-214D01BA99EF}"/>
              </a:ext>
            </a:extLst>
          </p:cNvPr>
          <p:cNvSpPr>
            <a:spLocks noGrp="1"/>
          </p:cNvSpPr>
          <p:nvPr>
            <p:ph type="title"/>
          </p:nvPr>
        </p:nvSpPr>
        <p:spPr>
          <a:xfrm>
            <a:off x="588263" y="485481"/>
            <a:ext cx="11018520" cy="498598"/>
          </a:xfrm>
          <a:prstGeom prst="rect">
            <a:avLst/>
          </a:prstGeom>
        </p:spPr>
        <p:txBody>
          <a:bodyPr lIns="0" tIns="0" rIns="0" bIns="0"/>
          <a:lstStyle>
            <a:lvl1pPr>
              <a:defRPr spc="0" baseline="0">
                <a:latin typeface="+mj-lt"/>
              </a:defRPr>
            </a:lvl1pPr>
          </a:lstStyle>
          <a:p>
            <a:r>
              <a:rPr lang="en-US"/>
              <a:t>Click to edit Master title style</a:t>
            </a:r>
          </a:p>
        </p:txBody>
      </p:sp>
      <p:sp>
        <p:nvSpPr>
          <p:cNvPr id="7" name="Text Placeholder 6">
            <a:extLst>
              <a:ext uri="{FF2B5EF4-FFF2-40B4-BE49-F238E27FC236}">
                <a16:creationId xmlns:a16="http://schemas.microsoft.com/office/drawing/2014/main" id="{BD4ED6CA-60E3-7CDD-FAA8-F134DB005C9D}"/>
              </a:ext>
            </a:extLst>
          </p:cNvPr>
          <p:cNvSpPr>
            <a:spLocks noGrp="1"/>
          </p:cNvSpPr>
          <p:nvPr>
            <p:ph type="body" sz="quarter" idx="10" hasCustomPrompt="1"/>
          </p:nvPr>
        </p:nvSpPr>
        <p:spPr>
          <a:xfrm>
            <a:off x="588263" y="1140460"/>
            <a:ext cx="11018520" cy="246221"/>
          </a:xfrm>
          <a:prstGeom prst="rect">
            <a:avLst/>
          </a:prstGeom>
        </p:spPr>
        <p:txBody>
          <a:bodyPr lIns="0" tIns="0" rIns="0" bIns="0">
            <a:spAutoFit/>
          </a:bodyPr>
          <a:lstStyle>
            <a:lvl1pPr marL="0" indent="0">
              <a:defRPr sz="1600">
                <a:solidFill>
                  <a:schemeClr val="bg1"/>
                </a:solidFill>
              </a:defRPr>
            </a:lvl1pPr>
            <a:lvl5pPr>
              <a:defRPr/>
            </a:lvl5pPr>
          </a:lstStyle>
          <a:p>
            <a:pPr lvl="0"/>
            <a:r>
              <a:rPr lang="en-US"/>
              <a:t>Click to add subtitle</a:t>
            </a:r>
          </a:p>
        </p:txBody>
      </p:sp>
    </p:spTree>
    <p:extLst>
      <p:ext uri="{BB962C8B-B14F-4D97-AF65-F5344CB8AC3E}">
        <p14:creationId xmlns:p14="http://schemas.microsoft.com/office/powerpoint/2010/main" val="40770278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ckground 3">
    <p:spTree>
      <p:nvGrpSpPr>
        <p:cNvPr id="1" name=""/>
        <p:cNvGrpSpPr/>
        <p:nvPr/>
      </p:nvGrpSpPr>
      <p:grpSpPr>
        <a:xfrm>
          <a:off x="0" y="0"/>
          <a:ext cx="0" cy="0"/>
          <a:chOff x="0" y="0"/>
          <a:chExt cx="0" cy="0"/>
        </a:xfrm>
      </p:grpSpPr>
      <p:pic>
        <p:nvPicPr>
          <p:cNvPr id="3" name="Picture 2" descr="A blue and red background&#10;&#10;AI-generated content may be incorrect.">
            <a:extLst>
              <a:ext uri="{FF2B5EF4-FFF2-40B4-BE49-F238E27FC236}">
                <a16:creationId xmlns:a16="http://schemas.microsoft.com/office/drawing/2014/main" id="{BBFC8868-BCF8-2EF4-AE9B-8641F358F3F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20"/>
            <a:ext cx="12201331" cy="182880"/>
          </a:xfrm>
          <a:prstGeom prst="rect">
            <a:avLst/>
          </a:prstGeom>
          <a:ln>
            <a:noFill/>
          </a:ln>
          <a:effectLst/>
        </p:spPr>
      </p:pic>
      <p:sp>
        <p:nvSpPr>
          <p:cNvPr id="2" name="Title 1">
            <a:extLst>
              <a:ext uri="{FF2B5EF4-FFF2-40B4-BE49-F238E27FC236}">
                <a16:creationId xmlns:a16="http://schemas.microsoft.com/office/drawing/2014/main" id="{17832389-BBB4-D415-2E01-214D01BA99EF}"/>
              </a:ext>
            </a:extLst>
          </p:cNvPr>
          <p:cNvSpPr>
            <a:spLocks noGrp="1"/>
          </p:cNvSpPr>
          <p:nvPr>
            <p:ph type="title"/>
          </p:nvPr>
        </p:nvSpPr>
        <p:spPr>
          <a:xfrm>
            <a:off x="588263" y="485481"/>
            <a:ext cx="11018520" cy="498598"/>
          </a:xfrm>
          <a:prstGeom prst="rect">
            <a:avLst/>
          </a:prstGeom>
        </p:spPr>
        <p:txBody>
          <a:bodyPr lIns="0" tIns="0" rIns="0" bIns="0"/>
          <a:lstStyle>
            <a:lvl1pPr>
              <a:defRPr spc="0" baseline="0">
                <a:latin typeface="+mj-lt"/>
              </a:defRPr>
            </a:lvl1pPr>
          </a:lstStyle>
          <a:p>
            <a:r>
              <a:rPr lang="en-US"/>
              <a:t>Click to edit Master title style</a:t>
            </a:r>
          </a:p>
        </p:txBody>
      </p:sp>
    </p:spTree>
    <p:extLst>
      <p:ext uri="{BB962C8B-B14F-4D97-AF65-F5344CB8AC3E}">
        <p14:creationId xmlns:p14="http://schemas.microsoft.com/office/powerpoint/2010/main" val="181798815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image" Target="../media/image2.sv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6B07C2E4-0DFA-F8B9-B096-ECFDEA07D54A}"/>
              </a:ext>
              <a:ext uri="{C183D7F6-B498-43B3-948B-1728B52AA6E4}">
                <adec:decorative xmlns:adec="http://schemas.microsoft.com/office/drawing/2017/decorative" val="1"/>
              </a:ext>
            </a:extLst>
          </p:cNvPr>
          <p:cNvPicPr>
            <a:picLocks noChangeAspect="1"/>
          </p:cNvPicPr>
          <p:nvPr userDrawn="1"/>
        </p:nvPicPr>
        <p:blipFill rotWithShape="1">
          <a:blip r:embed="rId19"/>
          <a:srcRect l="370" t="1" r="531" b="29523"/>
          <a:stretch>
            <a:fillRect/>
          </a:stretch>
        </p:blipFill>
        <p:spPr>
          <a:xfrm rot="10800000" flipV="1">
            <a:off x="-9333" y="6675119"/>
            <a:ext cx="12201331" cy="182880"/>
          </a:xfrm>
          <a:prstGeom prst="rect">
            <a:avLst/>
          </a:prstGeom>
          <a:ln>
            <a:noFill/>
          </a:ln>
          <a:effectLst/>
        </p:spPr>
      </p:pic>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20"/>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725287660"/>
      </p:ext>
    </p:extLst>
  </p:cSld>
  <p:clrMap bg1="lt1" tx1="dk1" bg2="lt2" tx2="dk2" accent1="accent1" accent2="accent2" accent3="accent3" accent4="accent4" accent5="accent5" accent6="accent6" hlink="hlink" folHlink="folHlink"/>
  <p:sldLayoutIdLst>
    <p:sldLayoutId id="2147486039" r:id="rId1"/>
    <p:sldLayoutId id="2147486040" r:id="rId2"/>
    <p:sldLayoutId id="2147486041" r:id="rId3"/>
    <p:sldLayoutId id="2147486042" r:id="rId4"/>
    <p:sldLayoutId id="2147486043" r:id="rId5"/>
    <p:sldLayoutId id="2147486044" r:id="rId6"/>
    <p:sldLayoutId id="2147486045" r:id="rId7"/>
    <p:sldLayoutId id="2147486046" r:id="rId8"/>
    <p:sldLayoutId id="2147486047" r:id="rId9"/>
    <p:sldLayoutId id="2147486048" r:id="rId10"/>
    <p:sldLayoutId id="2147486049" r:id="rId11"/>
    <p:sldLayoutId id="2147486050" r:id="rId12"/>
    <p:sldLayoutId id="2147486051" r:id="rId13"/>
    <p:sldLayoutId id="2147486052" r:id="rId14"/>
    <p:sldLayoutId id="2147486053" r:id="rId15"/>
    <p:sldLayoutId id="2147486054" r:id="rId16"/>
    <p:sldLayoutId id="2147486055" r:id="rId17"/>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p:titleStyle>
    <p:body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16"/>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4222599863"/>
      </p:ext>
    </p:extLst>
  </p:cSld>
  <p:clrMap bg1="lt1" tx1="dk1" bg2="lt2" tx2="dk2" accent1="accent1" accent2="accent2" accent3="accent3" accent4="accent4" accent5="accent5" accent6="accent6" hlink="hlink" folHlink="folHlink"/>
  <p:sldLayoutIdLst>
    <p:sldLayoutId id="2147485854" r:id="rId1"/>
    <p:sldLayoutId id="2147485904" r:id="rId2"/>
    <p:sldLayoutId id="2147485920" r:id="rId3"/>
    <p:sldLayoutId id="2147485924" r:id="rId4"/>
    <p:sldLayoutId id="2147485925" r:id="rId5"/>
    <p:sldLayoutId id="2147486020" r:id="rId6"/>
    <p:sldLayoutId id="2147486030" r:id="rId7"/>
    <p:sldLayoutId id="2147486031" r:id="rId8"/>
    <p:sldLayoutId id="2147486032" r:id="rId9"/>
    <p:sldLayoutId id="2147486033" r:id="rId10"/>
    <p:sldLayoutId id="2147486034" r:id="rId11"/>
    <p:sldLayoutId id="2147486035" r:id="rId12"/>
    <p:sldLayoutId id="2147486036" r:id="rId13"/>
    <p:sldLayoutId id="2147486037" r:id="rId1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2.png"/><Relationship Id="rId5" Type="http://schemas.microsoft.com/office/2017/04/relationships/track" Target="../media/track1.vtt"/><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5.png"/><Relationship Id="rId5" Type="http://schemas.microsoft.com/office/2017/04/relationships/track" Target="../media/track2.vtt"/><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svg"/></Relationships>
</file>

<file path=ppt/slides/_rels/slide21.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hyperlink" Target="https://learn.microsoft.com/en-us/microsoft-365-copilot/extensibility/declarative-agent-instructions" TargetMode="External"/><Relationship Id="rId4" Type="http://schemas.openxmlformats.org/officeDocument/2006/relationships/image" Target="../media/image48.svg"/></Relationships>
</file>

<file path=ppt/slides/_rels/slide22.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hyperlink" Target="https://learn.microsoft.com/en-us/microsoft-365-copilot/extensibility/declarative-agent-instructions"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adoption.microsoft.com/en-gb/ai-agents/templates-and-examples/" TargetMode="External"/><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6.png"/><Relationship Id="rId5" Type="http://schemas.microsoft.com/office/2017/04/relationships/track" Target="../media/track3.vtt"/><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hyperlink" Target="https://aka.ms/CustomerHubSessions" TargetMode="Externa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hyperlink" Target="https://aka.ms/M365Champions"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hyperlink" Target="https://adoption.microsoft.com/copilot-chat/success-kit"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hyperlink" Target="https://m365.cloud.microsoft/chat"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hyperlink" Target="https://aka.ms/copilotmobile"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473D0ED-BC5B-EB8B-516D-07B4D543415D}"/>
              </a:ext>
              <a:ext uri="{C183D7F6-B498-43B3-948B-1728B52AA6E4}">
                <adec:decorative xmlns:adec="http://schemas.microsoft.com/office/drawing/2017/decorative" val="1"/>
              </a:ext>
            </a:extLst>
          </p:cNvPr>
          <p:cNvGrpSpPr/>
          <p:nvPr/>
        </p:nvGrpSpPr>
        <p:grpSpPr>
          <a:xfrm>
            <a:off x="6564923" y="873579"/>
            <a:ext cx="5110842" cy="5110842"/>
            <a:chOff x="7086600" y="600530"/>
            <a:chExt cx="4902200" cy="4902200"/>
          </a:xfrm>
        </p:grpSpPr>
        <p:sp>
          <p:nvSpPr>
            <p:cNvPr id="3" name="Oval 2">
              <a:extLst>
                <a:ext uri="{FF2B5EF4-FFF2-40B4-BE49-F238E27FC236}">
                  <a16:creationId xmlns:a16="http://schemas.microsoft.com/office/drawing/2014/main" id="{B3F3C269-56D6-8BD6-618A-75CD0856217C}"/>
                </a:ext>
                <a:ext uri="{C183D7F6-B498-43B3-948B-1728B52AA6E4}">
                  <adec:decorative xmlns:adec="http://schemas.microsoft.com/office/drawing/2017/decorative" val="1"/>
                </a:ext>
              </a:extLst>
            </p:cNvPr>
            <p:cNvSpPr/>
            <p:nvPr/>
          </p:nvSpPr>
          <p:spPr bwMode="auto">
            <a:xfrm>
              <a:off x="7086600" y="600530"/>
              <a:ext cx="4902200" cy="4902200"/>
            </a:xfrm>
            <a:prstGeom prst="ellipse">
              <a:avLst/>
            </a:prstGeom>
            <a:solidFill>
              <a:schemeClr val="bg1"/>
            </a:solidFill>
            <a:ln>
              <a:noFill/>
              <a:headEnd type="none" w="med" len="med"/>
              <a:tailEnd type="none" w="med" len="med"/>
            </a:ln>
            <a:effectLst>
              <a:outerShdw blurRad="330200" dist="152400" algn="l" rotWithShape="0">
                <a:schemeClr val="bg1">
                  <a:lumMod val="8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pic>
          <p:nvPicPr>
            <p:cNvPr id="4" name="Picture 3">
              <a:extLst>
                <a:ext uri="{FF2B5EF4-FFF2-40B4-BE49-F238E27FC236}">
                  <a16:creationId xmlns:a16="http://schemas.microsoft.com/office/drawing/2014/main" id="{77DA6AF1-2355-56A4-8F4F-BA21F36D816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7145019" y="658949"/>
              <a:ext cx="4785362" cy="4785362"/>
            </a:xfrm>
            <a:custGeom>
              <a:avLst/>
              <a:gdLst>
                <a:gd name="connsiteX0" fmla="*/ 2171700 w 4343400"/>
                <a:gd name="connsiteY0" fmla="*/ 0 h 4343400"/>
                <a:gd name="connsiteX1" fmla="*/ 4343400 w 4343400"/>
                <a:gd name="connsiteY1" fmla="*/ 2171700 h 4343400"/>
                <a:gd name="connsiteX2" fmla="*/ 2171700 w 4343400"/>
                <a:gd name="connsiteY2" fmla="*/ 4343400 h 4343400"/>
                <a:gd name="connsiteX3" fmla="*/ 0 w 4343400"/>
                <a:gd name="connsiteY3" fmla="*/ 2171700 h 4343400"/>
                <a:gd name="connsiteX4" fmla="*/ 2171700 w 4343400"/>
                <a:gd name="connsiteY4" fmla="*/ 0 h 434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400" h="4343400">
                  <a:moveTo>
                    <a:pt x="2171700" y="0"/>
                  </a:moveTo>
                  <a:cubicBezTo>
                    <a:pt x="3371096" y="0"/>
                    <a:pt x="4343400" y="972304"/>
                    <a:pt x="4343400" y="2171700"/>
                  </a:cubicBezTo>
                  <a:cubicBezTo>
                    <a:pt x="4343400" y="3371098"/>
                    <a:pt x="3371096" y="4343400"/>
                    <a:pt x="2171700" y="4343400"/>
                  </a:cubicBezTo>
                  <a:cubicBezTo>
                    <a:pt x="972303" y="4343400"/>
                    <a:pt x="0" y="3371098"/>
                    <a:pt x="0" y="2171700"/>
                  </a:cubicBezTo>
                  <a:cubicBezTo>
                    <a:pt x="0" y="972304"/>
                    <a:pt x="972303" y="0"/>
                    <a:pt x="2171700" y="0"/>
                  </a:cubicBezTo>
                  <a:close/>
                </a:path>
              </a:pathLst>
            </a:custGeom>
          </p:spPr>
        </p:pic>
      </p:grpSp>
      <p:sp>
        <p:nvSpPr>
          <p:cNvPr id="6" name="Title 3">
            <a:extLst>
              <a:ext uri="{FF2B5EF4-FFF2-40B4-BE49-F238E27FC236}">
                <a16:creationId xmlns:a16="http://schemas.microsoft.com/office/drawing/2014/main" id="{C1F78C0C-C764-B989-C29E-97E56818BA26}"/>
              </a:ext>
            </a:extLst>
          </p:cNvPr>
          <p:cNvSpPr>
            <a:spLocks noGrp="1"/>
          </p:cNvSpPr>
          <p:nvPr>
            <p:ph type="title"/>
          </p:nvPr>
        </p:nvSpPr>
        <p:spPr>
          <a:xfrm>
            <a:off x="591450" y="2511166"/>
            <a:ext cx="5973473" cy="1588127"/>
          </a:xfrm>
        </p:spPr>
        <p:txBody>
          <a:bodyPr/>
          <a:lstStyle/>
          <a:p>
            <a:r>
              <a:rPr lang="en-US"/>
              <a:t>Moving beyond the basics</a:t>
            </a:r>
          </a:p>
        </p:txBody>
      </p:sp>
      <p:sp>
        <p:nvSpPr>
          <p:cNvPr id="5" name="Text Placeholder 1">
            <a:extLst>
              <a:ext uri="{FF2B5EF4-FFF2-40B4-BE49-F238E27FC236}">
                <a16:creationId xmlns:a16="http://schemas.microsoft.com/office/drawing/2014/main" id="{EC398E47-6F12-E3F0-79BB-D7B87C00FF7D}"/>
              </a:ext>
            </a:extLst>
          </p:cNvPr>
          <p:cNvSpPr>
            <a:spLocks noGrp="1"/>
          </p:cNvSpPr>
          <p:nvPr>
            <p:ph type="body" sz="quarter" idx="10"/>
          </p:nvPr>
        </p:nvSpPr>
        <p:spPr>
          <a:xfrm>
            <a:off x="592138" y="4606925"/>
            <a:ext cx="5358719" cy="587375"/>
          </a:xfrm>
        </p:spPr>
        <p:txBody>
          <a:bodyPr/>
          <a:lstStyle/>
          <a:p>
            <a:pPr lvl="0"/>
            <a:r>
              <a:rPr lang="en-US"/>
              <a:t>Advanced Microsoft 365 Copilot Chat capabilities for everyone</a:t>
            </a:r>
          </a:p>
        </p:txBody>
      </p:sp>
    </p:spTree>
    <p:extLst>
      <p:ext uri="{BB962C8B-B14F-4D97-AF65-F5344CB8AC3E}">
        <p14:creationId xmlns:p14="http://schemas.microsoft.com/office/powerpoint/2010/main" val="194261330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605DE-09E8-E389-AC66-FEC2FA0E8209}"/>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17AE1B55-2699-1FED-E467-5993CF534253}"/>
              </a:ext>
            </a:extLst>
          </p:cNvPr>
          <p:cNvSpPr>
            <a:spLocks noGrp="1"/>
          </p:cNvSpPr>
          <p:nvPr>
            <p:ph type="title"/>
          </p:nvPr>
        </p:nvSpPr>
        <p:spPr>
          <a:xfrm>
            <a:off x="571500" y="2792795"/>
            <a:ext cx="4179404" cy="1089529"/>
          </a:xfrm>
        </p:spPr>
        <p:txBody>
          <a:bodyPr/>
          <a:lstStyle/>
          <a:p>
            <a:r>
              <a:rPr lang="en-US"/>
              <a:t>Copilot Pages</a:t>
            </a:r>
          </a:p>
        </p:txBody>
      </p:sp>
    </p:spTree>
    <p:extLst>
      <p:ext uri="{BB962C8B-B14F-4D97-AF65-F5344CB8AC3E}">
        <p14:creationId xmlns:p14="http://schemas.microsoft.com/office/powerpoint/2010/main" val="27698643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E0DF3-989E-792B-2C4D-DB2AC53219B9}"/>
            </a:ext>
          </a:extLst>
        </p:cNvPr>
        <p:cNvGrpSpPr/>
        <p:nvPr/>
      </p:nvGrpSpPr>
      <p:grpSpPr>
        <a:xfrm>
          <a:off x="0" y="0"/>
          <a:ext cx="0" cy="0"/>
          <a:chOff x="0" y="0"/>
          <a:chExt cx="0" cy="0"/>
        </a:xfrm>
      </p:grpSpPr>
      <p:sp>
        <p:nvSpPr>
          <p:cNvPr id="11" name="Freeform: Shape 10">
            <a:extLst>
              <a:ext uri="{FF2B5EF4-FFF2-40B4-BE49-F238E27FC236}">
                <a16:creationId xmlns:a16="http://schemas.microsoft.com/office/drawing/2014/main" id="{04691B28-69EC-5152-B551-5D83F9241DE6}"/>
              </a:ext>
              <a:ext uri="{C183D7F6-B498-43B3-948B-1728B52AA6E4}">
                <adec:decorative xmlns:adec="http://schemas.microsoft.com/office/drawing/2017/decorative" val="1"/>
              </a:ext>
            </a:extLst>
          </p:cNvPr>
          <p:cNvSpPr/>
          <p:nvPr/>
        </p:nvSpPr>
        <p:spPr bwMode="auto">
          <a:xfrm>
            <a:off x="4282442" y="0"/>
            <a:ext cx="7909558" cy="6858000"/>
          </a:xfrm>
          <a:custGeom>
            <a:avLst/>
            <a:gdLst>
              <a:gd name="connsiteX0" fmla="*/ 0 w 8403770"/>
              <a:gd name="connsiteY0" fmla="*/ 0 h 6858000"/>
              <a:gd name="connsiteX1" fmla="*/ 8403770 w 8403770"/>
              <a:gd name="connsiteY1" fmla="*/ 0 h 6858000"/>
              <a:gd name="connsiteX2" fmla="*/ 8403770 w 8403770"/>
              <a:gd name="connsiteY2" fmla="*/ 6858000 h 6858000"/>
              <a:gd name="connsiteX3" fmla="*/ 8403769 w 8403770"/>
              <a:gd name="connsiteY3" fmla="*/ 6858000 h 6858000"/>
              <a:gd name="connsiteX4" fmla="*/ 8403769 w 8403770"/>
              <a:gd name="connsiteY4" fmla="*/ 6675121 h 6858000"/>
              <a:gd name="connsiteX5" fmla="*/ 0 w 8403770"/>
              <a:gd name="connsiteY5" fmla="*/ 66751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03770" h="6858000">
                <a:moveTo>
                  <a:pt x="0" y="0"/>
                </a:moveTo>
                <a:lnTo>
                  <a:pt x="8403770" y="0"/>
                </a:lnTo>
                <a:lnTo>
                  <a:pt x="8403770" y="6858000"/>
                </a:lnTo>
                <a:lnTo>
                  <a:pt x="8403769" y="6858000"/>
                </a:lnTo>
                <a:lnTo>
                  <a:pt x="8403769" y="6675121"/>
                </a:lnTo>
                <a:lnTo>
                  <a:pt x="0" y="6675121"/>
                </a:lnTo>
                <a:close/>
              </a:path>
            </a:pathLst>
          </a:cu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2" name="Rectangle: Rounded Corners 11">
            <a:extLst>
              <a:ext uri="{FF2B5EF4-FFF2-40B4-BE49-F238E27FC236}">
                <a16:creationId xmlns:a16="http://schemas.microsoft.com/office/drawing/2014/main" id="{27EACCD5-1B73-CC0F-2209-C5101774C182}"/>
              </a:ext>
              <a:ext uri="{C183D7F6-B498-43B3-948B-1728B52AA6E4}">
                <adec:decorative xmlns:adec="http://schemas.microsoft.com/office/drawing/2017/decorative" val="1"/>
              </a:ext>
            </a:extLst>
          </p:cNvPr>
          <p:cNvSpPr/>
          <p:nvPr/>
        </p:nvSpPr>
        <p:spPr bwMode="auto">
          <a:xfrm>
            <a:off x="4610100" y="1286755"/>
            <a:ext cx="7277101" cy="4284490"/>
          </a:xfrm>
          <a:prstGeom prst="roundRect">
            <a:avLst>
              <a:gd name="adj" fmla="val 3531"/>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548640" rIns="182880" bIns="182880" numCol="1" spcCol="0" rtlCol="0" fromWordArt="0" anchor="t" anchorCtr="0" forceAA="0" compatLnSpc="1">
            <a:prstTxWarp prst="textNoShape">
              <a:avLst/>
            </a:prstTxWarp>
            <a:noAutofit/>
          </a:bodyPr>
          <a:lstStyle/>
          <a:p>
            <a:pPr algn="ctr" defTabSz="889000">
              <a:spcBef>
                <a:spcPct val="0"/>
              </a:spcBef>
              <a:spcAft>
                <a:spcPct val="35000"/>
              </a:spcAft>
            </a:pPr>
            <a:endParaRPr lang="en-US" sz="2000" err="1"/>
          </a:p>
        </p:txBody>
      </p:sp>
      <p:grpSp>
        <p:nvGrpSpPr>
          <p:cNvPr id="14" name="Group 13">
            <a:extLst>
              <a:ext uri="{FF2B5EF4-FFF2-40B4-BE49-F238E27FC236}">
                <a16:creationId xmlns:a16="http://schemas.microsoft.com/office/drawing/2014/main" id="{21CDC984-91A8-4D84-41D3-B241BD8311C9}"/>
              </a:ext>
              <a:ext uri="{C183D7F6-B498-43B3-948B-1728B52AA6E4}">
                <adec:decorative xmlns:adec="http://schemas.microsoft.com/office/drawing/2017/decorative" val="1"/>
              </a:ext>
            </a:extLst>
          </p:cNvPr>
          <p:cNvGrpSpPr/>
          <p:nvPr/>
        </p:nvGrpSpPr>
        <p:grpSpPr>
          <a:xfrm>
            <a:off x="589281" y="2505076"/>
            <a:ext cx="3063970" cy="3505199"/>
            <a:chOff x="589281" y="2733504"/>
            <a:chExt cx="3063970" cy="3089655"/>
          </a:xfrm>
        </p:grpSpPr>
        <p:sp>
          <p:nvSpPr>
            <p:cNvPr id="15" name="Rectangle: Rounded Corners 14">
              <a:extLst>
                <a:ext uri="{FF2B5EF4-FFF2-40B4-BE49-F238E27FC236}">
                  <a16:creationId xmlns:a16="http://schemas.microsoft.com/office/drawing/2014/main" id="{947A9C9D-E9D1-B44F-470B-6950E870465E}"/>
                </a:ext>
                <a:ext uri="{C183D7F6-B498-43B3-948B-1728B52AA6E4}">
                  <adec:decorative xmlns:adec="http://schemas.microsoft.com/office/drawing/2017/decorative" val="1"/>
                </a:ext>
              </a:extLst>
            </p:cNvPr>
            <p:cNvSpPr>
              <a:spLocks/>
            </p:cNvSpPr>
            <p:nvPr/>
          </p:nvSpPr>
          <p:spPr bwMode="auto">
            <a:xfrm>
              <a:off x="589281" y="2733504"/>
              <a:ext cx="3063970" cy="3089655"/>
            </a:xfrm>
            <a:prstGeom prst="roundRect">
              <a:avLst>
                <a:gd name="adj" fmla="val 5354"/>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IN" sz="1800">
                <a:solidFill>
                  <a:srgbClr val="000000"/>
                </a:solidFill>
                <a:latin typeface="Segoe Sans Display"/>
                <a:cs typeface="Segoe Sans Display"/>
              </a:endParaRPr>
            </a:p>
          </p:txBody>
        </p:sp>
        <p:sp>
          <p:nvSpPr>
            <p:cNvPr id="16" name="Rectangle: Rounded Corners 15">
              <a:extLst>
                <a:ext uri="{FF2B5EF4-FFF2-40B4-BE49-F238E27FC236}">
                  <a16:creationId xmlns:a16="http://schemas.microsoft.com/office/drawing/2014/main" id="{12D941F0-9656-5898-8565-25C5E020C12E}"/>
                </a:ext>
                <a:ext uri="{C183D7F6-B498-43B3-948B-1728B52AA6E4}">
                  <adec:decorative xmlns:adec="http://schemas.microsoft.com/office/drawing/2017/decorative" val="0"/>
                </a:ext>
              </a:extLst>
            </p:cNvPr>
            <p:cNvSpPr>
              <a:spLocks/>
            </p:cNvSpPr>
            <p:nvPr/>
          </p:nvSpPr>
          <p:spPr bwMode="auto">
            <a:xfrm>
              <a:off x="689707" y="2815013"/>
              <a:ext cx="2863118" cy="2926636"/>
            </a:xfrm>
            <a:prstGeom prst="roundRect">
              <a:avLst>
                <a:gd name="adj" fmla="val 3955"/>
              </a:avLst>
            </a:prstGeom>
            <a:solidFill>
              <a:srgbClr val="2B394D"/>
            </a:solidFill>
            <a:ln>
              <a:noFill/>
            </a:ln>
          </p:spPr>
          <p:txBody>
            <a:bodyPr vert="horz" wrap="square" lIns="73152" tIns="36576" rIns="73152" bIns="36576" numCol="1" anchor="ctr" anchorCtr="0" compatLnSpc="1">
              <a:prstTxWarp prst="textNoShape">
                <a:avLst/>
              </a:prstTxWarp>
              <a:noAutofit/>
            </a:bodyPr>
            <a:lstStyle/>
            <a:p>
              <a:pPr lvl="0" defTabSz="914400">
                <a:lnSpc>
                  <a:spcPct val="110000"/>
                </a:lnSpc>
                <a:defRPr/>
              </a:pPr>
              <a:endParaRPr lang="en-US" sz="1600">
                <a:solidFill>
                  <a:schemeClr val="bg1"/>
                </a:solidFill>
                <a:cs typeface="Segoe Sans Display"/>
              </a:endParaRPr>
            </a:p>
          </p:txBody>
        </p:sp>
      </p:grpSp>
      <p:pic>
        <p:nvPicPr>
          <p:cNvPr id="4" name="Graphic 3">
            <a:extLst>
              <a:ext uri="{FF2B5EF4-FFF2-40B4-BE49-F238E27FC236}">
                <a16:creationId xmlns:a16="http://schemas.microsoft.com/office/drawing/2014/main" id="{4932FB5C-7E45-745C-6EA0-1F9174B5D457}"/>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87016" y="695537"/>
            <a:ext cx="1121067" cy="591218"/>
          </a:xfrm>
          <a:prstGeom prst="rect">
            <a:avLst/>
          </a:prstGeom>
        </p:spPr>
      </p:pic>
      <p:sp>
        <p:nvSpPr>
          <p:cNvPr id="2" name="Title 25">
            <a:extLst>
              <a:ext uri="{FF2B5EF4-FFF2-40B4-BE49-F238E27FC236}">
                <a16:creationId xmlns:a16="http://schemas.microsoft.com/office/drawing/2014/main" id="{C9A195C9-AA1C-D70A-69B6-DF196E83A7ED}"/>
              </a:ext>
            </a:extLst>
          </p:cNvPr>
          <p:cNvSpPr txBox="1">
            <a:spLocks noGrp="1"/>
          </p:cNvSpPr>
          <p:nvPr>
            <p:ph type="title"/>
          </p:nvPr>
        </p:nvSpPr>
        <p:spPr>
          <a:xfrm>
            <a:off x="588963" y="1736793"/>
            <a:ext cx="11017250" cy="498475"/>
          </a:xfrm>
          <a:noFill/>
          <a:ln>
            <a:noFill/>
            <a:prstDash/>
          </a:ln>
          <a:effectLst/>
        </p:spPr>
        <p:txBody>
          <a:bodyPr rot="0" spcFirstLastPara="0" vertOverflow="overflow" horzOverflow="overflow" vert="horz" wrap="square" lIns="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000" b="1" i="0" kern="1200" spc="-20" baseline="0">
                <a:solidFill>
                  <a:srgbClr val="000000"/>
                </a:solidFill>
                <a:latin typeface="Segoe Sans Display Semibold" pitchFamily="2" charset="0"/>
                <a:ea typeface="+mj-ea"/>
                <a:cs typeface="Segoe Sans Display Semibold" pitchFamily="2" charset="0"/>
              </a:defRPr>
            </a:lvl1pPr>
          </a:lstStyle>
          <a:p>
            <a:pPr lvl="0" defTabSz="932742">
              <a:lnSpc>
                <a:spcPct val="100000"/>
              </a:lnSpc>
            </a:pPr>
            <a:r>
              <a:rPr lang="en-US" sz="3600" b="0" spc="0">
                <a:ln>
                  <a:noFill/>
                </a:ln>
                <a:gradFill flip="none" rotWithShape="1">
                  <a:gsLst>
                    <a:gs pos="0">
                      <a:srgbClr val="94D8FE"/>
                    </a:gs>
                    <a:gs pos="100000">
                      <a:prstClr val="white"/>
                    </a:gs>
                  </a:gsLst>
                  <a:lin ang="16200000" scaled="1"/>
                  <a:tileRect/>
                </a:gradFill>
                <a:latin typeface="+mj-lt"/>
                <a:ea typeface="+mn-ea"/>
              </a:rPr>
              <a:t>Copilot Pages </a:t>
            </a:r>
          </a:p>
        </p:txBody>
      </p:sp>
      <p:sp>
        <p:nvSpPr>
          <p:cNvPr id="17" name="TextBox 16">
            <a:extLst>
              <a:ext uri="{FF2B5EF4-FFF2-40B4-BE49-F238E27FC236}">
                <a16:creationId xmlns:a16="http://schemas.microsoft.com/office/drawing/2014/main" id="{B90BE8FD-F713-3865-9B6F-B47BDF8AD1BC}"/>
              </a:ext>
            </a:extLst>
          </p:cNvPr>
          <p:cNvSpPr txBox="1"/>
          <p:nvPr/>
        </p:nvSpPr>
        <p:spPr>
          <a:xfrm>
            <a:off x="874931" y="2733096"/>
            <a:ext cx="2492671" cy="2838149"/>
          </a:xfrm>
          <a:prstGeom prst="rect">
            <a:avLst/>
          </a:prstGeom>
          <a:noFill/>
        </p:spPr>
        <p:txBody>
          <a:bodyPr wrap="square" lIns="0" tIns="0" rIns="0" bIns="0">
            <a:spAutoFit/>
          </a:bodyPr>
          <a:lstStyle/>
          <a:p>
            <a:pPr lvl="0" defTabSz="914400">
              <a:lnSpc>
                <a:spcPct val="110000"/>
              </a:lnSpc>
              <a:spcAft>
                <a:spcPts val="1200"/>
              </a:spcAft>
              <a:defRPr/>
            </a:pPr>
            <a:r>
              <a:rPr lang="en-US" sz="1600">
                <a:solidFill>
                  <a:schemeClr val="bg1"/>
                </a:solidFill>
                <a:cs typeface="Segoe Sans Display"/>
              </a:rPr>
              <a:t>Microsoft 365 Copilot Pages are dynamic, persistent canvases designed for AI-powered group collaboration. </a:t>
            </a:r>
          </a:p>
          <a:p>
            <a:pPr lvl="0" defTabSz="914400">
              <a:lnSpc>
                <a:spcPct val="110000"/>
              </a:lnSpc>
              <a:spcAft>
                <a:spcPts val="1200"/>
              </a:spcAft>
              <a:defRPr/>
            </a:pPr>
            <a:r>
              <a:rPr lang="en-US" sz="1600">
                <a:solidFill>
                  <a:schemeClr val="bg1"/>
                </a:solidFill>
                <a:cs typeface="Segoe Sans Display"/>
              </a:rPr>
              <a:t>Turn insightful responses from Copilot into editable, shareable pages, facilitating long-form writing, outlining, and research</a:t>
            </a:r>
          </a:p>
        </p:txBody>
      </p:sp>
      <p:pic>
        <p:nvPicPr>
          <p:cNvPr id="5" name="Picture 4" descr="Screenshot demonstrating the Microsoft 365 Copilot Pages interface and its functionality. It shows how Copilot can transform insights into editable, shareable pages for collaborative work">
            <a:extLst>
              <a:ext uri="{FF2B5EF4-FFF2-40B4-BE49-F238E27FC236}">
                <a16:creationId xmlns:a16="http://schemas.microsoft.com/office/drawing/2014/main" id="{1A3CF7EE-69E1-B890-7A50-4E31952DCFAE}"/>
              </a:ext>
              <a:ext uri="{C183D7F6-B498-43B3-948B-1728B52AA6E4}">
                <adec:decorative xmlns:adec="http://schemas.microsoft.com/office/drawing/2017/decorative" val="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3937" b="-3937"/>
          <a:stretch>
            <a:fillRect/>
          </a:stretch>
        </p:blipFill>
        <p:spPr>
          <a:xfrm>
            <a:off x="4720332" y="1390145"/>
            <a:ext cx="7056636" cy="4077709"/>
          </a:xfrm>
          <a:prstGeom prst="roundRect">
            <a:avLst>
              <a:gd name="adj" fmla="val 1786"/>
            </a:avLst>
          </a:prstGeom>
          <a:solidFill>
            <a:schemeClr val="bg1"/>
          </a:solidFill>
          <a:ln w="12700">
            <a:solidFill>
              <a:schemeClr val="tx2">
                <a:lumMod val="75000"/>
                <a:lumOff val="25000"/>
              </a:schemeClr>
            </a:solidFill>
          </a:ln>
          <a:effectLst>
            <a:outerShdw blurRad="254000" dist="38100" dir="2700000" algn="tl" rotWithShape="0">
              <a:prstClr val="black">
                <a:alpha val="20000"/>
              </a:prstClr>
            </a:outerShdw>
          </a:effectLst>
        </p:spPr>
      </p:pic>
    </p:spTree>
    <p:extLst>
      <p:ext uri="{BB962C8B-B14F-4D97-AF65-F5344CB8AC3E}">
        <p14:creationId xmlns:p14="http://schemas.microsoft.com/office/powerpoint/2010/main" val="29773891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64" presetClass="path" presetSubtype="0" accel="50000" decel="50000" fill="hold" grpId="1" nodeType="withEffect">
                                  <p:stCondLst>
                                    <p:cond delay="0"/>
                                  </p:stCondLst>
                                  <p:childTnLst>
                                    <p:animMotion origin="layout" path="M 4.16667E-6 0.03704 L 4.16667E-6 -7.40741E-7 " pathEditMode="relative" rAng="0" ptsTypes="AA">
                                      <p:cBhvr>
                                        <p:cTn id="8" dur="500" fill="hold"/>
                                        <p:tgtEl>
                                          <p:spTgt spid="2"/>
                                        </p:tgtEl>
                                        <p:attrNameLst>
                                          <p:attrName>ppt_x</p:attrName>
                                          <p:attrName>ppt_y</p:attrName>
                                        </p:attrNameLst>
                                      </p:cBhvr>
                                      <p:rCtr x="0" y="-1852"/>
                                    </p:animMotion>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64" presetClass="path" presetSubtype="0" accel="50000" decel="50000" fill="hold" grpId="1" nodeType="withEffect">
                                  <p:stCondLst>
                                    <p:cond delay="0"/>
                                  </p:stCondLst>
                                  <p:childTnLst>
                                    <p:animMotion origin="layout" path="M 1.66667E-6 0.05348 L 1.66667E-6 -4.07407E-6 " pathEditMode="relative" rAng="0" ptsTypes="AA">
                                      <p:cBhvr>
                                        <p:cTn id="12" dur="500" fill="hold"/>
                                        <p:tgtEl>
                                          <p:spTgt spid="17"/>
                                        </p:tgtEl>
                                        <p:attrNameLst>
                                          <p:attrName>ppt_x</p:attrName>
                                          <p:attrName>ppt_y</p:attrName>
                                        </p:attrNameLst>
                                      </p:cBhvr>
                                      <p:rCtr x="0" y="-2685"/>
                                    </p:animMotion>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64" presetClass="path" presetSubtype="0" accel="50000" decel="50000" fill="hold" nodeType="withEffect">
                                  <p:stCondLst>
                                    <p:cond delay="0"/>
                                  </p:stCondLst>
                                  <p:childTnLst>
                                    <p:animMotion origin="layout" path="M 4.16667E-6 0.05347 L 4.16667E-6 2.96296E-6 " pathEditMode="relative" rAng="0" ptsTypes="AA">
                                      <p:cBhvr>
                                        <p:cTn id="16" dur="500" fill="hold"/>
                                        <p:tgtEl>
                                          <p:spTgt spid="14"/>
                                        </p:tgtEl>
                                        <p:attrNameLst>
                                          <p:attrName>ppt_x</p:attrName>
                                          <p:attrName>ppt_y</p:attrName>
                                        </p:attrNameLst>
                                      </p:cBhvr>
                                      <p:rCtr x="0" y="-2685"/>
                                    </p:animMotion>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42" presetClass="path" presetSubtype="0" decel="100000" fill="hold" nodeType="withEffect">
                                  <p:stCondLst>
                                    <p:cond delay="0"/>
                                  </p:stCondLst>
                                  <p:childTnLst>
                                    <p:animMotion origin="layout" path="M 3.95833E-6 1.48148E-6 L 3.95833E-6 0.03542 " pathEditMode="relative" rAng="0" ptsTypes="AA">
                                      <p:cBhvr>
                                        <p:cTn id="21" dur="700" spd="-100000" fill="hold"/>
                                        <p:tgtEl>
                                          <p:spTgt spid="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7" grpId="0"/>
      <p:bldP spid="17"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A3D8A5-291B-D37C-98D9-56C73A8B84C3}"/>
              </a:ext>
            </a:extLst>
          </p:cNvPr>
          <p:cNvSpPr>
            <a:spLocks noGrp="1"/>
          </p:cNvSpPr>
          <p:nvPr>
            <p:ph type="title"/>
          </p:nvPr>
        </p:nvSpPr>
        <p:spPr/>
        <p:txBody>
          <a:bodyPr/>
          <a:lstStyle/>
          <a:p>
            <a:r>
              <a:rPr lang="en-US"/>
              <a:t>Demo</a:t>
            </a:r>
          </a:p>
        </p:txBody>
      </p:sp>
      <p:sp>
        <p:nvSpPr>
          <p:cNvPr id="5" name="Rectangle: Rounded Corners 4">
            <a:extLst>
              <a:ext uri="{FF2B5EF4-FFF2-40B4-BE49-F238E27FC236}">
                <a16:creationId xmlns:a16="http://schemas.microsoft.com/office/drawing/2014/main" id="{488BC3AD-F7DC-1E45-F8F4-F65B1743231C}"/>
              </a:ext>
              <a:ext uri="{C183D7F6-B498-43B3-948B-1728B52AA6E4}">
                <adec:decorative xmlns:adec="http://schemas.microsoft.com/office/drawing/2017/decorative" val="1"/>
              </a:ext>
            </a:extLst>
          </p:cNvPr>
          <p:cNvSpPr/>
          <p:nvPr/>
        </p:nvSpPr>
        <p:spPr bwMode="auto">
          <a:xfrm>
            <a:off x="1503363" y="800777"/>
            <a:ext cx="9185275" cy="5256445"/>
          </a:xfrm>
          <a:prstGeom prst="roundRect">
            <a:avLst>
              <a:gd name="adj" fmla="val 4093"/>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lvl="0" defTabSz="932742">
              <a:spcAft>
                <a:spcPts val="1200"/>
              </a:spcAft>
              <a:buSzPct val="90000"/>
              <a:defRPr/>
            </a:pPr>
            <a:endParaRPr lang="en-US" sz="1800">
              <a:solidFill>
                <a:srgbClr val="091F2C"/>
              </a:solidFill>
              <a:cs typeface="Segoe Sans Display" pitchFamily="2" charset="0"/>
            </a:endParaRPr>
          </a:p>
        </p:txBody>
      </p:sp>
      <p:pic>
        <p:nvPicPr>
          <p:cNvPr id="2" name="Copilot Pages" descr="A short video demonstrates a seamless productivity workflow within M365 Copilot, beginning with a user drafting a comprehensive hiring plan by referencing a specific &quot;Hiring Notes&quot; document directly in the chat interface. After Copilot generates a structured outline covering recruitment strategies and best practices, the user exports the content to a side-by-side Pages canvas to refine the document, renaming it &quot;Hiring Guidelines.&quot; The process concludes with the user utilizing Copilot to insert an interactive action items table, updating task statuses in real-time, and generating a shareable SharePoint link to collaborate with their team.">
            <a:hlinkClick r:id="" action="ppaction://media"/>
            <a:extLst>
              <a:ext uri="{FF2B5EF4-FFF2-40B4-BE49-F238E27FC236}">
                <a16:creationId xmlns:a16="http://schemas.microsoft.com/office/drawing/2014/main" id="{48CA3E59-4AF6-E016-33FB-7414646B5623}"/>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438D51C2-0D86-4A36-B007-911E887779EA}" label="Dummy video CC 2" lang="" r:embed="rId5"/>
                        </p173:trackLst>
                      </p173:tracksInfo>
                    </p:ext>
                  </p14:extLst>
                </p14:media>
              </p:ext>
            </p:extLst>
          </p:nvPr>
        </p:nvPicPr>
        <p:blipFill rotWithShape="1">
          <a:blip r:embed="rId6"/>
          <a:srcRect l="15" r="15"/>
          <a:stretch>
            <a:fillRect/>
          </a:stretch>
        </p:blipFill>
        <p:spPr>
          <a:xfrm>
            <a:off x="0" y="-1033"/>
            <a:ext cx="12192000" cy="6860066"/>
          </a:xfrm>
          <a:prstGeom prst="roundRect">
            <a:avLst>
              <a:gd name="adj" fmla="val 2195"/>
            </a:avLst>
          </a:prstGeom>
        </p:spPr>
      </p:pic>
    </p:spTree>
    <p:extLst>
      <p:ext uri="{BB962C8B-B14F-4D97-AF65-F5344CB8AC3E}">
        <p14:creationId xmlns:p14="http://schemas.microsoft.com/office/powerpoint/2010/main" val="30657849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par>
                    <p:cTn id="13" fill="hold">
                      <p:stCondLst>
                        <p:cond delay="indefinite"/>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3ACC6-DC44-34A8-B8AA-657D25B5C81D}"/>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18533C6A-C116-BAB6-A645-717BCEE99434}"/>
              </a:ext>
              <a:ext uri="{C183D7F6-B498-43B3-948B-1728B52AA6E4}">
                <adec:decorative xmlns:adec="http://schemas.microsoft.com/office/drawing/2017/decorative" val="1"/>
              </a:ext>
            </a:extLst>
          </p:cNvPr>
          <p:cNvSpPr/>
          <p:nvPr/>
        </p:nvSpPr>
        <p:spPr bwMode="auto">
          <a:xfrm>
            <a:off x="0" y="1352155"/>
            <a:ext cx="12192000" cy="4916883"/>
          </a:xfrm>
          <a:prstGeom prst="rect">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US" sz="1800" b="1">
              <a:ln w="3175">
                <a:noFill/>
              </a:ln>
              <a:solidFill>
                <a:schemeClr val="accent1"/>
              </a:solidFill>
              <a:latin typeface="+mj-lt"/>
              <a:cs typeface="Segoe Sans Display" pitchFamily="2" charset="0"/>
            </a:endParaRPr>
          </a:p>
        </p:txBody>
      </p:sp>
      <p:sp>
        <p:nvSpPr>
          <p:cNvPr id="193" name="Rectangle: Rounded Corners 192">
            <a:extLst>
              <a:ext uri="{FF2B5EF4-FFF2-40B4-BE49-F238E27FC236}">
                <a16:creationId xmlns:a16="http://schemas.microsoft.com/office/drawing/2014/main" id="{726D9E92-E6C2-6C5E-6287-10D6C4246EE6}"/>
              </a:ext>
              <a:ext uri="{C183D7F6-B498-43B3-948B-1728B52AA6E4}">
                <adec:decorative xmlns:adec="http://schemas.microsoft.com/office/drawing/2017/decorative" val="1"/>
              </a:ext>
            </a:extLst>
          </p:cNvPr>
          <p:cNvSpPr/>
          <p:nvPr/>
        </p:nvSpPr>
        <p:spPr bwMode="auto">
          <a:xfrm>
            <a:off x="2095501" y="2042242"/>
            <a:ext cx="9598008" cy="4132390"/>
          </a:xfrm>
          <a:prstGeom prst="roundRect">
            <a:avLst>
              <a:gd name="adj" fmla="val 2462"/>
            </a:avLst>
          </a:prstGeom>
          <a:solidFill>
            <a:schemeClr val="tx1">
              <a:alpha val="7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cxnSp>
        <p:nvCxnSpPr>
          <p:cNvPr id="177" name="Straight Connector 176">
            <a:extLst>
              <a:ext uri="{FF2B5EF4-FFF2-40B4-BE49-F238E27FC236}">
                <a16:creationId xmlns:a16="http://schemas.microsoft.com/office/drawing/2014/main" id="{07827C92-D6F4-63DD-DB32-4BE4D63C7895}"/>
              </a:ext>
              <a:ext uri="{C183D7F6-B498-43B3-948B-1728B52AA6E4}">
                <adec:decorative xmlns:adec="http://schemas.microsoft.com/office/drawing/2017/decorative" val="1"/>
              </a:ext>
            </a:extLst>
          </p:cNvPr>
          <p:cNvCxnSpPr>
            <a:cxnSpLocks/>
          </p:cNvCxnSpPr>
          <p:nvPr/>
        </p:nvCxnSpPr>
        <p:spPr>
          <a:xfrm>
            <a:off x="4542079" y="3583573"/>
            <a:ext cx="0" cy="712527"/>
          </a:xfrm>
          <a:prstGeom prst="line">
            <a:avLst/>
          </a:prstGeom>
          <a:ln w="190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2309A36C-0D94-0E07-C1D0-71EBA503F893}"/>
              </a:ext>
              <a:ext uri="{C183D7F6-B498-43B3-948B-1728B52AA6E4}">
                <adec:decorative xmlns:adec="http://schemas.microsoft.com/office/drawing/2017/decorative" val="1"/>
              </a:ext>
            </a:extLst>
          </p:cNvPr>
          <p:cNvCxnSpPr>
            <a:cxnSpLocks/>
          </p:cNvCxnSpPr>
          <p:nvPr/>
        </p:nvCxnSpPr>
        <p:spPr>
          <a:xfrm>
            <a:off x="3362502" y="3583573"/>
            <a:ext cx="0" cy="712527"/>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4EB54857-7CF5-B639-EA41-E103ED6BC072}"/>
              </a:ext>
              <a:ext uri="{C183D7F6-B498-43B3-948B-1728B52AA6E4}">
                <adec:decorative xmlns:adec="http://schemas.microsoft.com/office/drawing/2017/decorative" val="1"/>
              </a:ext>
            </a:extLst>
          </p:cNvPr>
          <p:cNvCxnSpPr>
            <a:cxnSpLocks/>
          </p:cNvCxnSpPr>
          <p:nvPr/>
        </p:nvCxnSpPr>
        <p:spPr>
          <a:xfrm>
            <a:off x="5721654" y="3583573"/>
            <a:ext cx="0" cy="712527"/>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39F3C970-BABC-DB78-2C66-2D356CE59D42}"/>
              </a:ext>
              <a:ext uri="{C183D7F6-B498-43B3-948B-1728B52AA6E4}">
                <adec:decorative xmlns:adec="http://schemas.microsoft.com/office/drawing/2017/decorative" val="1"/>
              </a:ext>
            </a:extLst>
          </p:cNvPr>
          <p:cNvCxnSpPr>
            <a:cxnSpLocks/>
          </p:cNvCxnSpPr>
          <p:nvPr/>
        </p:nvCxnSpPr>
        <p:spPr>
          <a:xfrm>
            <a:off x="6901230" y="3583573"/>
            <a:ext cx="0" cy="712527"/>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E8F19944-BC16-3692-961A-4C506951248B}"/>
              </a:ext>
              <a:ext uri="{C183D7F6-B498-43B3-948B-1728B52AA6E4}">
                <adec:decorative xmlns:adec="http://schemas.microsoft.com/office/drawing/2017/decorative" val="1"/>
              </a:ext>
            </a:extLst>
          </p:cNvPr>
          <p:cNvCxnSpPr>
            <a:cxnSpLocks/>
          </p:cNvCxnSpPr>
          <p:nvPr/>
        </p:nvCxnSpPr>
        <p:spPr>
          <a:xfrm>
            <a:off x="8080806" y="3583573"/>
            <a:ext cx="0" cy="712527"/>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12434DCD-DC17-956C-8FEC-63EED5453D78}"/>
              </a:ext>
              <a:ext uri="{C183D7F6-B498-43B3-948B-1728B52AA6E4}">
                <adec:decorative xmlns:adec="http://schemas.microsoft.com/office/drawing/2017/decorative" val="1"/>
              </a:ext>
            </a:extLst>
          </p:cNvPr>
          <p:cNvCxnSpPr>
            <a:cxnSpLocks/>
          </p:cNvCxnSpPr>
          <p:nvPr/>
        </p:nvCxnSpPr>
        <p:spPr>
          <a:xfrm>
            <a:off x="9260382" y="3583573"/>
            <a:ext cx="0" cy="712527"/>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11695B61-EBDE-592E-782A-47C3A5137D81}"/>
              </a:ext>
              <a:ext uri="{C183D7F6-B498-43B3-948B-1728B52AA6E4}">
                <adec:decorative xmlns:adec="http://schemas.microsoft.com/office/drawing/2017/decorative" val="1"/>
              </a:ext>
            </a:extLst>
          </p:cNvPr>
          <p:cNvCxnSpPr>
            <a:cxnSpLocks/>
          </p:cNvCxnSpPr>
          <p:nvPr/>
        </p:nvCxnSpPr>
        <p:spPr>
          <a:xfrm>
            <a:off x="10439958" y="3583573"/>
            <a:ext cx="0" cy="712527"/>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E2D401E4-A62C-EABC-D353-283B9FDE25E6}"/>
              </a:ext>
              <a:ext uri="{C183D7F6-B498-43B3-948B-1728B52AA6E4}">
                <adec:decorative xmlns:adec="http://schemas.microsoft.com/office/drawing/2017/decorative" val="1"/>
              </a:ext>
            </a:extLst>
          </p:cNvPr>
          <p:cNvCxnSpPr>
            <a:cxnSpLocks/>
          </p:cNvCxnSpPr>
          <p:nvPr/>
        </p:nvCxnSpPr>
        <p:spPr>
          <a:xfrm>
            <a:off x="4542079" y="4480595"/>
            <a:ext cx="0" cy="1545843"/>
          </a:xfrm>
          <a:prstGeom prst="line">
            <a:avLst/>
          </a:prstGeom>
          <a:ln w="190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7F7A7F9B-6509-B5CE-4BA9-60BE6201196F}"/>
              </a:ext>
              <a:ext uri="{C183D7F6-B498-43B3-948B-1728B52AA6E4}">
                <adec:decorative xmlns:adec="http://schemas.microsoft.com/office/drawing/2017/decorative" val="1"/>
              </a:ext>
            </a:extLst>
          </p:cNvPr>
          <p:cNvCxnSpPr>
            <a:cxnSpLocks/>
          </p:cNvCxnSpPr>
          <p:nvPr/>
        </p:nvCxnSpPr>
        <p:spPr>
          <a:xfrm>
            <a:off x="3362502" y="4480595"/>
            <a:ext cx="0" cy="1545843"/>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D1B29AF0-C9A4-4A73-38AA-8E4318067EAE}"/>
              </a:ext>
              <a:ext uri="{C183D7F6-B498-43B3-948B-1728B52AA6E4}">
                <adec:decorative xmlns:adec="http://schemas.microsoft.com/office/drawing/2017/decorative" val="1"/>
              </a:ext>
            </a:extLst>
          </p:cNvPr>
          <p:cNvCxnSpPr>
            <a:cxnSpLocks/>
          </p:cNvCxnSpPr>
          <p:nvPr/>
        </p:nvCxnSpPr>
        <p:spPr>
          <a:xfrm>
            <a:off x="5721654" y="4480595"/>
            <a:ext cx="0" cy="1545843"/>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2F0E3249-B464-EF85-EB1C-CB7CF207ECF9}"/>
              </a:ext>
              <a:ext uri="{C183D7F6-B498-43B3-948B-1728B52AA6E4}">
                <adec:decorative xmlns:adec="http://schemas.microsoft.com/office/drawing/2017/decorative" val="1"/>
              </a:ext>
            </a:extLst>
          </p:cNvPr>
          <p:cNvCxnSpPr>
            <a:cxnSpLocks/>
          </p:cNvCxnSpPr>
          <p:nvPr/>
        </p:nvCxnSpPr>
        <p:spPr>
          <a:xfrm>
            <a:off x="6901230" y="4480595"/>
            <a:ext cx="0" cy="1545843"/>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F3BB2388-8D54-F8F0-A5B2-245D4ADAC533}"/>
              </a:ext>
              <a:ext uri="{C183D7F6-B498-43B3-948B-1728B52AA6E4}">
                <adec:decorative xmlns:adec="http://schemas.microsoft.com/office/drawing/2017/decorative" val="1"/>
              </a:ext>
            </a:extLst>
          </p:cNvPr>
          <p:cNvCxnSpPr>
            <a:cxnSpLocks/>
          </p:cNvCxnSpPr>
          <p:nvPr/>
        </p:nvCxnSpPr>
        <p:spPr>
          <a:xfrm>
            <a:off x="8080806" y="4480595"/>
            <a:ext cx="0" cy="1545843"/>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0C54D6D5-DBFF-4FBD-3C71-A1F116EE4D2F}"/>
              </a:ext>
              <a:ext uri="{C183D7F6-B498-43B3-948B-1728B52AA6E4}">
                <adec:decorative xmlns:adec="http://schemas.microsoft.com/office/drawing/2017/decorative" val="1"/>
              </a:ext>
            </a:extLst>
          </p:cNvPr>
          <p:cNvCxnSpPr>
            <a:cxnSpLocks/>
          </p:cNvCxnSpPr>
          <p:nvPr/>
        </p:nvCxnSpPr>
        <p:spPr>
          <a:xfrm>
            <a:off x="9260382" y="4480595"/>
            <a:ext cx="0" cy="1545843"/>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3D405C97-D7E9-7D8E-212B-07C7C8BCFF19}"/>
              </a:ext>
              <a:ext uri="{C183D7F6-B498-43B3-948B-1728B52AA6E4}">
                <adec:decorative xmlns:adec="http://schemas.microsoft.com/office/drawing/2017/decorative" val="1"/>
              </a:ext>
            </a:extLst>
          </p:cNvPr>
          <p:cNvCxnSpPr>
            <a:cxnSpLocks/>
          </p:cNvCxnSpPr>
          <p:nvPr/>
        </p:nvCxnSpPr>
        <p:spPr>
          <a:xfrm>
            <a:off x="10439958" y="4480595"/>
            <a:ext cx="0" cy="1545843"/>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71" name="Rounded Rectangle 17">
            <a:extLst>
              <a:ext uri="{FF2B5EF4-FFF2-40B4-BE49-F238E27FC236}">
                <a16:creationId xmlns:a16="http://schemas.microsoft.com/office/drawing/2014/main" id="{92B1C4AF-F621-0C13-F503-AE882262B2A5}"/>
              </a:ext>
              <a:ext uri="{C183D7F6-B498-43B3-948B-1728B52AA6E4}">
                <adec:decorative xmlns:adec="http://schemas.microsoft.com/office/drawing/2017/decorative" val="1"/>
              </a:ext>
            </a:extLst>
          </p:cNvPr>
          <p:cNvSpPr/>
          <p:nvPr/>
        </p:nvSpPr>
        <p:spPr bwMode="auto">
          <a:xfrm>
            <a:off x="2182926" y="2119445"/>
            <a:ext cx="9436607" cy="1336593"/>
          </a:xfrm>
          <a:prstGeom prst="roundRect">
            <a:avLst>
              <a:gd name="adj" fmla="val 5593"/>
            </a:avLst>
          </a:prstGeom>
          <a:solidFill>
            <a:srgbClr val="25374F"/>
          </a:solidFill>
          <a:ln w="6350">
            <a:solidFill>
              <a:schemeClr val="bg1">
                <a:alpha val="30000"/>
              </a:schemeClr>
            </a:solidFill>
            <a:headEnd type="none" w="med" len="med"/>
            <a:tailEnd type="none" w="med" len="med"/>
          </a:ln>
          <a:effectLst>
            <a:outerShdw blurRad="50800" dist="381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0" tIns="68580" rIns="85725" bIns="68580" numCol="1" spcCol="0" rtlCol="0" fromWordArt="0" anchor="ctr" anchorCtr="0" forceAA="0" compatLnSpc="1">
            <a:prstTxWarp prst="textNoShape">
              <a:avLst/>
            </a:prstTxWarp>
            <a:noAutofit/>
          </a:bodyPr>
          <a:lstStyle/>
          <a:p>
            <a:pPr defTabSz="932472" fontAlgn="base">
              <a:spcBef>
                <a:spcPts val="100"/>
              </a:spcBef>
              <a:spcAft>
                <a:spcPts val="100"/>
              </a:spcAft>
            </a:pPr>
            <a:endParaRPr lang="en-US" sz="1000">
              <a:ln w="3175">
                <a:noFill/>
              </a:ln>
              <a:solidFill>
                <a:schemeClr val="bg1"/>
              </a:solidFill>
              <a:cs typeface="Segoe Sans Display Semibold" pitchFamily="2" charset="0"/>
            </a:endParaRPr>
          </a:p>
        </p:txBody>
      </p:sp>
      <p:cxnSp>
        <p:nvCxnSpPr>
          <p:cNvPr id="103" name="Straight Connector 102">
            <a:extLst>
              <a:ext uri="{FF2B5EF4-FFF2-40B4-BE49-F238E27FC236}">
                <a16:creationId xmlns:a16="http://schemas.microsoft.com/office/drawing/2014/main" id="{48B042C4-6D73-D49D-80BF-F914BB3616C5}"/>
              </a:ext>
              <a:ext uri="{C183D7F6-B498-43B3-948B-1728B52AA6E4}">
                <adec:decorative xmlns:adec="http://schemas.microsoft.com/office/drawing/2017/decorative" val="1"/>
              </a:ext>
            </a:extLst>
          </p:cNvPr>
          <p:cNvCxnSpPr>
            <a:cxnSpLocks/>
          </p:cNvCxnSpPr>
          <p:nvPr/>
        </p:nvCxnSpPr>
        <p:spPr>
          <a:xfrm>
            <a:off x="4542079" y="2188516"/>
            <a:ext cx="0" cy="1198450"/>
          </a:xfrm>
          <a:prstGeom prst="line">
            <a:avLst/>
          </a:prstGeom>
          <a:ln w="190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298FE127-F852-38BD-5CCD-2A73A928C7E2}"/>
              </a:ext>
              <a:ext uri="{C183D7F6-B498-43B3-948B-1728B52AA6E4}">
                <adec:decorative xmlns:adec="http://schemas.microsoft.com/office/drawing/2017/decorative" val="1"/>
              </a:ext>
            </a:extLst>
          </p:cNvPr>
          <p:cNvCxnSpPr>
            <a:cxnSpLocks/>
          </p:cNvCxnSpPr>
          <p:nvPr/>
        </p:nvCxnSpPr>
        <p:spPr>
          <a:xfrm>
            <a:off x="3362502" y="2188516"/>
            <a:ext cx="0" cy="119845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1AE18E0F-BD4D-D7EB-77AB-681D1E9A5FC8}"/>
              </a:ext>
              <a:ext uri="{C183D7F6-B498-43B3-948B-1728B52AA6E4}">
                <adec:decorative xmlns:adec="http://schemas.microsoft.com/office/drawing/2017/decorative" val="1"/>
              </a:ext>
            </a:extLst>
          </p:cNvPr>
          <p:cNvCxnSpPr>
            <a:cxnSpLocks/>
          </p:cNvCxnSpPr>
          <p:nvPr/>
        </p:nvCxnSpPr>
        <p:spPr>
          <a:xfrm>
            <a:off x="5721654" y="2188516"/>
            <a:ext cx="0" cy="119845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CFBA44AD-6181-BDD3-A2F5-7DBEEA10D4E5}"/>
              </a:ext>
              <a:ext uri="{C183D7F6-B498-43B3-948B-1728B52AA6E4}">
                <adec:decorative xmlns:adec="http://schemas.microsoft.com/office/drawing/2017/decorative" val="1"/>
              </a:ext>
            </a:extLst>
          </p:cNvPr>
          <p:cNvCxnSpPr>
            <a:cxnSpLocks/>
          </p:cNvCxnSpPr>
          <p:nvPr/>
        </p:nvCxnSpPr>
        <p:spPr>
          <a:xfrm>
            <a:off x="6901230" y="2188516"/>
            <a:ext cx="0" cy="119845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23DF758B-7FAB-DF8A-73CA-2C7D17BD77DC}"/>
              </a:ext>
              <a:ext uri="{C183D7F6-B498-43B3-948B-1728B52AA6E4}">
                <adec:decorative xmlns:adec="http://schemas.microsoft.com/office/drawing/2017/decorative" val="1"/>
              </a:ext>
            </a:extLst>
          </p:cNvPr>
          <p:cNvCxnSpPr>
            <a:cxnSpLocks/>
          </p:cNvCxnSpPr>
          <p:nvPr/>
        </p:nvCxnSpPr>
        <p:spPr>
          <a:xfrm>
            <a:off x="8080806" y="2188516"/>
            <a:ext cx="0" cy="119845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254B2C8-DD13-A185-71A5-0FCAE5B698FA}"/>
              </a:ext>
              <a:ext uri="{C183D7F6-B498-43B3-948B-1728B52AA6E4}">
                <adec:decorative xmlns:adec="http://schemas.microsoft.com/office/drawing/2017/decorative" val="1"/>
              </a:ext>
            </a:extLst>
          </p:cNvPr>
          <p:cNvCxnSpPr>
            <a:cxnSpLocks/>
          </p:cNvCxnSpPr>
          <p:nvPr/>
        </p:nvCxnSpPr>
        <p:spPr>
          <a:xfrm>
            <a:off x="9260382" y="2188516"/>
            <a:ext cx="0" cy="119845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AE8185A3-2FD4-1588-C4B7-9174D4770A74}"/>
              </a:ext>
              <a:ext uri="{C183D7F6-B498-43B3-948B-1728B52AA6E4}">
                <adec:decorative xmlns:adec="http://schemas.microsoft.com/office/drawing/2017/decorative" val="1"/>
              </a:ext>
            </a:extLst>
          </p:cNvPr>
          <p:cNvCxnSpPr>
            <a:cxnSpLocks/>
          </p:cNvCxnSpPr>
          <p:nvPr/>
        </p:nvCxnSpPr>
        <p:spPr>
          <a:xfrm>
            <a:off x="10439958" y="2188516"/>
            <a:ext cx="0" cy="119845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06" name="Image 10">
            <a:extLst>
              <a:ext uri="{FF2B5EF4-FFF2-40B4-BE49-F238E27FC236}">
                <a16:creationId xmlns:a16="http://schemas.microsoft.com/office/drawing/2014/main" id="{B5C5AAF2-997A-8E38-DBA6-5E67F4C16EC8}"/>
              </a:ext>
              <a:ext uri="{C183D7F6-B498-43B3-948B-1728B52AA6E4}">
                <adec:decorative xmlns:adec="http://schemas.microsoft.com/office/drawing/2017/decorative" val="1"/>
              </a:ext>
            </a:extLst>
          </p:cNvPr>
          <p:cNvPicPr>
            <a:picLocks noChangeAspect="1"/>
          </p:cNvPicPr>
          <p:nvPr/>
        </p:nvPicPr>
        <p:blipFill>
          <a:blip r:embed="rId3"/>
          <a:srcRect l="6" r="6"/>
          <a:stretch/>
        </p:blipFill>
        <p:spPr>
          <a:xfrm>
            <a:off x="2614328" y="2297680"/>
            <a:ext cx="315494" cy="313176"/>
          </a:xfrm>
          <a:prstGeom prst="rect">
            <a:avLst/>
          </a:prstGeom>
        </p:spPr>
      </p:pic>
      <p:pic>
        <p:nvPicPr>
          <p:cNvPr id="114" name="Image 10">
            <a:extLst>
              <a:ext uri="{FF2B5EF4-FFF2-40B4-BE49-F238E27FC236}">
                <a16:creationId xmlns:a16="http://schemas.microsoft.com/office/drawing/2014/main" id="{9632D616-DA20-8420-2E48-43FA59D04056}"/>
              </a:ext>
              <a:ext uri="{C183D7F6-B498-43B3-948B-1728B52AA6E4}">
                <adec:decorative xmlns:adec="http://schemas.microsoft.com/office/drawing/2017/decorative" val="1"/>
              </a:ext>
            </a:extLst>
          </p:cNvPr>
          <p:cNvPicPr>
            <a:picLocks noChangeAspect="1"/>
          </p:cNvPicPr>
          <p:nvPr/>
        </p:nvPicPr>
        <p:blipFill>
          <a:blip r:embed="rId4"/>
          <a:srcRect l="6" r="6"/>
          <a:stretch/>
        </p:blipFill>
        <p:spPr>
          <a:xfrm>
            <a:off x="3792956" y="2297680"/>
            <a:ext cx="315494" cy="313176"/>
          </a:xfrm>
          <a:prstGeom prst="rect">
            <a:avLst/>
          </a:prstGeom>
        </p:spPr>
      </p:pic>
      <p:pic>
        <p:nvPicPr>
          <p:cNvPr id="131" name="Image 10">
            <a:extLst>
              <a:ext uri="{FF2B5EF4-FFF2-40B4-BE49-F238E27FC236}">
                <a16:creationId xmlns:a16="http://schemas.microsoft.com/office/drawing/2014/main" id="{2F471DED-3EC0-38B3-8AB3-FB8FDE63C2D6}"/>
              </a:ext>
              <a:ext uri="{C183D7F6-B498-43B3-948B-1728B52AA6E4}">
                <adec:decorative xmlns:adec="http://schemas.microsoft.com/office/drawing/2017/decorative" val="1"/>
              </a:ext>
            </a:extLst>
          </p:cNvPr>
          <p:cNvPicPr>
            <a:picLocks noChangeAspect="1"/>
          </p:cNvPicPr>
          <p:nvPr/>
        </p:nvPicPr>
        <p:blipFill>
          <a:blip r:embed="rId5"/>
          <a:srcRect l="3546" r="3546"/>
          <a:stretch/>
        </p:blipFill>
        <p:spPr>
          <a:xfrm>
            <a:off x="6150212" y="2297680"/>
            <a:ext cx="315494" cy="313176"/>
          </a:xfrm>
          <a:prstGeom prst="rect">
            <a:avLst/>
          </a:prstGeom>
        </p:spPr>
      </p:pic>
      <p:pic>
        <p:nvPicPr>
          <p:cNvPr id="134" name="Image 10">
            <a:extLst>
              <a:ext uri="{FF2B5EF4-FFF2-40B4-BE49-F238E27FC236}">
                <a16:creationId xmlns:a16="http://schemas.microsoft.com/office/drawing/2014/main" id="{AEE8CE74-DBC3-DB07-06B4-3585B0B7B429}"/>
              </a:ext>
              <a:ext uri="{C183D7F6-B498-43B3-948B-1728B52AA6E4}">
                <adec:decorative xmlns:adec="http://schemas.microsoft.com/office/drawing/2017/decorative" val="1"/>
              </a:ext>
            </a:extLst>
          </p:cNvPr>
          <p:cNvPicPr>
            <a:picLocks noChangeAspect="1"/>
          </p:cNvPicPr>
          <p:nvPr/>
        </p:nvPicPr>
        <p:blipFill>
          <a:blip r:embed="rId6"/>
          <a:srcRect t="367" b="367"/>
          <a:stretch/>
        </p:blipFill>
        <p:spPr>
          <a:xfrm>
            <a:off x="7328840" y="2297680"/>
            <a:ext cx="315494" cy="313176"/>
          </a:xfrm>
          <a:prstGeom prst="rect">
            <a:avLst/>
          </a:prstGeom>
        </p:spPr>
      </p:pic>
      <p:pic>
        <p:nvPicPr>
          <p:cNvPr id="141" name="Image 10">
            <a:extLst>
              <a:ext uri="{FF2B5EF4-FFF2-40B4-BE49-F238E27FC236}">
                <a16:creationId xmlns:a16="http://schemas.microsoft.com/office/drawing/2014/main" id="{2B3B618E-25CC-EE05-91BD-E3AA6DB3F49C}"/>
              </a:ext>
              <a:ext uri="{C183D7F6-B498-43B3-948B-1728B52AA6E4}">
                <adec:decorative xmlns:adec="http://schemas.microsoft.com/office/drawing/2017/decorative" val="1"/>
              </a:ext>
            </a:extLst>
          </p:cNvPr>
          <p:cNvPicPr>
            <a:picLocks noChangeAspect="1"/>
          </p:cNvPicPr>
          <p:nvPr/>
        </p:nvPicPr>
        <p:blipFill>
          <a:blip r:embed="rId7"/>
          <a:srcRect t="367" b="367"/>
          <a:stretch/>
        </p:blipFill>
        <p:spPr>
          <a:xfrm>
            <a:off x="8507468" y="2297680"/>
            <a:ext cx="315494" cy="313176"/>
          </a:xfrm>
          <a:prstGeom prst="rect">
            <a:avLst/>
          </a:prstGeom>
        </p:spPr>
      </p:pic>
      <p:pic>
        <p:nvPicPr>
          <p:cNvPr id="144" name="Image 10">
            <a:extLst>
              <a:ext uri="{FF2B5EF4-FFF2-40B4-BE49-F238E27FC236}">
                <a16:creationId xmlns:a16="http://schemas.microsoft.com/office/drawing/2014/main" id="{6BEAA042-C131-EB36-7852-22EFF4E6322C}"/>
              </a:ext>
              <a:ext uri="{C183D7F6-B498-43B3-948B-1728B52AA6E4}">
                <adec:decorative xmlns:adec="http://schemas.microsoft.com/office/drawing/2017/decorative" val="1"/>
              </a:ext>
            </a:extLst>
          </p:cNvPr>
          <p:cNvPicPr>
            <a:picLocks noChangeAspect="1"/>
          </p:cNvPicPr>
          <p:nvPr/>
        </p:nvPicPr>
        <p:blipFill>
          <a:blip r:embed="rId8"/>
          <a:srcRect t="367" b="367"/>
          <a:stretch/>
        </p:blipFill>
        <p:spPr>
          <a:xfrm>
            <a:off x="9686096" y="2297680"/>
            <a:ext cx="315494" cy="313176"/>
          </a:xfrm>
          <a:prstGeom prst="rect">
            <a:avLst/>
          </a:prstGeom>
        </p:spPr>
      </p:pic>
      <p:pic>
        <p:nvPicPr>
          <p:cNvPr id="147" name="Image 10">
            <a:extLst>
              <a:ext uri="{FF2B5EF4-FFF2-40B4-BE49-F238E27FC236}">
                <a16:creationId xmlns:a16="http://schemas.microsoft.com/office/drawing/2014/main" id="{27BABD86-A6E8-8703-172C-E0B720FBB3F5}"/>
              </a:ext>
              <a:ext uri="{C183D7F6-B498-43B3-948B-1728B52AA6E4}">
                <adec:decorative xmlns:adec="http://schemas.microsoft.com/office/drawing/2017/decorative" val="1"/>
              </a:ext>
            </a:extLst>
          </p:cNvPr>
          <p:cNvPicPr>
            <a:picLocks noChangeAspect="1"/>
          </p:cNvPicPr>
          <p:nvPr/>
        </p:nvPicPr>
        <p:blipFill>
          <a:blip r:embed="rId9"/>
          <a:srcRect t="367" b="367"/>
          <a:stretch/>
        </p:blipFill>
        <p:spPr>
          <a:xfrm>
            <a:off x="10864721" y="2297680"/>
            <a:ext cx="315494" cy="313176"/>
          </a:xfrm>
          <a:prstGeom prst="rect">
            <a:avLst/>
          </a:prstGeom>
        </p:spPr>
      </p:pic>
      <p:sp>
        <p:nvSpPr>
          <p:cNvPr id="221" name="Oval 220">
            <a:extLst>
              <a:ext uri="{FF2B5EF4-FFF2-40B4-BE49-F238E27FC236}">
                <a16:creationId xmlns:a16="http://schemas.microsoft.com/office/drawing/2014/main" id="{91970390-090E-5630-B2F2-33E912C68DE1}"/>
              </a:ext>
              <a:ext uri="{C183D7F6-B498-43B3-948B-1728B52AA6E4}">
                <adec:decorative xmlns:adec="http://schemas.microsoft.com/office/drawing/2017/decorative" val="1"/>
              </a:ext>
            </a:extLst>
          </p:cNvPr>
          <p:cNvSpPr/>
          <p:nvPr/>
        </p:nvSpPr>
        <p:spPr bwMode="auto">
          <a:xfrm>
            <a:off x="4929203" y="2248785"/>
            <a:ext cx="401534" cy="401534"/>
          </a:xfrm>
          <a:prstGeom prst="ellipse">
            <a:avLst/>
          </a:prstGeom>
          <a:solidFill>
            <a:schemeClr val="tx1">
              <a:alpha val="70000"/>
            </a:schemeClr>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548640" rIns="182880" bIns="182880" numCol="1" spcCol="0" rtlCol="0" fromWordArt="0" anchor="t" anchorCtr="0" forceAA="0" compatLnSpc="1">
            <a:prstTxWarp prst="textNoShape">
              <a:avLst/>
            </a:prstTxWarp>
            <a:noAutofit/>
          </a:bodyPr>
          <a:lstStyle/>
          <a:p>
            <a:pPr algn="ctr" defTabSz="889000">
              <a:spcBef>
                <a:spcPct val="0"/>
              </a:spcBef>
              <a:spcAft>
                <a:spcPct val="35000"/>
              </a:spcAft>
            </a:pPr>
            <a:endParaRPr lang="en-US" sz="2000">
              <a:solidFill>
                <a:schemeClr val="lt1"/>
              </a:solidFill>
            </a:endParaRPr>
          </a:p>
        </p:txBody>
      </p:sp>
      <p:sp>
        <p:nvSpPr>
          <p:cNvPr id="223" name="Oval 222">
            <a:extLst>
              <a:ext uri="{FF2B5EF4-FFF2-40B4-BE49-F238E27FC236}">
                <a16:creationId xmlns:a16="http://schemas.microsoft.com/office/drawing/2014/main" id="{528C45BD-9F83-E97D-C9FD-50C886C018EA}"/>
              </a:ext>
              <a:ext uri="{C183D7F6-B498-43B3-948B-1728B52AA6E4}">
                <adec:decorative xmlns:adec="http://schemas.microsoft.com/office/drawing/2017/decorative" val="1"/>
              </a:ext>
            </a:extLst>
          </p:cNvPr>
          <p:cNvSpPr/>
          <p:nvPr/>
        </p:nvSpPr>
        <p:spPr bwMode="auto">
          <a:xfrm>
            <a:off x="4899746" y="2219328"/>
            <a:ext cx="460448" cy="460448"/>
          </a:xfrm>
          <a:prstGeom prst="ellipse">
            <a:avLst/>
          </a:prstGeom>
          <a:solidFill>
            <a:schemeClr val="tx1">
              <a:alpha val="70000"/>
            </a:schemeClr>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548640" rIns="182880" bIns="182880" numCol="1" spcCol="0" rtlCol="0" fromWordArt="0" anchor="t" anchorCtr="0" forceAA="0" compatLnSpc="1">
            <a:prstTxWarp prst="textNoShape">
              <a:avLst/>
            </a:prstTxWarp>
            <a:noAutofit/>
          </a:bodyPr>
          <a:lstStyle/>
          <a:p>
            <a:pPr algn="ctr" defTabSz="889000">
              <a:spcBef>
                <a:spcPct val="0"/>
              </a:spcBef>
              <a:spcAft>
                <a:spcPct val="35000"/>
              </a:spcAft>
            </a:pPr>
            <a:endParaRPr lang="en-US" sz="2000">
              <a:solidFill>
                <a:schemeClr val="lt1"/>
              </a:solidFill>
            </a:endParaRPr>
          </a:p>
        </p:txBody>
      </p:sp>
      <p:pic>
        <p:nvPicPr>
          <p:cNvPr id="117" name="Image 10">
            <a:extLst>
              <a:ext uri="{FF2B5EF4-FFF2-40B4-BE49-F238E27FC236}">
                <a16:creationId xmlns:a16="http://schemas.microsoft.com/office/drawing/2014/main" id="{2D02328C-6929-F3A3-ED75-612CDB9DD6F9}"/>
              </a:ext>
              <a:ext uri="{C183D7F6-B498-43B3-948B-1728B52AA6E4}">
                <adec:decorative xmlns:adec="http://schemas.microsoft.com/office/drawing/2017/decorative" val="1"/>
              </a:ext>
            </a:extLst>
          </p:cNvPr>
          <p:cNvPicPr>
            <a:picLocks noChangeAspect="1"/>
          </p:cNvPicPr>
          <p:nvPr/>
        </p:nvPicPr>
        <p:blipFill>
          <a:blip r:embed="rId10"/>
          <a:srcRect t="367" b="367"/>
          <a:stretch/>
        </p:blipFill>
        <p:spPr>
          <a:xfrm>
            <a:off x="5015180" y="2305163"/>
            <a:ext cx="267156" cy="265192"/>
          </a:xfrm>
          <a:prstGeom prst="rect">
            <a:avLst/>
          </a:prstGeom>
        </p:spPr>
      </p:pic>
      <p:cxnSp>
        <p:nvCxnSpPr>
          <p:cNvPr id="2" name="Straight Connector 1">
            <a:extLst>
              <a:ext uri="{FF2B5EF4-FFF2-40B4-BE49-F238E27FC236}">
                <a16:creationId xmlns:a16="http://schemas.microsoft.com/office/drawing/2014/main" id="{47897272-1677-DD80-21AF-5D7D377594F8}"/>
              </a:ext>
              <a:ext uri="{C183D7F6-B498-43B3-948B-1728B52AA6E4}">
                <adec:decorative xmlns:adec="http://schemas.microsoft.com/office/drawing/2017/decorative" val="1"/>
              </a:ext>
            </a:extLst>
          </p:cNvPr>
          <p:cNvCxnSpPr>
            <a:cxnSpLocks/>
          </p:cNvCxnSpPr>
          <p:nvPr/>
        </p:nvCxnSpPr>
        <p:spPr>
          <a:xfrm>
            <a:off x="2182926" y="4388419"/>
            <a:ext cx="9436607"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EEC1583A-65CF-5525-1661-F349AA2038D1}"/>
              </a:ext>
            </a:extLst>
          </p:cNvPr>
          <p:cNvSpPr>
            <a:spLocks noGrp="1"/>
          </p:cNvSpPr>
          <p:nvPr>
            <p:ph type="title"/>
          </p:nvPr>
        </p:nvSpPr>
        <p:spPr>
          <a:xfrm>
            <a:off x="588963" y="485775"/>
            <a:ext cx="11017250" cy="498475"/>
          </a:xfrm>
        </p:spPr>
        <p:txBody>
          <a:bodyPr/>
          <a:lstStyle/>
          <a:p>
            <a:pPr lvl="0"/>
            <a:r>
              <a:rPr lang="en-US"/>
              <a:t>Copilot Pages are Microsoft Loop Files</a:t>
            </a:r>
          </a:p>
        </p:txBody>
      </p:sp>
      <p:sp>
        <p:nvSpPr>
          <p:cNvPr id="76" name="Rounded Rectangle 17">
            <a:extLst>
              <a:ext uri="{FF2B5EF4-FFF2-40B4-BE49-F238E27FC236}">
                <a16:creationId xmlns:a16="http://schemas.microsoft.com/office/drawing/2014/main" id="{B2C510AF-69A0-0546-609E-0E2507A177D2}"/>
              </a:ext>
            </a:extLst>
          </p:cNvPr>
          <p:cNvSpPr>
            <a:spLocks/>
          </p:cNvSpPr>
          <p:nvPr/>
        </p:nvSpPr>
        <p:spPr bwMode="auto">
          <a:xfrm>
            <a:off x="572467" y="3529994"/>
            <a:ext cx="1445868" cy="819115"/>
          </a:xfrm>
          <a:prstGeom prst="roundRect">
            <a:avLst>
              <a:gd name="adj" fmla="val 10570"/>
            </a:avLst>
          </a:prstGeom>
          <a:solidFill>
            <a:srgbClr val="2B394D"/>
          </a:solidFill>
          <a:ln>
            <a:noFill/>
          </a:ln>
        </p:spPr>
        <p:txBody>
          <a:bodyPr vert="horz" wrap="square" lIns="73152" tIns="36576" rIns="73152" bIns="36576" numCol="1" anchor="ctr" anchorCtr="0" compatLnSpc="1">
            <a:prstTxWarp prst="textNoShape">
              <a:avLst/>
            </a:prstTxWarp>
            <a:noAutofit/>
          </a:bodyPr>
          <a:lstStyle/>
          <a:p>
            <a:pPr algn="ctr" defTabSz="914400"/>
            <a:r>
              <a:rPr lang="en-US" sz="1400">
                <a:solidFill>
                  <a:schemeClr val="bg1"/>
                </a:solidFill>
                <a:latin typeface="+mj-lt"/>
                <a:cs typeface="Segoe Sans Display"/>
              </a:rPr>
              <a:t>App Essence</a:t>
            </a:r>
          </a:p>
        </p:txBody>
      </p:sp>
      <p:sp>
        <p:nvSpPr>
          <p:cNvPr id="77" name="Rounded Rectangle 17">
            <a:extLst>
              <a:ext uri="{FF2B5EF4-FFF2-40B4-BE49-F238E27FC236}">
                <a16:creationId xmlns:a16="http://schemas.microsoft.com/office/drawing/2014/main" id="{786D495D-5E1C-28A0-3703-855B74B35535}"/>
              </a:ext>
            </a:extLst>
          </p:cNvPr>
          <p:cNvSpPr>
            <a:spLocks/>
          </p:cNvSpPr>
          <p:nvPr/>
        </p:nvSpPr>
        <p:spPr bwMode="auto">
          <a:xfrm>
            <a:off x="572467" y="4427728"/>
            <a:ext cx="1445868" cy="1655672"/>
          </a:xfrm>
          <a:prstGeom prst="roundRect">
            <a:avLst>
              <a:gd name="adj" fmla="val 5644"/>
            </a:avLst>
          </a:prstGeom>
          <a:solidFill>
            <a:srgbClr val="2B394D"/>
          </a:solidFill>
          <a:ln>
            <a:noFill/>
          </a:ln>
        </p:spPr>
        <p:txBody>
          <a:bodyPr vert="horz" wrap="square" lIns="73152" tIns="36576" rIns="73152" bIns="36576" numCol="1" anchor="ctr" anchorCtr="0" compatLnSpc="1">
            <a:prstTxWarp prst="textNoShape">
              <a:avLst/>
            </a:prstTxWarp>
            <a:noAutofit/>
          </a:bodyPr>
          <a:lstStyle/>
          <a:p>
            <a:pPr algn="ctr" defTabSz="914400"/>
            <a:r>
              <a:rPr lang="en-US" sz="1400">
                <a:solidFill>
                  <a:schemeClr val="bg1"/>
                </a:solidFill>
                <a:latin typeface="+mj-lt"/>
                <a:cs typeface="Segoe Sans Display"/>
              </a:rPr>
              <a:t>App Purpose</a:t>
            </a:r>
          </a:p>
        </p:txBody>
      </p:sp>
      <p:sp>
        <p:nvSpPr>
          <p:cNvPr id="93" name="!!Phase1">
            <a:extLst>
              <a:ext uri="{FF2B5EF4-FFF2-40B4-BE49-F238E27FC236}">
                <a16:creationId xmlns:a16="http://schemas.microsoft.com/office/drawing/2014/main" id="{6D417753-5DDD-CE04-BC1D-4B0868251E99}"/>
              </a:ext>
              <a:ext uri="{C183D7F6-B498-43B3-948B-1728B52AA6E4}">
                <adec:decorative xmlns:adec="http://schemas.microsoft.com/office/drawing/2017/decorative" val="0"/>
              </a:ext>
            </a:extLst>
          </p:cNvPr>
          <p:cNvSpPr>
            <a:spLocks/>
          </p:cNvSpPr>
          <p:nvPr/>
        </p:nvSpPr>
        <p:spPr bwMode="auto">
          <a:xfrm>
            <a:off x="2182927" y="1537793"/>
            <a:ext cx="2359152" cy="417310"/>
          </a:xfrm>
          <a:prstGeom prst="roundRect">
            <a:avLst>
              <a:gd name="adj" fmla="val 16887"/>
            </a:avLst>
          </a:prstGeom>
          <a:solidFill>
            <a:schemeClr val="accent1"/>
          </a:solidFill>
          <a:ln w="19050" cap="flat" cmpd="sng" algn="ctr">
            <a:noFill/>
            <a:prstDash val="solid"/>
            <a:headEnd type="none" w="med" len="med"/>
            <a:tailEnd type="none" w="med" len="med"/>
          </a:ln>
          <a:effectLst>
            <a:outerShdw blurRad="50800" dist="25400" dir="5400000" algn="ctr" rotWithShape="0">
              <a:srgbClr val="000000">
                <a:alpha val="15000"/>
              </a:srgbClr>
            </a:outerShdw>
          </a:effectLst>
        </p:spPr>
        <p:txBody>
          <a:bodyPr rot="0" spcFirstLastPara="0" vertOverflow="overflow" horzOverflow="overflow" vert="horz" wrap="square" lIns="91440" tIns="91440" rIns="91440" bIns="91440" numCol="1" spcCol="0" rtlCol="0" fromWordArt="0" anchor="ctr" anchorCtr="1" forceAA="0" compatLnSpc="1">
            <a:prstTxWarp prst="textNoShape">
              <a:avLst/>
            </a:prstTxWarp>
            <a:noAutofit/>
          </a:bodyP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lvl="0" algn="ctr" defTabSz="914400">
              <a:defRPr/>
            </a:pPr>
            <a:r>
              <a:rPr lang="en-US" sz="1400" kern="0">
                <a:latin typeface="+mj-lt"/>
              </a:rPr>
              <a:t>Communication</a:t>
            </a:r>
          </a:p>
        </p:txBody>
      </p:sp>
      <p:sp>
        <p:nvSpPr>
          <p:cNvPr id="111" name="TextBox 110">
            <a:extLst>
              <a:ext uri="{FF2B5EF4-FFF2-40B4-BE49-F238E27FC236}">
                <a16:creationId xmlns:a16="http://schemas.microsoft.com/office/drawing/2014/main" id="{5C83860C-20B4-95CF-37C6-87B15072334C}"/>
              </a:ext>
            </a:extLst>
          </p:cNvPr>
          <p:cNvSpPr txBox="1"/>
          <p:nvPr/>
        </p:nvSpPr>
        <p:spPr>
          <a:xfrm>
            <a:off x="2229533" y="2734697"/>
            <a:ext cx="1086362" cy="584775"/>
          </a:xfrm>
          <a:prstGeom prst="rect">
            <a:avLst/>
          </a:prstGeom>
          <a:noFill/>
        </p:spPr>
        <p:txBody>
          <a:bodyPr wrap="square" lIns="0" tIns="0" rIns="0" bIns="0" rtlCol="0">
            <a:spAutoFit/>
          </a:bodyPr>
          <a:lstStyle/>
          <a:p>
            <a:pPr algn="ctr"/>
            <a:r>
              <a:rPr lang="en-US" sz="1400">
                <a:solidFill>
                  <a:schemeClr val="accent1"/>
                </a:solidFill>
                <a:latin typeface="+mj-lt"/>
                <a:ea typeface="Segoe UI Semibold" pitchFamily="34" charset="-122"/>
                <a:cs typeface="Segoe UI Semibold" pitchFamily="34" charset="-120"/>
              </a:rPr>
              <a:t>Outlook</a:t>
            </a:r>
          </a:p>
          <a:p>
            <a:pPr algn="ctr">
              <a:defRPr/>
            </a:pPr>
            <a:r>
              <a:rPr lang="en-US" sz="1200">
                <a:solidFill>
                  <a:schemeClr val="bg1"/>
                </a:solidFill>
                <a:cs typeface="Segoe UI Semibold" pitchFamily="34" charset="-120"/>
              </a:rPr>
              <a:t>Organization and Connection</a:t>
            </a:r>
          </a:p>
        </p:txBody>
      </p:sp>
      <p:sp>
        <p:nvSpPr>
          <p:cNvPr id="149" name="TextBox 148">
            <a:extLst>
              <a:ext uri="{FF2B5EF4-FFF2-40B4-BE49-F238E27FC236}">
                <a16:creationId xmlns:a16="http://schemas.microsoft.com/office/drawing/2014/main" id="{4AF66D2C-A0DE-F543-1D1C-14981AD365B5}"/>
              </a:ext>
            </a:extLst>
          </p:cNvPr>
          <p:cNvSpPr txBox="1"/>
          <p:nvPr/>
        </p:nvSpPr>
        <p:spPr>
          <a:xfrm>
            <a:off x="2236173" y="3739477"/>
            <a:ext cx="1079719" cy="369332"/>
          </a:xfrm>
          <a:prstGeom prst="rect">
            <a:avLst/>
          </a:prstGeom>
          <a:noFill/>
        </p:spPr>
        <p:txBody>
          <a:bodyPr wrap="square" lIns="0" tIns="0" rIns="0" bIns="0" rtlCol="0">
            <a:spAutoFit/>
          </a:bodyPr>
          <a:lstStyle/>
          <a:p>
            <a:pPr lvl="0" algn="ctr" defTabSz="914400">
              <a:defRPr/>
            </a:pPr>
            <a:r>
              <a:rPr lang="en-US" sz="1200" kern="0">
                <a:solidFill>
                  <a:schemeClr val="bg1"/>
                </a:solidFill>
                <a:ea typeface="Segoe UI Regular" pitchFamily="34" charset="-122"/>
                <a:cs typeface="Segoe UI Regular" pitchFamily="34" charset="-120"/>
              </a:rPr>
              <a:t>Email and calendar</a:t>
            </a:r>
            <a:endParaRPr lang="en-US" sz="1200">
              <a:solidFill>
                <a:schemeClr val="bg1"/>
              </a:solidFill>
              <a:ea typeface="Calibri" panose="020F0502020204030204"/>
              <a:cs typeface="Calibri" panose="020F0502020204030204"/>
            </a:endParaRPr>
          </a:p>
        </p:txBody>
      </p:sp>
      <p:sp>
        <p:nvSpPr>
          <p:cNvPr id="160" name="TextBox 159">
            <a:extLst>
              <a:ext uri="{FF2B5EF4-FFF2-40B4-BE49-F238E27FC236}">
                <a16:creationId xmlns:a16="http://schemas.microsoft.com/office/drawing/2014/main" id="{392EE19F-A5AC-CD09-9593-26790555AE2B}"/>
              </a:ext>
            </a:extLst>
          </p:cNvPr>
          <p:cNvSpPr txBox="1"/>
          <p:nvPr/>
        </p:nvSpPr>
        <p:spPr>
          <a:xfrm>
            <a:off x="2236173" y="4484065"/>
            <a:ext cx="1079719" cy="923330"/>
          </a:xfrm>
          <a:prstGeom prst="rect">
            <a:avLst/>
          </a:prstGeom>
          <a:noFill/>
        </p:spPr>
        <p:txBody>
          <a:bodyPr wrap="square" lIns="0" tIns="0" rIns="0" bIns="0" rtlCol="0">
            <a:spAutoFit/>
          </a:bodyPr>
          <a:lstStyle/>
          <a:p>
            <a:pPr algn="ctr" defTabSz="914400">
              <a:defRPr/>
            </a:pPr>
            <a:r>
              <a:rPr lang="en-US" sz="1200" kern="0">
                <a:solidFill>
                  <a:schemeClr val="bg1"/>
                </a:solidFill>
                <a:ea typeface="Segoe UI Regular" pitchFamily="34" charset="-122"/>
              </a:rPr>
              <a:t>Manage your email, calendar, tasks, and contacts together</a:t>
            </a:r>
          </a:p>
        </p:txBody>
      </p:sp>
      <p:sp>
        <p:nvSpPr>
          <p:cNvPr id="115" name="TextBox 114">
            <a:extLst>
              <a:ext uri="{FF2B5EF4-FFF2-40B4-BE49-F238E27FC236}">
                <a16:creationId xmlns:a16="http://schemas.microsoft.com/office/drawing/2014/main" id="{727FE939-A9A2-7A10-1763-6478855D5BCF}"/>
              </a:ext>
            </a:extLst>
          </p:cNvPr>
          <p:cNvSpPr txBox="1"/>
          <p:nvPr/>
        </p:nvSpPr>
        <p:spPr>
          <a:xfrm>
            <a:off x="3408161" y="2734697"/>
            <a:ext cx="1086362" cy="400110"/>
          </a:xfrm>
          <a:prstGeom prst="rect">
            <a:avLst/>
          </a:prstGeom>
          <a:noFill/>
        </p:spPr>
        <p:txBody>
          <a:bodyPr wrap="square" lIns="0" tIns="0" rIns="0" bIns="0" rtlCol="0">
            <a:spAutoFit/>
          </a:bodyPr>
          <a:lstStyle/>
          <a:p>
            <a:pPr lvl="0" algn="ctr">
              <a:defRPr/>
            </a:pPr>
            <a:r>
              <a:rPr lang="en-US" sz="1400">
                <a:solidFill>
                  <a:schemeClr val="accent1"/>
                </a:solidFill>
                <a:latin typeface="+mj-lt"/>
                <a:cs typeface="Segoe UI Semibold" pitchFamily="34" charset="-120"/>
              </a:rPr>
              <a:t>Teams</a:t>
            </a:r>
          </a:p>
          <a:p>
            <a:pPr algn="ctr">
              <a:defRPr/>
            </a:pPr>
            <a:r>
              <a:rPr lang="en-US" sz="1200">
                <a:solidFill>
                  <a:schemeClr val="bg1"/>
                </a:solidFill>
                <a:cs typeface="Segoe UI Semibold" pitchFamily="34" charset="-120"/>
              </a:rPr>
              <a:t>Collaboration</a:t>
            </a:r>
          </a:p>
        </p:txBody>
      </p:sp>
      <p:sp>
        <p:nvSpPr>
          <p:cNvPr id="151" name="TextBox 150">
            <a:extLst>
              <a:ext uri="{FF2B5EF4-FFF2-40B4-BE49-F238E27FC236}">
                <a16:creationId xmlns:a16="http://schemas.microsoft.com/office/drawing/2014/main" id="{1C15B63B-C55F-5111-40A6-E82D860CF739}"/>
              </a:ext>
            </a:extLst>
          </p:cNvPr>
          <p:cNvSpPr txBox="1"/>
          <p:nvPr/>
        </p:nvSpPr>
        <p:spPr>
          <a:xfrm>
            <a:off x="3415919" y="3739477"/>
            <a:ext cx="1079719" cy="369332"/>
          </a:xfrm>
          <a:prstGeom prst="rect">
            <a:avLst/>
          </a:prstGeom>
          <a:noFill/>
        </p:spPr>
        <p:txBody>
          <a:bodyPr wrap="square" lIns="0" tIns="0" rIns="0" bIns="0" rtlCol="0">
            <a:spAutoFit/>
          </a:bodyPr>
          <a:lstStyle/>
          <a:p>
            <a:pPr algn="ctr" defTabSz="914400">
              <a:defRPr/>
            </a:pPr>
            <a:r>
              <a:rPr lang="en-US" sz="1200" kern="0">
                <a:solidFill>
                  <a:schemeClr val="bg1"/>
                </a:solidFill>
                <a:ea typeface="Segoe UI Regular" pitchFamily="34" charset="-122"/>
              </a:rPr>
              <a:t>Meetings, chat and channels</a:t>
            </a:r>
          </a:p>
        </p:txBody>
      </p:sp>
      <p:sp>
        <p:nvSpPr>
          <p:cNvPr id="161" name="TextBox 160">
            <a:extLst>
              <a:ext uri="{FF2B5EF4-FFF2-40B4-BE49-F238E27FC236}">
                <a16:creationId xmlns:a16="http://schemas.microsoft.com/office/drawing/2014/main" id="{5452AEA6-8A01-F8BA-56C4-D8027D00646C}"/>
              </a:ext>
            </a:extLst>
          </p:cNvPr>
          <p:cNvSpPr txBox="1"/>
          <p:nvPr/>
        </p:nvSpPr>
        <p:spPr>
          <a:xfrm>
            <a:off x="3467206" y="4484065"/>
            <a:ext cx="977146" cy="1150476"/>
          </a:xfrm>
          <a:prstGeom prst="rect">
            <a:avLst/>
          </a:prstGeom>
          <a:noFill/>
        </p:spPr>
        <p:txBody>
          <a:bodyPr wrap="square" lIns="0" tIns="0" rIns="0" bIns="0" rtlCol="0">
            <a:spAutoFit/>
          </a:bodyPr>
          <a:lstStyle/>
          <a:p>
            <a:pPr lvl="0" algn="ctr" defTabSz="914400">
              <a:defRPr/>
            </a:pPr>
            <a:r>
              <a:rPr lang="en-US" sz="1200" kern="0">
                <a:solidFill>
                  <a:schemeClr val="bg1"/>
                </a:solidFill>
                <a:ea typeface="Segoe UI Regular" pitchFamily="34" charset="-122"/>
              </a:rPr>
              <a:t>Bring everyone together to meet, chat, call, and collaborate</a:t>
            </a:r>
          </a:p>
        </p:txBody>
      </p:sp>
      <p:sp>
        <p:nvSpPr>
          <p:cNvPr id="124" name="!!Phase1">
            <a:extLst>
              <a:ext uri="{FF2B5EF4-FFF2-40B4-BE49-F238E27FC236}">
                <a16:creationId xmlns:a16="http://schemas.microsoft.com/office/drawing/2014/main" id="{F502A7CA-D62E-D71D-4508-29B62617AA37}"/>
              </a:ext>
              <a:ext uri="{C183D7F6-B498-43B3-948B-1728B52AA6E4}">
                <adec:decorative xmlns:adec="http://schemas.microsoft.com/office/drawing/2017/decorative" val="0"/>
              </a:ext>
            </a:extLst>
          </p:cNvPr>
          <p:cNvSpPr>
            <a:spLocks/>
          </p:cNvSpPr>
          <p:nvPr/>
        </p:nvSpPr>
        <p:spPr bwMode="auto">
          <a:xfrm>
            <a:off x="4620171" y="1537793"/>
            <a:ext cx="2832176" cy="417310"/>
          </a:xfrm>
          <a:prstGeom prst="roundRect">
            <a:avLst>
              <a:gd name="adj" fmla="val 16887"/>
            </a:avLst>
          </a:prstGeom>
          <a:solidFill>
            <a:schemeClr val="accent4"/>
          </a:solidFill>
          <a:ln w="19050" cap="flat" cmpd="sng" algn="ctr">
            <a:noFill/>
            <a:prstDash val="solid"/>
            <a:headEnd type="none" w="med" len="med"/>
            <a:tailEnd type="none" w="med" len="med"/>
          </a:ln>
          <a:effectLst>
            <a:outerShdw blurRad="50800" dist="25400" dir="5400000" algn="ctr" rotWithShape="0">
              <a:srgbClr val="000000">
                <a:alpha val="15000"/>
              </a:srgbClr>
            </a:outerShdw>
          </a:effectLst>
        </p:spPr>
        <p:txBody>
          <a:bodyPr rot="0" spcFirstLastPara="0" vertOverflow="overflow" horzOverflow="overflow" vert="horz" wrap="square" lIns="91440" tIns="91440" rIns="91440" bIns="91440" numCol="1" spcCol="0" rtlCol="0" fromWordArt="0" anchor="ctr" anchorCtr="1" forceAA="0" compatLnSpc="1">
            <a:prstTxWarp prst="textNoShape">
              <a:avLst/>
            </a:prstTxWarp>
            <a:noAutofit/>
          </a:bodyP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algn="ctr" defTabSz="914400">
              <a:defRPr/>
            </a:pPr>
            <a:r>
              <a:rPr lang="en-US" sz="1400" kern="0">
                <a:solidFill>
                  <a:schemeClr val="bg1"/>
                </a:solidFill>
                <a:latin typeface="+mj-lt"/>
              </a:rPr>
              <a:t>Co-creation and ideation</a:t>
            </a:r>
          </a:p>
        </p:txBody>
      </p:sp>
      <p:sp>
        <p:nvSpPr>
          <p:cNvPr id="118" name="TextBox 117">
            <a:extLst>
              <a:ext uri="{FF2B5EF4-FFF2-40B4-BE49-F238E27FC236}">
                <a16:creationId xmlns:a16="http://schemas.microsoft.com/office/drawing/2014/main" id="{A6F8BE40-9E13-0399-9FA8-152B8705A0CD}"/>
              </a:ext>
            </a:extLst>
          </p:cNvPr>
          <p:cNvSpPr txBox="1"/>
          <p:nvPr/>
        </p:nvSpPr>
        <p:spPr>
          <a:xfrm>
            <a:off x="4586789" y="2734697"/>
            <a:ext cx="1086362" cy="400110"/>
          </a:xfrm>
          <a:prstGeom prst="rect">
            <a:avLst/>
          </a:prstGeom>
          <a:noFill/>
        </p:spPr>
        <p:txBody>
          <a:bodyPr wrap="square" lIns="0" tIns="0" rIns="0" bIns="0" rtlCol="0">
            <a:spAutoFit/>
          </a:bodyPr>
          <a:lstStyle/>
          <a:p>
            <a:pPr lvl="0" algn="ctr">
              <a:defRPr/>
            </a:pPr>
            <a:r>
              <a:rPr lang="en-US" sz="1400">
                <a:solidFill>
                  <a:schemeClr val="accent3"/>
                </a:solidFill>
                <a:latin typeface="+mj-lt"/>
                <a:cs typeface="Segoe UI Semibold" pitchFamily="34" charset="-120"/>
              </a:rPr>
              <a:t>Loop</a:t>
            </a:r>
          </a:p>
          <a:p>
            <a:pPr algn="ctr">
              <a:defRPr/>
            </a:pPr>
            <a:r>
              <a:rPr lang="en-US" sz="1200">
                <a:solidFill>
                  <a:schemeClr val="bg1"/>
                </a:solidFill>
                <a:cs typeface="Segoe UI Semibold" pitchFamily="34" charset="-120"/>
              </a:rPr>
              <a:t>Co-creation</a:t>
            </a:r>
          </a:p>
        </p:txBody>
      </p:sp>
      <p:sp>
        <p:nvSpPr>
          <p:cNvPr id="152" name="TextBox 151">
            <a:extLst>
              <a:ext uri="{FF2B5EF4-FFF2-40B4-BE49-F238E27FC236}">
                <a16:creationId xmlns:a16="http://schemas.microsoft.com/office/drawing/2014/main" id="{1F61C9C1-01B8-6D4A-0495-A7B219E69841}"/>
              </a:ext>
            </a:extLst>
          </p:cNvPr>
          <p:cNvSpPr txBox="1"/>
          <p:nvPr/>
        </p:nvSpPr>
        <p:spPr>
          <a:xfrm>
            <a:off x="4595665" y="3739477"/>
            <a:ext cx="1079719" cy="369332"/>
          </a:xfrm>
          <a:prstGeom prst="rect">
            <a:avLst/>
          </a:prstGeom>
          <a:noFill/>
        </p:spPr>
        <p:txBody>
          <a:bodyPr wrap="square" lIns="0" tIns="0" rIns="0" bIns="0" rtlCol="0">
            <a:spAutoFit/>
          </a:bodyPr>
          <a:lstStyle/>
          <a:p>
            <a:pPr algn="ctr" defTabSz="914400">
              <a:defRPr/>
            </a:pPr>
            <a:r>
              <a:rPr lang="en-US" sz="1200" kern="0">
                <a:solidFill>
                  <a:schemeClr val="bg1"/>
                </a:solidFill>
                <a:ea typeface="Segoe UI Regular" pitchFamily="34" charset="-122"/>
              </a:rPr>
              <a:t>Workspace and Components</a:t>
            </a:r>
          </a:p>
        </p:txBody>
      </p:sp>
      <p:sp>
        <p:nvSpPr>
          <p:cNvPr id="162" name="TextBox 161">
            <a:extLst>
              <a:ext uri="{FF2B5EF4-FFF2-40B4-BE49-F238E27FC236}">
                <a16:creationId xmlns:a16="http://schemas.microsoft.com/office/drawing/2014/main" id="{681B3D72-1575-59D2-036B-9DC316167DE2}"/>
              </a:ext>
            </a:extLst>
          </p:cNvPr>
          <p:cNvSpPr txBox="1"/>
          <p:nvPr/>
        </p:nvSpPr>
        <p:spPr>
          <a:xfrm>
            <a:off x="4595665" y="4484065"/>
            <a:ext cx="1079719" cy="1107996"/>
          </a:xfrm>
          <a:prstGeom prst="rect">
            <a:avLst/>
          </a:prstGeom>
          <a:noFill/>
        </p:spPr>
        <p:txBody>
          <a:bodyPr wrap="square" lIns="0" tIns="0" rIns="0" bIns="0" rtlCol="0">
            <a:spAutoFit/>
          </a:bodyPr>
          <a:lstStyle/>
          <a:p>
            <a:pPr lvl="0" algn="ctr" defTabSz="914400">
              <a:defRPr/>
            </a:pPr>
            <a:r>
              <a:rPr lang="en-US" sz="1200" kern="0">
                <a:solidFill>
                  <a:schemeClr val="bg1"/>
                </a:solidFill>
                <a:ea typeface="Segoe UI Regular" pitchFamily="34" charset="-122"/>
              </a:rPr>
              <a:t>Think, plan and create together, bringing your team and ideas together in one place</a:t>
            </a:r>
          </a:p>
        </p:txBody>
      </p:sp>
      <p:sp>
        <p:nvSpPr>
          <p:cNvPr id="132" name="TextBox 131">
            <a:extLst>
              <a:ext uri="{FF2B5EF4-FFF2-40B4-BE49-F238E27FC236}">
                <a16:creationId xmlns:a16="http://schemas.microsoft.com/office/drawing/2014/main" id="{2BDF4C05-1EA7-3089-3C14-E96AAB3E8377}"/>
              </a:ext>
            </a:extLst>
          </p:cNvPr>
          <p:cNvSpPr txBox="1"/>
          <p:nvPr/>
        </p:nvSpPr>
        <p:spPr>
          <a:xfrm>
            <a:off x="5765417" y="2734697"/>
            <a:ext cx="1086362" cy="584775"/>
          </a:xfrm>
          <a:prstGeom prst="rect">
            <a:avLst/>
          </a:prstGeom>
          <a:noFill/>
        </p:spPr>
        <p:txBody>
          <a:bodyPr wrap="square" lIns="0" tIns="0" rIns="0" bIns="0" rtlCol="0">
            <a:spAutoFit/>
          </a:bodyPr>
          <a:lstStyle/>
          <a:p>
            <a:pPr lvl="0" algn="ctr">
              <a:defRPr/>
            </a:pPr>
            <a:r>
              <a:rPr lang="en-US" sz="1400">
                <a:solidFill>
                  <a:schemeClr val="accent3"/>
                </a:solidFill>
                <a:latin typeface="+mj-lt"/>
                <a:cs typeface="Segoe UI Semibold" pitchFamily="34" charset="-120"/>
              </a:rPr>
              <a:t>Whiteboard</a:t>
            </a:r>
          </a:p>
          <a:p>
            <a:pPr algn="ctr">
              <a:defRPr/>
            </a:pPr>
            <a:r>
              <a:rPr lang="en-US" sz="1200">
                <a:solidFill>
                  <a:schemeClr val="bg1"/>
                </a:solidFill>
                <a:cs typeface="Segoe UI Semibold" pitchFamily="34" charset="-120"/>
              </a:rPr>
              <a:t>Visual brainstorming</a:t>
            </a:r>
          </a:p>
        </p:txBody>
      </p:sp>
      <p:sp>
        <p:nvSpPr>
          <p:cNvPr id="153" name="TextBox 152">
            <a:extLst>
              <a:ext uri="{FF2B5EF4-FFF2-40B4-BE49-F238E27FC236}">
                <a16:creationId xmlns:a16="http://schemas.microsoft.com/office/drawing/2014/main" id="{DF4C0E22-EEF7-2A36-7140-B6D793038C8C}"/>
              </a:ext>
            </a:extLst>
          </p:cNvPr>
          <p:cNvSpPr txBox="1"/>
          <p:nvPr/>
        </p:nvSpPr>
        <p:spPr>
          <a:xfrm>
            <a:off x="5775411" y="3739477"/>
            <a:ext cx="1079719" cy="184666"/>
          </a:xfrm>
          <a:prstGeom prst="rect">
            <a:avLst/>
          </a:prstGeom>
          <a:noFill/>
        </p:spPr>
        <p:txBody>
          <a:bodyPr wrap="square" lIns="0" tIns="0" rIns="0" bIns="0" rtlCol="0">
            <a:spAutoFit/>
          </a:bodyPr>
          <a:lstStyle/>
          <a:p>
            <a:pPr algn="ctr" defTabSz="914400">
              <a:defRPr/>
            </a:pPr>
            <a:r>
              <a:rPr lang="en-US" sz="1200" kern="0">
                <a:solidFill>
                  <a:schemeClr val="bg1"/>
                </a:solidFill>
                <a:ea typeface="Segoe UI Regular" pitchFamily="34" charset="-122"/>
              </a:rPr>
              <a:t>Canvas</a:t>
            </a:r>
          </a:p>
        </p:txBody>
      </p:sp>
      <p:sp>
        <p:nvSpPr>
          <p:cNvPr id="163" name="TextBox 162">
            <a:extLst>
              <a:ext uri="{FF2B5EF4-FFF2-40B4-BE49-F238E27FC236}">
                <a16:creationId xmlns:a16="http://schemas.microsoft.com/office/drawing/2014/main" id="{8B1E3174-C59C-491A-C09A-D0F28FF15BB8}"/>
              </a:ext>
            </a:extLst>
          </p:cNvPr>
          <p:cNvSpPr txBox="1"/>
          <p:nvPr/>
        </p:nvSpPr>
        <p:spPr>
          <a:xfrm>
            <a:off x="5775411" y="4484065"/>
            <a:ext cx="1079719" cy="739177"/>
          </a:xfrm>
          <a:prstGeom prst="rect">
            <a:avLst/>
          </a:prstGeom>
          <a:noFill/>
        </p:spPr>
        <p:txBody>
          <a:bodyPr wrap="square" lIns="0" tIns="0" rIns="0" bIns="0" rtlCol="0">
            <a:spAutoFit/>
          </a:bodyPr>
          <a:lstStyle/>
          <a:p>
            <a:pPr lvl="0" algn="ctr" defTabSz="914400">
              <a:defRPr/>
            </a:pPr>
            <a:r>
              <a:rPr lang="en-US" sz="1200" kern="0">
                <a:solidFill>
                  <a:schemeClr val="bg1"/>
                </a:solidFill>
                <a:ea typeface="Segoe UI Regular" pitchFamily="34" charset="-122"/>
              </a:rPr>
              <a:t>Visualize your ideas and brainstorm together</a:t>
            </a:r>
          </a:p>
        </p:txBody>
      </p:sp>
      <p:sp>
        <p:nvSpPr>
          <p:cNvPr id="135" name="TextBox 134">
            <a:extLst>
              <a:ext uri="{FF2B5EF4-FFF2-40B4-BE49-F238E27FC236}">
                <a16:creationId xmlns:a16="http://schemas.microsoft.com/office/drawing/2014/main" id="{B7D61361-B1DD-8078-7CD1-F52498EA40DC}"/>
              </a:ext>
            </a:extLst>
          </p:cNvPr>
          <p:cNvSpPr txBox="1"/>
          <p:nvPr/>
        </p:nvSpPr>
        <p:spPr>
          <a:xfrm>
            <a:off x="6944045" y="2734697"/>
            <a:ext cx="1086362" cy="400110"/>
          </a:xfrm>
          <a:prstGeom prst="rect">
            <a:avLst/>
          </a:prstGeom>
          <a:noFill/>
        </p:spPr>
        <p:txBody>
          <a:bodyPr wrap="square" lIns="0" tIns="0" rIns="0" bIns="0" rtlCol="0">
            <a:spAutoFit/>
          </a:bodyPr>
          <a:lstStyle/>
          <a:p>
            <a:pPr lvl="0" algn="ctr">
              <a:defRPr/>
            </a:pPr>
            <a:r>
              <a:rPr lang="en-US" sz="1400">
                <a:solidFill>
                  <a:schemeClr val="accent3"/>
                </a:solidFill>
                <a:latin typeface="+mj-lt"/>
                <a:cs typeface="Segoe UI Semibold" pitchFamily="34" charset="-120"/>
              </a:rPr>
              <a:t>OneNote</a:t>
            </a:r>
          </a:p>
          <a:p>
            <a:pPr algn="ctr">
              <a:defRPr/>
            </a:pPr>
            <a:r>
              <a:rPr lang="en-US" sz="1200">
                <a:solidFill>
                  <a:schemeClr val="bg1"/>
                </a:solidFill>
                <a:cs typeface="Segoe UI Semibold" pitchFamily="34" charset="-120"/>
              </a:rPr>
              <a:t>Digital memory</a:t>
            </a:r>
          </a:p>
        </p:txBody>
      </p:sp>
      <p:sp>
        <p:nvSpPr>
          <p:cNvPr id="154" name="TextBox 153">
            <a:extLst>
              <a:ext uri="{FF2B5EF4-FFF2-40B4-BE49-F238E27FC236}">
                <a16:creationId xmlns:a16="http://schemas.microsoft.com/office/drawing/2014/main" id="{6167CBCF-CBD7-ABC3-C8BB-3F302A1EC3DA}"/>
              </a:ext>
            </a:extLst>
          </p:cNvPr>
          <p:cNvSpPr txBox="1"/>
          <p:nvPr/>
        </p:nvSpPr>
        <p:spPr>
          <a:xfrm>
            <a:off x="6955157" y="3739477"/>
            <a:ext cx="1079719" cy="184666"/>
          </a:xfrm>
          <a:prstGeom prst="rect">
            <a:avLst/>
          </a:prstGeom>
          <a:noFill/>
        </p:spPr>
        <p:txBody>
          <a:bodyPr wrap="square" lIns="0" tIns="0" rIns="0" bIns="0" rtlCol="0">
            <a:spAutoFit/>
          </a:bodyPr>
          <a:lstStyle/>
          <a:p>
            <a:pPr algn="ctr" defTabSz="914400">
              <a:defRPr/>
            </a:pPr>
            <a:r>
              <a:rPr lang="en-US" sz="1200" kern="0">
                <a:solidFill>
                  <a:schemeClr val="bg1"/>
                </a:solidFill>
                <a:ea typeface="Segoe UI Regular" pitchFamily="34" charset="-122"/>
              </a:rPr>
              <a:t>Notes</a:t>
            </a:r>
          </a:p>
        </p:txBody>
      </p:sp>
      <p:sp>
        <p:nvSpPr>
          <p:cNvPr id="164" name="TextBox 163">
            <a:extLst>
              <a:ext uri="{FF2B5EF4-FFF2-40B4-BE49-F238E27FC236}">
                <a16:creationId xmlns:a16="http://schemas.microsoft.com/office/drawing/2014/main" id="{60BA24D6-6138-D3DC-D0CA-4BB63CFD60AC}"/>
              </a:ext>
            </a:extLst>
          </p:cNvPr>
          <p:cNvSpPr txBox="1"/>
          <p:nvPr/>
        </p:nvSpPr>
        <p:spPr>
          <a:xfrm>
            <a:off x="6955157" y="4484065"/>
            <a:ext cx="1079719" cy="550792"/>
          </a:xfrm>
          <a:prstGeom prst="rect">
            <a:avLst/>
          </a:prstGeom>
          <a:noFill/>
        </p:spPr>
        <p:txBody>
          <a:bodyPr wrap="square" lIns="0" tIns="0" rIns="0" bIns="0" rtlCol="0">
            <a:spAutoFit/>
          </a:bodyPr>
          <a:lstStyle/>
          <a:p>
            <a:pPr lvl="0" algn="ctr" defTabSz="914400">
              <a:defRPr/>
            </a:pPr>
            <a:r>
              <a:rPr lang="en-US" sz="1200" kern="0">
                <a:solidFill>
                  <a:schemeClr val="bg1"/>
                </a:solidFill>
                <a:ea typeface="Segoe UI Regular" pitchFamily="34" charset="-122"/>
              </a:rPr>
              <a:t>Capture ideas and organize your thoughts</a:t>
            </a:r>
          </a:p>
        </p:txBody>
      </p:sp>
      <p:sp>
        <p:nvSpPr>
          <p:cNvPr id="125" name="!!Phase1">
            <a:extLst>
              <a:ext uri="{FF2B5EF4-FFF2-40B4-BE49-F238E27FC236}">
                <a16:creationId xmlns:a16="http://schemas.microsoft.com/office/drawing/2014/main" id="{A9ACEBD4-8FFD-7883-AB0C-2AFFA116C086}"/>
              </a:ext>
              <a:ext uri="{C183D7F6-B498-43B3-948B-1728B52AA6E4}">
                <adec:decorative xmlns:adec="http://schemas.microsoft.com/office/drawing/2017/decorative" val="0"/>
              </a:ext>
            </a:extLst>
          </p:cNvPr>
          <p:cNvSpPr>
            <a:spLocks/>
          </p:cNvSpPr>
          <p:nvPr/>
        </p:nvSpPr>
        <p:spPr bwMode="auto">
          <a:xfrm>
            <a:off x="7530439" y="1537793"/>
            <a:ext cx="4089094" cy="417310"/>
          </a:xfrm>
          <a:prstGeom prst="roundRect">
            <a:avLst>
              <a:gd name="adj" fmla="val 16887"/>
            </a:avLst>
          </a:prstGeom>
          <a:solidFill>
            <a:schemeClr val="accent4"/>
          </a:solidFill>
          <a:ln w="19050" cap="flat" cmpd="sng" algn="ctr">
            <a:noFill/>
            <a:prstDash val="solid"/>
            <a:headEnd type="none" w="med" len="med"/>
            <a:tailEnd type="none" w="med" len="med"/>
          </a:ln>
          <a:effectLst>
            <a:outerShdw blurRad="50800" dist="25400" dir="5400000" algn="ctr" rotWithShape="0">
              <a:srgbClr val="000000">
                <a:alpha val="15000"/>
              </a:srgbClr>
            </a:outerShdw>
          </a:effectLst>
        </p:spPr>
        <p:txBody>
          <a:bodyPr rot="0" spcFirstLastPara="0" vertOverflow="overflow" horzOverflow="overflow" vert="horz" wrap="square" lIns="91440" tIns="91440" rIns="91440" bIns="91440" numCol="1" spcCol="0" rtlCol="0" fromWordArt="0" anchor="ctr" anchorCtr="1" forceAA="0" compatLnSpc="1">
            <a:prstTxWarp prst="textNoShape">
              <a:avLst/>
            </a:prstTxWarp>
            <a:noAutofit/>
          </a:bodyP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lvl="0" algn="ctr" defTabSz="914400">
              <a:defRPr/>
            </a:pPr>
            <a:r>
              <a:rPr lang="en-US" sz="1400" kern="0">
                <a:solidFill>
                  <a:schemeClr val="bg1"/>
                </a:solidFill>
                <a:latin typeface="+mj-lt"/>
              </a:rPr>
              <a:t>Completed content</a:t>
            </a:r>
          </a:p>
        </p:txBody>
      </p:sp>
      <p:sp>
        <p:nvSpPr>
          <p:cNvPr id="142" name="TextBox 141">
            <a:extLst>
              <a:ext uri="{FF2B5EF4-FFF2-40B4-BE49-F238E27FC236}">
                <a16:creationId xmlns:a16="http://schemas.microsoft.com/office/drawing/2014/main" id="{4D4A31DB-BE78-0D5E-9388-419FD694DE73}"/>
              </a:ext>
            </a:extLst>
          </p:cNvPr>
          <p:cNvSpPr txBox="1"/>
          <p:nvPr/>
        </p:nvSpPr>
        <p:spPr>
          <a:xfrm>
            <a:off x="8122673" y="2734697"/>
            <a:ext cx="1086362" cy="584775"/>
          </a:xfrm>
          <a:prstGeom prst="rect">
            <a:avLst/>
          </a:prstGeom>
          <a:noFill/>
        </p:spPr>
        <p:txBody>
          <a:bodyPr wrap="square" lIns="0" tIns="0" rIns="0" bIns="0" rtlCol="0">
            <a:spAutoFit/>
          </a:bodyPr>
          <a:lstStyle/>
          <a:p>
            <a:pPr lvl="0" algn="ctr">
              <a:defRPr/>
            </a:pPr>
            <a:r>
              <a:rPr lang="en-US" sz="1400">
                <a:solidFill>
                  <a:schemeClr val="accent3"/>
                </a:solidFill>
                <a:latin typeface="+mj-lt"/>
                <a:cs typeface="Segoe UI Semibold" pitchFamily="34" charset="-120"/>
              </a:rPr>
              <a:t>Word</a:t>
            </a:r>
          </a:p>
          <a:p>
            <a:pPr algn="ctr">
              <a:defRPr/>
            </a:pPr>
            <a:r>
              <a:rPr lang="en-US" sz="1200">
                <a:solidFill>
                  <a:schemeClr val="bg1"/>
                </a:solidFill>
                <a:cs typeface="Segoe UI Semibold" pitchFamily="34" charset="-120"/>
              </a:rPr>
              <a:t>Writing and publishing</a:t>
            </a:r>
          </a:p>
        </p:txBody>
      </p:sp>
      <p:sp>
        <p:nvSpPr>
          <p:cNvPr id="157" name="TextBox 156">
            <a:extLst>
              <a:ext uri="{FF2B5EF4-FFF2-40B4-BE49-F238E27FC236}">
                <a16:creationId xmlns:a16="http://schemas.microsoft.com/office/drawing/2014/main" id="{9CE47CD1-C8BF-FF3A-5435-5CC924439D53}"/>
              </a:ext>
            </a:extLst>
          </p:cNvPr>
          <p:cNvSpPr txBox="1"/>
          <p:nvPr/>
        </p:nvSpPr>
        <p:spPr>
          <a:xfrm>
            <a:off x="8134903" y="3739477"/>
            <a:ext cx="1079719" cy="184666"/>
          </a:xfrm>
          <a:prstGeom prst="rect">
            <a:avLst/>
          </a:prstGeom>
          <a:noFill/>
        </p:spPr>
        <p:txBody>
          <a:bodyPr wrap="square" lIns="0" tIns="0" rIns="0" bIns="0" rtlCol="0">
            <a:spAutoFit/>
          </a:bodyPr>
          <a:lstStyle/>
          <a:p>
            <a:pPr algn="ctr" defTabSz="914400">
              <a:defRPr/>
            </a:pPr>
            <a:r>
              <a:rPr lang="en-US" sz="1200" kern="0">
                <a:solidFill>
                  <a:schemeClr val="bg1"/>
                </a:solidFill>
                <a:ea typeface="Segoe UI Regular" pitchFamily="34" charset="-122"/>
              </a:rPr>
              <a:t>Documents</a:t>
            </a:r>
          </a:p>
        </p:txBody>
      </p:sp>
      <p:sp>
        <p:nvSpPr>
          <p:cNvPr id="165" name="TextBox 164">
            <a:extLst>
              <a:ext uri="{FF2B5EF4-FFF2-40B4-BE49-F238E27FC236}">
                <a16:creationId xmlns:a16="http://schemas.microsoft.com/office/drawing/2014/main" id="{16DAACF6-B983-D7BC-93A2-1D85D7E24CA8}"/>
              </a:ext>
            </a:extLst>
          </p:cNvPr>
          <p:cNvSpPr txBox="1"/>
          <p:nvPr/>
        </p:nvSpPr>
        <p:spPr>
          <a:xfrm>
            <a:off x="8134903" y="4484065"/>
            <a:ext cx="1079719" cy="1477328"/>
          </a:xfrm>
          <a:prstGeom prst="rect">
            <a:avLst/>
          </a:prstGeom>
          <a:noFill/>
        </p:spPr>
        <p:txBody>
          <a:bodyPr wrap="square" lIns="0" tIns="0" rIns="0" bIns="0" rtlCol="0">
            <a:spAutoFit/>
          </a:bodyPr>
          <a:lstStyle/>
          <a:p>
            <a:pPr lvl="0" algn="ctr" defTabSz="914400">
              <a:defRPr/>
            </a:pPr>
            <a:r>
              <a:rPr lang="en-US" sz="1200" kern="0">
                <a:solidFill>
                  <a:schemeClr val="bg1"/>
                </a:solidFill>
                <a:ea typeface="Segoe UI Regular" pitchFamily="34" charset="-122"/>
              </a:rPr>
              <a:t>Create impressive documents and improve your writing with built-in intelligent features</a:t>
            </a:r>
          </a:p>
        </p:txBody>
      </p:sp>
      <p:sp>
        <p:nvSpPr>
          <p:cNvPr id="145" name="TextBox 144">
            <a:extLst>
              <a:ext uri="{FF2B5EF4-FFF2-40B4-BE49-F238E27FC236}">
                <a16:creationId xmlns:a16="http://schemas.microsoft.com/office/drawing/2014/main" id="{A8D2A92D-4CD3-DF69-0562-0DC2C3A99893}"/>
              </a:ext>
            </a:extLst>
          </p:cNvPr>
          <p:cNvSpPr txBox="1"/>
          <p:nvPr/>
        </p:nvSpPr>
        <p:spPr>
          <a:xfrm>
            <a:off x="9301301" y="2734697"/>
            <a:ext cx="1086362" cy="400110"/>
          </a:xfrm>
          <a:prstGeom prst="rect">
            <a:avLst/>
          </a:prstGeom>
          <a:noFill/>
        </p:spPr>
        <p:txBody>
          <a:bodyPr wrap="square" lIns="0" tIns="0" rIns="0" bIns="0" rtlCol="0">
            <a:spAutoFit/>
          </a:bodyPr>
          <a:lstStyle/>
          <a:p>
            <a:pPr algn="ctr"/>
            <a:r>
              <a:rPr lang="en-US" sz="1400">
                <a:solidFill>
                  <a:schemeClr val="accent3"/>
                </a:solidFill>
                <a:latin typeface="+mj-lt"/>
                <a:cs typeface="Segoe UI Semibold" pitchFamily="34" charset="-120"/>
              </a:rPr>
              <a:t>Excel</a:t>
            </a:r>
          </a:p>
          <a:p>
            <a:pPr lvl="0" algn="ctr">
              <a:defRPr/>
            </a:pPr>
            <a:r>
              <a:rPr lang="en-US" sz="1200">
                <a:solidFill>
                  <a:schemeClr val="bg1"/>
                </a:solidFill>
                <a:cs typeface="Segoe UI Semibold" pitchFamily="34" charset="-120"/>
              </a:rPr>
              <a:t>Data analysis</a:t>
            </a:r>
          </a:p>
        </p:txBody>
      </p:sp>
      <p:sp>
        <p:nvSpPr>
          <p:cNvPr id="158" name="TextBox 157">
            <a:extLst>
              <a:ext uri="{FF2B5EF4-FFF2-40B4-BE49-F238E27FC236}">
                <a16:creationId xmlns:a16="http://schemas.microsoft.com/office/drawing/2014/main" id="{EB229054-8A80-A27C-A12C-1B42D1667704}"/>
              </a:ext>
            </a:extLst>
          </p:cNvPr>
          <p:cNvSpPr txBox="1"/>
          <p:nvPr/>
        </p:nvSpPr>
        <p:spPr>
          <a:xfrm>
            <a:off x="9314649" y="3739477"/>
            <a:ext cx="1079719" cy="184666"/>
          </a:xfrm>
          <a:prstGeom prst="rect">
            <a:avLst/>
          </a:prstGeom>
          <a:noFill/>
        </p:spPr>
        <p:txBody>
          <a:bodyPr wrap="square" lIns="0" tIns="0" rIns="0" bIns="0" rtlCol="0">
            <a:spAutoFit/>
          </a:bodyPr>
          <a:lstStyle/>
          <a:p>
            <a:pPr algn="ctr" defTabSz="914400">
              <a:defRPr/>
            </a:pPr>
            <a:r>
              <a:rPr lang="en-US" sz="1200" kern="0">
                <a:solidFill>
                  <a:schemeClr val="bg1"/>
                </a:solidFill>
                <a:ea typeface="Segoe UI Regular" pitchFamily="34" charset="-122"/>
              </a:rPr>
              <a:t>Spreadsheets</a:t>
            </a:r>
          </a:p>
        </p:txBody>
      </p:sp>
      <p:sp>
        <p:nvSpPr>
          <p:cNvPr id="166" name="TextBox 165">
            <a:extLst>
              <a:ext uri="{FF2B5EF4-FFF2-40B4-BE49-F238E27FC236}">
                <a16:creationId xmlns:a16="http://schemas.microsoft.com/office/drawing/2014/main" id="{89D4525E-1143-D710-D124-91A51A49AE3A}"/>
              </a:ext>
            </a:extLst>
          </p:cNvPr>
          <p:cNvSpPr txBox="1"/>
          <p:nvPr/>
        </p:nvSpPr>
        <p:spPr>
          <a:xfrm>
            <a:off x="9314649" y="4484065"/>
            <a:ext cx="1079719" cy="923330"/>
          </a:xfrm>
          <a:prstGeom prst="rect">
            <a:avLst/>
          </a:prstGeom>
          <a:noFill/>
        </p:spPr>
        <p:txBody>
          <a:bodyPr wrap="square" lIns="0" tIns="0" rIns="0" bIns="0" rtlCol="0">
            <a:spAutoFit/>
          </a:bodyPr>
          <a:lstStyle/>
          <a:p>
            <a:pPr lvl="0" algn="ctr" defTabSz="914400">
              <a:defRPr/>
            </a:pPr>
            <a:r>
              <a:rPr lang="en-US" sz="1200" kern="0">
                <a:solidFill>
                  <a:schemeClr val="bg1"/>
                </a:solidFill>
                <a:ea typeface="Segoe UI Regular" pitchFamily="34" charset="-122"/>
              </a:rPr>
              <a:t>Simplify complex data and create easy-to-read spreadsheets</a:t>
            </a:r>
          </a:p>
        </p:txBody>
      </p:sp>
      <p:sp>
        <p:nvSpPr>
          <p:cNvPr id="148" name="TextBox 147">
            <a:extLst>
              <a:ext uri="{FF2B5EF4-FFF2-40B4-BE49-F238E27FC236}">
                <a16:creationId xmlns:a16="http://schemas.microsoft.com/office/drawing/2014/main" id="{5E53D623-AEEB-DAAC-5B3A-F17C496C7B21}"/>
              </a:ext>
            </a:extLst>
          </p:cNvPr>
          <p:cNvSpPr txBox="1"/>
          <p:nvPr/>
        </p:nvSpPr>
        <p:spPr>
          <a:xfrm>
            <a:off x="10479926" y="2734697"/>
            <a:ext cx="1086362" cy="400110"/>
          </a:xfrm>
          <a:prstGeom prst="rect">
            <a:avLst/>
          </a:prstGeom>
          <a:noFill/>
        </p:spPr>
        <p:txBody>
          <a:bodyPr wrap="square" lIns="0" tIns="0" rIns="0" bIns="0" rtlCol="0">
            <a:spAutoFit/>
          </a:bodyPr>
          <a:lstStyle/>
          <a:p>
            <a:pPr lvl="0" algn="ctr">
              <a:defRPr/>
            </a:pPr>
            <a:r>
              <a:rPr lang="en-US" sz="1400">
                <a:solidFill>
                  <a:schemeClr val="accent3"/>
                </a:solidFill>
                <a:latin typeface="+mj-lt"/>
                <a:cs typeface="Segoe UI Semibold" pitchFamily="34" charset="-120"/>
              </a:rPr>
              <a:t>PowerPoint</a:t>
            </a:r>
          </a:p>
          <a:p>
            <a:pPr lvl="0" algn="ctr">
              <a:defRPr/>
            </a:pPr>
            <a:r>
              <a:rPr lang="en-US" sz="1200">
                <a:solidFill>
                  <a:schemeClr val="bg1"/>
                </a:solidFill>
                <a:cs typeface="Segoe UI Semibold" pitchFamily="34" charset="-120"/>
              </a:rPr>
              <a:t>Presenting</a:t>
            </a:r>
          </a:p>
        </p:txBody>
      </p:sp>
      <p:sp>
        <p:nvSpPr>
          <p:cNvPr id="159" name="TextBox 158">
            <a:extLst>
              <a:ext uri="{FF2B5EF4-FFF2-40B4-BE49-F238E27FC236}">
                <a16:creationId xmlns:a16="http://schemas.microsoft.com/office/drawing/2014/main" id="{9EC636ED-27D2-66B4-E60B-7B9CF2B7FE20}"/>
              </a:ext>
            </a:extLst>
          </p:cNvPr>
          <p:cNvSpPr txBox="1"/>
          <p:nvPr/>
        </p:nvSpPr>
        <p:spPr>
          <a:xfrm>
            <a:off x="10494394" y="3739477"/>
            <a:ext cx="1079719" cy="184666"/>
          </a:xfrm>
          <a:prstGeom prst="rect">
            <a:avLst/>
          </a:prstGeom>
          <a:noFill/>
        </p:spPr>
        <p:txBody>
          <a:bodyPr wrap="square" lIns="0" tIns="0" rIns="0" bIns="0" rtlCol="0">
            <a:spAutoFit/>
          </a:bodyPr>
          <a:lstStyle/>
          <a:p>
            <a:pPr algn="ctr" defTabSz="914400">
              <a:defRPr/>
            </a:pPr>
            <a:r>
              <a:rPr lang="en-US" sz="1200" kern="0">
                <a:solidFill>
                  <a:schemeClr val="bg1"/>
                </a:solidFill>
                <a:ea typeface="Segoe UI Regular" pitchFamily="34" charset="-122"/>
              </a:rPr>
              <a:t>Slides</a:t>
            </a:r>
          </a:p>
        </p:txBody>
      </p:sp>
      <p:sp>
        <p:nvSpPr>
          <p:cNvPr id="167" name="TextBox 166">
            <a:extLst>
              <a:ext uri="{FF2B5EF4-FFF2-40B4-BE49-F238E27FC236}">
                <a16:creationId xmlns:a16="http://schemas.microsoft.com/office/drawing/2014/main" id="{1DEBE5BA-90A3-1C0C-3E19-9E682D2E3F35}"/>
              </a:ext>
            </a:extLst>
          </p:cNvPr>
          <p:cNvSpPr txBox="1"/>
          <p:nvPr/>
        </p:nvSpPr>
        <p:spPr>
          <a:xfrm>
            <a:off x="10494394" y="4484065"/>
            <a:ext cx="1079719" cy="550792"/>
          </a:xfrm>
          <a:prstGeom prst="rect">
            <a:avLst/>
          </a:prstGeom>
          <a:noFill/>
        </p:spPr>
        <p:txBody>
          <a:bodyPr wrap="square" lIns="0" tIns="0" rIns="0" bIns="0" rtlCol="0">
            <a:spAutoFit/>
          </a:bodyPr>
          <a:lstStyle/>
          <a:p>
            <a:pPr lvl="0" algn="ctr" defTabSz="914400">
              <a:defRPr/>
            </a:pPr>
            <a:r>
              <a:rPr lang="en-US" sz="1200" kern="0">
                <a:solidFill>
                  <a:schemeClr val="bg1"/>
                </a:solidFill>
                <a:ea typeface="Segoe UI Regular" pitchFamily="34" charset="-122"/>
              </a:rPr>
              <a:t>Create polished presentations that stand out</a:t>
            </a:r>
          </a:p>
        </p:txBody>
      </p:sp>
    </p:spTree>
    <p:extLst>
      <p:ext uri="{BB962C8B-B14F-4D97-AF65-F5344CB8AC3E}">
        <p14:creationId xmlns:p14="http://schemas.microsoft.com/office/powerpoint/2010/main" val="296778840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E6ED4-4D53-CB00-4855-0BA8C84AB54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4A715B6-6BE0-8D23-4AA0-925D3DCB3858}"/>
              </a:ext>
            </a:extLst>
          </p:cNvPr>
          <p:cNvSpPr>
            <a:spLocks noGrp="1"/>
          </p:cNvSpPr>
          <p:nvPr>
            <p:ph type="title"/>
          </p:nvPr>
        </p:nvSpPr>
        <p:spPr>
          <a:xfrm>
            <a:off x="571500" y="3060720"/>
            <a:ext cx="4179888" cy="553998"/>
          </a:xfrm>
        </p:spPr>
        <p:txBody>
          <a:bodyPr anchor="ctr"/>
          <a:lstStyle/>
          <a:p>
            <a:r>
              <a:rPr lang="en-US"/>
              <a:t>Copilot Create</a:t>
            </a:r>
          </a:p>
        </p:txBody>
      </p:sp>
    </p:spTree>
    <p:extLst>
      <p:ext uri="{BB962C8B-B14F-4D97-AF65-F5344CB8AC3E}">
        <p14:creationId xmlns:p14="http://schemas.microsoft.com/office/powerpoint/2010/main" val="133758981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E0DF3-989E-792B-2C4D-DB2AC53219B9}"/>
            </a:ext>
          </a:extLst>
        </p:cNvPr>
        <p:cNvGrpSpPr/>
        <p:nvPr/>
      </p:nvGrpSpPr>
      <p:grpSpPr>
        <a:xfrm>
          <a:off x="0" y="0"/>
          <a:ext cx="0" cy="0"/>
          <a:chOff x="0" y="0"/>
          <a:chExt cx="0" cy="0"/>
        </a:xfrm>
      </p:grpSpPr>
      <p:sp>
        <p:nvSpPr>
          <p:cNvPr id="4" name="Freeform: Shape 3">
            <a:extLst>
              <a:ext uri="{FF2B5EF4-FFF2-40B4-BE49-F238E27FC236}">
                <a16:creationId xmlns:a16="http://schemas.microsoft.com/office/drawing/2014/main" id="{6959523F-5B38-0976-841F-AD2D4C88AD79}"/>
              </a:ext>
              <a:ext uri="{C183D7F6-B498-43B3-948B-1728B52AA6E4}">
                <adec:decorative xmlns:adec="http://schemas.microsoft.com/office/drawing/2017/decorative" val="1"/>
              </a:ext>
            </a:extLst>
          </p:cNvPr>
          <p:cNvSpPr/>
          <p:nvPr/>
        </p:nvSpPr>
        <p:spPr bwMode="auto">
          <a:xfrm>
            <a:off x="4282442" y="0"/>
            <a:ext cx="7909558" cy="6858000"/>
          </a:xfrm>
          <a:custGeom>
            <a:avLst/>
            <a:gdLst>
              <a:gd name="connsiteX0" fmla="*/ 0 w 8403770"/>
              <a:gd name="connsiteY0" fmla="*/ 0 h 6858000"/>
              <a:gd name="connsiteX1" fmla="*/ 8403770 w 8403770"/>
              <a:gd name="connsiteY1" fmla="*/ 0 h 6858000"/>
              <a:gd name="connsiteX2" fmla="*/ 8403770 w 8403770"/>
              <a:gd name="connsiteY2" fmla="*/ 6858000 h 6858000"/>
              <a:gd name="connsiteX3" fmla="*/ 8403769 w 8403770"/>
              <a:gd name="connsiteY3" fmla="*/ 6858000 h 6858000"/>
              <a:gd name="connsiteX4" fmla="*/ 8403769 w 8403770"/>
              <a:gd name="connsiteY4" fmla="*/ 6675121 h 6858000"/>
              <a:gd name="connsiteX5" fmla="*/ 0 w 8403770"/>
              <a:gd name="connsiteY5" fmla="*/ 66751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03770" h="6858000">
                <a:moveTo>
                  <a:pt x="0" y="0"/>
                </a:moveTo>
                <a:lnTo>
                  <a:pt x="8403770" y="0"/>
                </a:lnTo>
                <a:lnTo>
                  <a:pt x="8403770" y="6858000"/>
                </a:lnTo>
                <a:lnTo>
                  <a:pt x="8403769" y="6858000"/>
                </a:lnTo>
                <a:lnTo>
                  <a:pt x="8403769" y="6675121"/>
                </a:lnTo>
                <a:lnTo>
                  <a:pt x="0" y="6675121"/>
                </a:lnTo>
                <a:close/>
              </a:path>
            </a:pathLst>
          </a:cu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5" name="Rectangle: Rounded Corners 4">
            <a:extLst>
              <a:ext uri="{FF2B5EF4-FFF2-40B4-BE49-F238E27FC236}">
                <a16:creationId xmlns:a16="http://schemas.microsoft.com/office/drawing/2014/main" id="{954E47F9-324B-3DC7-B2D7-68C86FB60424}"/>
              </a:ext>
              <a:ext uri="{C183D7F6-B498-43B3-948B-1728B52AA6E4}">
                <adec:decorative xmlns:adec="http://schemas.microsoft.com/office/drawing/2017/decorative" val="1"/>
              </a:ext>
            </a:extLst>
          </p:cNvPr>
          <p:cNvSpPr/>
          <p:nvPr/>
        </p:nvSpPr>
        <p:spPr bwMode="auto">
          <a:xfrm>
            <a:off x="4610100" y="1286755"/>
            <a:ext cx="7277101" cy="4284490"/>
          </a:xfrm>
          <a:prstGeom prst="roundRect">
            <a:avLst>
              <a:gd name="adj" fmla="val 3531"/>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548640" rIns="182880" bIns="182880" numCol="1" spcCol="0" rtlCol="0" fromWordArt="0" anchor="t" anchorCtr="0" forceAA="0" compatLnSpc="1">
            <a:prstTxWarp prst="textNoShape">
              <a:avLst/>
            </a:prstTxWarp>
            <a:noAutofit/>
          </a:bodyPr>
          <a:lstStyle/>
          <a:p>
            <a:pPr algn="ctr" defTabSz="889000">
              <a:spcBef>
                <a:spcPct val="0"/>
              </a:spcBef>
              <a:spcAft>
                <a:spcPct val="35000"/>
              </a:spcAft>
            </a:pPr>
            <a:endParaRPr lang="en-US" sz="2000" err="1"/>
          </a:p>
        </p:txBody>
      </p:sp>
      <p:grpSp>
        <p:nvGrpSpPr>
          <p:cNvPr id="11" name="Group 10">
            <a:extLst>
              <a:ext uri="{FF2B5EF4-FFF2-40B4-BE49-F238E27FC236}">
                <a16:creationId xmlns:a16="http://schemas.microsoft.com/office/drawing/2014/main" id="{0C9814C9-D0A7-FA9D-FDE0-E52421DA2D4D}"/>
              </a:ext>
              <a:ext uri="{C183D7F6-B498-43B3-948B-1728B52AA6E4}">
                <adec:decorative xmlns:adec="http://schemas.microsoft.com/office/drawing/2017/decorative" val="1"/>
              </a:ext>
            </a:extLst>
          </p:cNvPr>
          <p:cNvGrpSpPr/>
          <p:nvPr/>
        </p:nvGrpSpPr>
        <p:grpSpPr>
          <a:xfrm>
            <a:off x="589281" y="2505076"/>
            <a:ext cx="3063970" cy="3505199"/>
            <a:chOff x="589281" y="2733504"/>
            <a:chExt cx="3063970" cy="3089655"/>
          </a:xfrm>
        </p:grpSpPr>
        <p:sp>
          <p:nvSpPr>
            <p:cNvPr id="12" name="Rectangle: Rounded Corners 11">
              <a:extLst>
                <a:ext uri="{FF2B5EF4-FFF2-40B4-BE49-F238E27FC236}">
                  <a16:creationId xmlns:a16="http://schemas.microsoft.com/office/drawing/2014/main" id="{186FC431-D6B3-36EF-8A33-0F43DD7F6BD4}"/>
                </a:ext>
                <a:ext uri="{C183D7F6-B498-43B3-948B-1728B52AA6E4}">
                  <adec:decorative xmlns:adec="http://schemas.microsoft.com/office/drawing/2017/decorative" val="1"/>
                </a:ext>
              </a:extLst>
            </p:cNvPr>
            <p:cNvSpPr>
              <a:spLocks/>
            </p:cNvSpPr>
            <p:nvPr/>
          </p:nvSpPr>
          <p:spPr bwMode="auto">
            <a:xfrm>
              <a:off x="589281" y="2733504"/>
              <a:ext cx="3063970" cy="3089655"/>
            </a:xfrm>
            <a:prstGeom prst="roundRect">
              <a:avLst>
                <a:gd name="adj" fmla="val 5354"/>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IN" sz="1800">
                <a:solidFill>
                  <a:srgbClr val="000000"/>
                </a:solidFill>
                <a:latin typeface="Segoe Sans Display"/>
                <a:cs typeface="Segoe Sans Display"/>
              </a:endParaRPr>
            </a:p>
          </p:txBody>
        </p:sp>
        <p:sp>
          <p:nvSpPr>
            <p:cNvPr id="13" name="Rectangle: Rounded Corners 12">
              <a:extLst>
                <a:ext uri="{FF2B5EF4-FFF2-40B4-BE49-F238E27FC236}">
                  <a16:creationId xmlns:a16="http://schemas.microsoft.com/office/drawing/2014/main" id="{A1BD7E60-1A98-98B5-90D0-6F54F48790AA}"/>
                </a:ext>
                <a:ext uri="{C183D7F6-B498-43B3-948B-1728B52AA6E4}">
                  <adec:decorative xmlns:adec="http://schemas.microsoft.com/office/drawing/2017/decorative" val="0"/>
                </a:ext>
              </a:extLst>
            </p:cNvPr>
            <p:cNvSpPr>
              <a:spLocks/>
            </p:cNvSpPr>
            <p:nvPr/>
          </p:nvSpPr>
          <p:spPr bwMode="auto">
            <a:xfrm>
              <a:off x="689707" y="2815013"/>
              <a:ext cx="2863118" cy="2926636"/>
            </a:xfrm>
            <a:prstGeom prst="roundRect">
              <a:avLst>
                <a:gd name="adj" fmla="val 3955"/>
              </a:avLst>
            </a:prstGeom>
            <a:solidFill>
              <a:srgbClr val="2B394D"/>
            </a:solidFill>
            <a:ln>
              <a:noFill/>
            </a:ln>
          </p:spPr>
          <p:txBody>
            <a:bodyPr vert="horz" wrap="square" lIns="73152" tIns="36576" rIns="73152" bIns="36576" numCol="1" anchor="ctr" anchorCtr="0" compatLnSpc="1">
              <a:prstTxWarp prst="textNoShape">
                <a:avLst/>
              </a:prstTxWarp>
              <a:noAutofit/>
            </a:bodyPr>
            <a:lstStyle/>
            <a:p>
              <a:pPr lvl="0" defTabSz="914400">
                <a:lnSpc>
                  <a:spcPct val="110000"/>
                </a:lnSpc>
                <a:defRPr/>
              </a:pPr>
              <a:endParaRPr lang="en-US" sz="1600">
                <a:solidFill>
                  <a:schemeClr val="bg1"/>
                </a:solidFill>
                <a:cs typeface="Segoe Sans Display"/>
              </a:endParaRPr>
            </a:p>
          </p:txBody>
        </p:sp>
      </p:grpSp>
      <p:sp>
        <p:nvSpPr>
          <p:cNvPr id="16" name="Title 15">
            <a:extLst>
              <a:ext uri="{FF2B5EF4-FFF2-40B4-BE49-F238E27FC236}">
                <a16:creationId xmlns:a16="http://schemas.microsoft.com/office/drawing/2014/main" id="{3414D160-D346-3A44-1739-C12B6725FE65}"/>
              </a:ext>
            </a:extLst>
          </p:cNvPr>
          <p:cNvSpPr>
            <a:spLocks noGrp="1"/>
          </p:cNvSpPr>
          <p:nvPr>
            <p:ph type="title"/>
          </p:nvPr>
        </p:nvSpPr>
        <p:spPr>
          <a:xfrm>
            <a:off x="588963" y="1736793"/>
            <a:ext cx="1472066" cy="498475"/>
          </a:xfrm>
        </p:spPr>
        <p:txBody>
          <a:bodyPr/>
          <a:lstStyle/>
          <a:p>
            <a:r>
              <a:rPr lang="en-US"/>
              <a:t>Create</a:t>
            </a:r>
          </a:p>
        </p:txBody>
      </p:sp>
      <p:sp>
        <p:nvSpPr>
          <p:cNvPr id="14" name="TextBox 13">
            <a:extLst>
              <a:ext uri="{FF2B5EF4-FFF2-40B4-BE49-F238E27FC236}">
                <a16:creationId xmlns:a16="http://schemas.microsoft.com/office/drawing/2014/main" id="{44BE04DF-EC26-08AD-AEA5-03355289D7EB}"/>
              </a:ext>
            </a:extLst>
          </p:cNvPr>
          <p:cNvSpPr txBox="1"/>
          <p:nvPr/>
        </p:nvSpPr>
        <p:spPr>
          <a:xfrm>
            <a:off x="874931" y="2761506"/>
            <a:ext cx="2492671" cy="2585323"/>
          </a:xfrm>
          <a:prstGeom prst="rect">
            <a:avLst/>
          </a:prstGeom>
          <a:noFill/>
        </p:spPr>
        <p:txBody>
          <a:bodyPr wrap="square" lIns="0" tIns="0" rIns="0" bIns="0">
            <a:spAutoFit/>
          </a:bodyPr>
          <a:lstStyle/>
          <a:p>
            <a:pPr defTabSz="914400">
              <a:spcAft>
                <a:spcPts val="1200"/>
              </a:spcAft>
              <a:defRPr/>
            </a:pPr>
            <a:r>
              <a:rPr lang="en-US" sz="2400">
                <a:solidFill>
                  <a:schemeClr val="bg1"/>
                </a:solidFill>
                <a:cs typeface="Segoe Sans Display"/>
              </a:rPr>
              <a:t>AI-generated images, posters, banners, videos, and more that are aligned to your organization’s brand identity.</a:t>
            </a:r>
          </a:p>
        </p:txBody>
      </p:sp>
      <p:pic>
        <p:nvPicPr>
          <p:cNvPr id="18" name="Picture 17" descr="A GIF showing 3 M365 Copilot Create product screenshots.">
            <a:extLst>
              <a:ext uri="{FF2B5EF4-FFF2-40B4-BE49-F238E27FC236}">
                <a16:creationId xmlns:a16="http://schemas.microsoft.com/office/drawing/2014/main" id="{FA366101-5252-62C8-E8E5-419BF393125C}"/>
              </a:ext>
            </a:extLst>
          </p:cNvPr>
          <p:cNvPicPr>
            <a:picLocks noChangeAspect="1"/>
          </p:cNvPicPr>
          <p:nvPr/>
        </p:nvPicPr>
        <p:blipFill>
          <a:blip r:embed="rId3" cstate="email">
            <a:extLst>
              <a:ext uri="{28A0092B-C50C-407E-A947-70E740481C1C}">
                <a14:useLocalDpi xmlns:a14="http://schemas.microsoft.com/office/drawing/2010/main"/>
              </a:ext>
            </a:extLst>
          </a:blip>
          <a:srcRect l="869" r="869"/>
          <a:stretch/>
        </p:blipFill>
        <p:spPr>
          <a:xfrm>
            <a:off x="4720332" y="1433202"/>
            <a:ext cx="7059168" cy="4034653"/>
          </a:xfrm>
          <a:prstGeom prst="roundRect">
            <a:avLst>
              <a:gd name="adj" fmla="val 1786"/>
            </a:avLst>
          </a:prstGeom>
          <a:ln w="12700">
            <a:noFill/>
          </a:ln>
          <a:effectLst>
            <a:outerShdw blurRad="254000" dist="38100" dir="2700000" algn="tl" rotWithShape="0">
              <a:prstClr val="black">
                <a:alpha val="20000"/>
              </a:prstClr>
            </a:outerShdw>
          </a:effectLst>
        </p:spPr>
      </p:pic>
    </p:spTree>
    <p:extLst>
      <p:ext uri="{BB962C8B-B14F-4D97-AF65-F5344CB8AC3E}">
        <p14:creationId xmlns:p14="http://schemas.microsoft.com/office/powerpoint/2010/main" val="31612984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64" presetClass="path" presetSubtype="0" accel="50000" decel="50000" fill="hold" grpId="1" nodeType="withEffect">
                                  <p:stCondLst>
                                    <p:cond delay="0"/>
                                  </p:stCondLst>
                                  <p:childTnLst>
                                    <p:animMotion origin="layout" path="M 4.16667E-6 0.03703 L 4.16667E-6 4.07407E-6 " pathEditMode="relative" rAng="0" ptsTypes="AA">
                                      <p:cBhvr>
                                        <p:cTn id="8" dur="500" fill="hold"/>
                                        <p:tgtEl>
                                          <p:spTgt spid="16"/>
                                        </p:tgtEl>
                                        <p:attrNameLst>
                                          <p:attrName>ppt_x</p:attrName>
                                          <p:attrName>ppt_y</p:attrName>
                                        </p:attrNameLst>
                                      </p:cBhvr>
                                      <p:rCtr x="0" y="-1852"/>
                                    </p:animMotion>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64" presetClass="path" presetSubtype="0" accel="50000" decel="50000" fill="hold" grpId="1" nodeType="withEffect">
                                  <p:stCondLst>
                                    <p:cond delay="0"/>
                                  </p:stCondLst>
                                  <p:childTnLst>
                                    <p:animMotion origin="layout" path="M 1.66667E-6 0.05348 L 1.66667E-6 -3.7037E-6 " pathEditMode="relative" rAng="0" ptsTypes="AA">
                                      <p:cBhvr>
                                        <p:cTn id="12" dur="500" fill="hold"/>
                                        <p:tgtEl>
                                          <p:spTgt spid="14"/>
                                        </p:tgtEl>
                                        <p:attrNameLst>
                                          <p:attrName>ppt_x</p:attrName>
                                          <p:attrName>ppt_y</p:attrName>
                                        </p:attrNameLst>
                                      </p:cBhvr>
                                      <p:rCtr x="0" y="-2685"/>
                                    </p:animMotion>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64" presetClass="path" presetSubtype="0" accel="50000" decel="50000" fill="hold" nodeType="withEffect">
                                  <p:stCondLst>
                                    <p:cond delay="0"/>
                                  </p:stCondLst>
                                  <p:childTnLst>
                                    <p:animMotion origin="layout" path="M 4.16667E-6 0.05347 L 4.16667E-6 1.11111E-6 " pathEditMode="relative" rAng="0" ptsTypes="AA">
                                      <p:cBhvr>
                                        <p:cTn id="16" dur="500" fill="hold"/>
                                        <p:tgtEl>
                                          <p:spTgt spid="11"/>
                                        </p:tgtEl>
                                        <p:attrNameLst>
                                          <p:attrName>ppt_x</p:attrName>
                                          <p:attrName>ppt_y</p:attrName>
                                        </p:attrNameLst>
                                      </p:cBhvr>
                                      <p:rCtr x="0" y="-2685"/>
                                    </p:animMotion>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64" presetClass="path" presetSubtype="0" accel="50000" decel="50000" fill="hold" nodeType="withEffect">
                                  <p:stCondLst>
                                    <p:cond delay="0"/>
                                  </p:stCondLst>
                                  <p:childTnLst>
                                    <p:animMotion origin="layout" path="M 3.54167E-6 0.13287 L 3.54167E-6 0 " pathEditMode="relative" rAng="0" ptsTypes="AA">
                                      <p:cBhvr>
                                        <p:cTn id="20" dur="500" fill="hold"/>
                                        <p:tgtEl>
                                          <p:spTgt spid="18"/>
                                        </p:tgtEl>
                                        <p:attrNameLst>
                                          <p:attrName>ppt_x</p:attrName>
                                          <p:attrName>ppt_y</p:attrName>
                                        </p:attrNameLst>
                                      </p:cBhvr>
                                      <p:rCtr x="0" y="-6644"/>
                                    </p:animMotion>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64" presetClass="path" presetSubtype="0" accel="50000" decel="50000" fill="hold" grpId="1" nodeType="withEffect">
                                  <p:stCondLst>
                                    <p:cond delay="0"/>
                                  </p:stCondLst>
                                  <p:childTnLst>
                                    <p:animMotion origin="layout" path="M 3.54167E-6 0.13287 L 3.54167E-6 0 " pathEditMode="relative" rAng="0" ptsTypes="AA">
                                      <p:cBhvr>
                                        <p:cTn id="24" dur="500" fill="hold"/>
                                        <p:tgtEl>
                                          <p:spTgt spid="5"/>
                                        </p:tgtEl>
                                        <p:attrNameLst>
                                          <p:attrName>ppt_x</p:attrName>
                                          <p:attrName>ppt_y</p:attrName>
                                        </p:attrNameLst>
                                      </p:cBhvr>
                                      <p:rCtr x="0" y="-6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6" grpId="0"/>
      <p:bldP spid="16" grpId="1"/>
      <p:bldP spid="14" grpId="0"/>
      <p:bldP spid="1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343E5-A765-C881-6836-65994A2F45C6}"/>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15C8C51C-9210-5DBB-A8F7-9E979ED32176}"/>
              </a:ext>
              <a:ext uri="{C183D7F6-B498-43B3-948B-1728B52AA6E4}">
                <adec:decorative xmlns:adec="http://schemas.microsoft.com/office/drawing/2017/decorative" val="1"/>
              </a:ext>
            </a:extLst>
          </p:cNvPr>
          <p:cNvSpPr txBox="1">
            <a:spLocks noGrp="1"/>
          </p:cNvSpPr>
          <p:nvPr>
            <p:ph type="title"/>
          </p:nvPr>
        </p:nvSpPr>
        <p:spPr>
          <a:xfrm>
            <a:off x="588963" y="-660744"/>
            <a:ext cx="11017250" cy="553998"/>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lvl="0"/>
            <a:r>
              <a:rPr lang="en-US" noProof="0"/>
              <a:t>Create, slide 2</a:t>
            </a:r>
          </a:p>
        </p:txBody>
      </p:sp>
      <p:sp>
        <p:nvSpPr>
          <p:cNvPr id="19" name="Rectangle: Rounded Corners 18">
            <a:extLst>
              <a:ext uri="{FF2B5EF4-FFF2-40B4-BE49-F238E27FC236}">
                <a16:creationId xmlns:a16="http://schemas.microsoft.com/office/drawing/2014/main" id="{212C63DA-8660-059F-8296-2D6430B7EF24}"/>
              </a:ext>
              <a:ext uri="{C183D7F6-B498-43B3-948B-1728B52AA6E4}">
                <adec:decorative xmlns:adec="http://schemas.microsoft.com/office/drawing/2017/decorative" val="1"/>
              </a:ext>
            </a:extLst>
          </p:cNvPr>
          <p:cNvSpPr/>
          <p:nvPr/>
        </p:nvSpPr>
        <p:spPr bwMode="auto">
          <a:xfrm>
            <a:off x="588263" y="1264643"/>
            <a:ext cx="11018520" cy="5107876"/>
          </a:xfrm>
          <a:prstGeom prst="roundRect">
            <a:avLst>
              <a:gd name="adj" fmla="val 356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BE" sz="1800" b="1" spc="-38" err="1">
              <a:ln w="3175">
                <a:noFill/>
              </a:ln>
              <a:solidFill>
                <a:schemeClr val="accent1"/>
              </a:solidFill>
              <a:latin typeface="+mj-lt"/>
              <a:cs typeface="Segoe Sans Display" pitchFamily="2" charset="0"/>
            </a:endParaRPr>
          </a:p>
        </p:txBody>
      </p:sp>
      <p:sp>
        <p:nvSpPr>
          <p:cNvPr id="26" name="Rectangle: Rounded Corners 5">
            <a:extLst>
              <a:ext uri="{FF2B5EF4-FFF2-40B4-BE49-F238E27FC236}">
                <a16:creationId xmlns:a16="http://schemas.microsoft.com/office/drawing/2014/main" id="{275808BD-2C98-3D47-0690-D9EFBC5BDB80}"/>
              </a:ext>
              <a:ext uri="{C183D7F6-B498-43B3-948B-1728B52AA6E4}">
                <adec:decorative xmlns:adec="http://schemas.microsoft.com/office/drawing/2017/decorative" val="1"/>
              </a:ext>
            </a:extLst>
          </p:cNvPr>
          <p:cNvSpPr>
            <a:spLocks/>
          </p:cNvSpPr>
          <p:nvPr/>
        </p:nvSpPr>
        <p:spPr bwMode="auto">
          <a:xfrm flipV="1">
            <a:off x="701458" y="3812081"/>
            <a:ext cx="10789920" cy="45720"/>
          </a:xfrm>
          <a:prstGeom prst="roundRect">
            <a:avLst>
              <a:gd name="adj" fmla="val 50000"/>
            </a:avLst>
          </a:prstGeom>
          <a:gradFill flip="none" rotWithShape="1">
            <a:gsLst>
              <a:gs pos="8000">
                <a:srgbClr val="3E76D4"/>
              </a:gs>
              <a:gs pos="59000">
                <a:srgbClr val="8661C5"/>
              </a:gs>
              <a:gs pos="94000">
                <a:srgbClr val="C73ECC"/>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highlight>
                <a:srgbClr val="FF0000"/>
              </a:highlight>
              <a:uLnTx/>
              <a:uFillTx/>
              <a:latin typeface="Segoe UI"/>
              <a:ea typeface="Segoe UI" pitchFamily="34" charset="0"/>
              <a:cs typeface="Segoe UI" pitchFamily="34" charset="0"/>
            </a:endParaRPr>
          </a:p>
        </p:txBody>
      </p:sp>
      <p:sp>
        <p:nvSpPr>
          <p:cNvPr id="27" name="Oval 26">
            <a:extLst>
              <a:ext uri="{FF2B5EF4-FFF2-40B4-BE49-F238E27FC236}">
                <a16:creationId xmlns:a16="http://schemas.microsoft.com/office/drawing/2014/main" id="{D2E146AE-8483-5DB7-6B34-6082B0241095}"/>
              </a:ext>
              <a:ext uri="{C183D7F6-B498-43B3-948B-1728B52AA6E4}">
                <adec:decorative xmlns:adec="http://schemas.microsoft.com/office/drawing/2017/decorative" val="1"/>
              </a:ext>
            </a:extLst>
          </p:cNvPr>
          <p:cNvSpPr/>
          <p:nvPr/>
        </p:nvSpPr>
        <p:spPr bwMode="auto">
          <a:xfrm>
            <a:off x="2390990" y="3759332"/>
            <a:ext cx="142112" cy="142112"/>
          </a:xfrm>
          <a:prstGeom prst="ellipse">
            <a:avLst/>
          </a:prstGeom>
          <a:solidFill>
            <a:srgbClr val="516FCE"/>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28" name="Oval 27">
            <a:extLst>
              <a:ext uri="{FF2B5EF4-FFF2-40B4-BE49-F238E27FC236}">
                <a16:creationId xmlns:a16="http://schemas.microsoft.com/office/drawing/2014/main" id="{27623E32-E1C2-7261-5432-17BE17B1EB97}"/>
              </a:ext>
              <a:ext uri="{C183D7F6-B498-43B3-948B-1728B52AA6E4}">
                <adec:decorative xmlns:adec="http://schemas.microsoft.com/office/drawing/2017/decorative" val="1"/>
              </a:ext>
            </a:extLst>
          </p:cNvPr>
          <p:cNvSpPr/>
          <p:nvPr/>
        </p:nvSpPr>
        <p:spPr bwMode="auto">
          <a:xfrm>
            <a:off x="6026467" y="3768958"/>
            <a:ext cx="142112" cy="142112"/>
          </a:xfrm>
          <a:prstGeom prst="ellipse">
            <a:avLst/>
          </a:prstGeom>
          <a:solidFill>
            <a:srgbClr val="865FC4"/>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29" name="Oval 28">
            <a:extLst>
              <a:ext uri="{FF2B5EF4-FFF2-40B4-BE49-F238E27FC236}">
                <a16:creationId xmlns:a16="http://schemas.microsoft.com/office/drawing/2014/main" id="{2823912E-510E-845D-5510-1F4672272033}"/>
              </a:ext>
              <a:ext uri="{C183D7F6-B498-43B3-948B-1728B52AA6E4}">
                <adec:decorative xmlns:adec="http://schemas.microsoft.com/office/drawing/2017/decorative" val="1"/>
              </a:ext>
            </a:extLst>
          </p:cNvPr>
          <p:cNvSpPr/>
          <p:nvPr/>
        </p:nvSpPr>
        <p:spPr bwMode="auto">
          <a:xfrm>
            <a:off x="9661944" y="3765891"/>
            <a:ext cx="142112" cy="142112"/>
          </a:xfrm>
          <a:prstGeom prst="ellipse">
            <a:avLst/>
          </a:prstGeom>
          <a:solidFill>
            <a:srgbClr val="B447C8"/>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5" name="Title 1">
            <a:extLst>
              <a:ext uri="{FF2B5EF4-FFF2-40B4-BE49-F238E27FC236}">
                <a16:creationId xmlns:a16="http://schemas.microsoft.com/office/drawing/2014/main" id="{59417EA4-71B5-9869-272C-4D7EC6FA77DC}"/>
              </a:ext>
              <a:ext uri="{C183D7F6-B498-43B3-948B-1728B52AA6E4}">
                <adec:decorative xmlns:adec="http://schemas.microsoft.com/office/drawing/2017/decorative" val="1"/>
              </a:ext>
            </a:extLst>
          </p:cNvPr>
          <p:cNvSpPr txBox="1">
            <a:spLocks/>
          </p:cNvSpPr>
          <p:nvPr/>
        </p:nvSpPr>
        <p:spPr>
          <a:xfrm>
            <a:off x="588963" y="613583"/>
            <a:ext cx="1101725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IN" spc="0">
                <a:ln>
                  <a:noFill/>
                </a:ln>
                <a:gradFill flip="none" rotWithShape="1">
                  <a:gsLst>
                    <a:gs pos="0">
                      <a:srgbClr val="94D8FE"/>
                    </a:gs>
                    <a:gs pos="100000">
                      <a:prstClr val="white"/>
                    </a:gs>
                  </a:gsLst>
                  <a:lin ang="16200000" scaled="1"/>
                  <a:tileRect/>
                </a:gradFill>
                <a:cs typeface="Segoe Sans Display"/>
              </a:rPr>
              <a:t>Create </a:t>
            </a:r>
          </a:p>
        </p:txBody>
      </p:sp>
      <p:pic>
        <p:nvPicPr>
          <p:cNvPr id="31" name="Picture 30" descr="Microsoft 365 Copilot Create interface showing a header with the text ‘What do you want to create?’ and options for different content types such as documents, presentations, and brainstorming">
            <a:extLst>
              <a:ext uri="{FF2B5EF4-FFF2-40B4-BE49-F238E27FC236}">
                <a16:creationId xmlns:a16="http://schemas.microsoft.com/office/drawing/2014/main" id="{0A194927-74CD-44FA-489B-33F581755119}"/>
              </a:ext>
            </a:extLst>
          </p:cNvPr>
          <p:cNvPicPr>
            <a:picLocks noChangeAspect="1"/>
          </p:cNvPicPr>
          <p:nvPr/>
        </p:nvPicPr>
        <p:blipFill rotWithShape="1">
          <a:blip r:embed="rId3"/>
          <a:srcRect t="-7527" b="-7527"/>
          <a:stretch>
            <a:fillRect/>
          </a:stretch>
        </p:blipFill>
        <p:spPr>
          <a:xfrm>
            <a:off x="701458" y="1374371"/>
            <a:ext cx="3519820" cy="2271570"/>
          </a:xfrm>
          <a:prstGeom prst="roundRect">
            <a:avLst>
              <a:gd name="adj" fmla="val 4927"/>
            </a:avLst>
          </a:prstGeom>
          <a:solidFill>
            <a:schemeClr val="bg1"/>
          </a:solidFill>
        </p:spPr>
      </p:pic>
      <p:sp>
        <p:nvSpPr>
          <p:cNvPr id="21" name="Rectangle: Rounded Corners 20">
            <a:extLst>
              <a:ext uri="{FF2B5EF4-FFF2-40B4-BE49-F238E27FC236}">
                <a16:creationId xmlns:a16="http://schemas.microsoft.com/office/drawing/2014/main" id="{2EB505DA-5F71-5A15-834B-9BF17863B3BE}"/>
              </a:ext>
            </a:extLst>
          </p:cNvPr>
          <p:cNvSpPr>
            <a:spLocks/>
          </p:cNvSpPr>
          <p:nvPr/>
        </p:nvSpPr>
        <p:spPr bwMode="auto">
          <a:xfrm>
            <a:off x="701458" y="4024460"/>
            <a:ext cx="3521177" cy="2237910"/>
          </a:xfrm>
          <a:prstGeom prst="roundRect">
            <a:avLst>
              <a:gd name="adj" fmla="val 5212"/>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defTabSz="932742">
              <a:spcAft>
                <a:spcPts val="600"/>
              </a:spcAft>
              <a:buSzPct val="90000"/>
              <a:defRPr/>
            </a:pPr>
            <a:r>
              <a:rPr lang="en-US" sz="2000">
                <a:solidFill>
                  <a:schemeClr val="accent1"/>
                </a:solidFill>
                <a:latin typeface="+mj-lt"/>
                <a:cs typeface="Segoe UI Semilight" panose="020B0402040204020203" pitchFamily="34" charset="0"/>
              </a:rPr>
              <a:t>AI-powered creation</a:t>
            </a:r>
          </a:p>
          <a:p>
            <a:pPr defTabSz="932742">
              <a:spcAft>
                <a:spcPts val="600"/>
              </a:spcAft>
              <a:buClr>
                <a:srgbClr val="000000"/>
              </a:buClr>
              <a:buSzPct val="90000"/>
              <a:defRPr/>
            </a:pPr>
            <a:r>
              <a:rPr lang="en-US" sz="1600">
                <a:solidFill>
                  <a:schemeClr val="bg1"/>
                </a:solidFill>
                <a:cs typeface="Segoe UI Semilight" panose="020B0402040204020203" pitchFamily="34" charset="0"/>
              </a:rPr>
              <a:t>Design and edit a wide range of visual artifacts in a creative process grounded on the Microsoft Graph and files uploaded by you.</a:t>
            </a:r>
          </a:p>
        </p:txBody>
      </p:sp>
      <p:pic>
        <p:nvPicPr>
          <p:cNvPr id="34" name="Picture 33" descr="Screenshot demonstrating the Company Brand Kit feature in Microsoft 365 Copilot.">
            <a:extLst>
              <a:ext uri="{FF2B5EF4-FFF2-40B4-BE49-F238E27FC236}">
                <a16:creationId xmlns:a16="http://schemas.microsoft.com/office/drawing/2014/main" id="{D0799C14-74A1-96E0-982B-8D3552285C80}"/>
              </a:ext>
            </a:extLst>
          </p:cNvPr>
          <p:cNvPicPr>
            <a:picLocks noChangeAspect="1"/>
          </p:cNvPicPr>
          <p:nvPr/>
        </p:nvPicPr>
        <p:blipFill rotWithShape="1">
          <a:blip r:embed="rId4"/>
          <a:srcRect t="-7695" b="-7695"/>
          <a:stretch>
            <a:fillRect/>
          </a:stretch>
        </p:blipFill>
        <p:spPr>
          <a:xfrm>
            <a:off x="4336936" y="1374371"/>
            <a:ext cx="3519585" cy="2271570"/>
          </a:xfrm>
          <a:prstGeom prst="roundRect">
            <a:avLst>
              <a:gd name="adj" fmla="val 4927"/>
            </a:avLst>
          </a:prstGeom>
          <a:solidFill>
            <a:schemeClr val="bg1"/>
          </a:solidFill>
        </p:spPr>
      </p:pic>
      <p:sp>
        <p:nvSpPr>
          <p:cNvPr id="24" name="Rectangle: Rounded Corners 23">
            <a:extLst>
              <a:ext uri="{FF2B5EF4-FFF2-40B4-BE49-F238E27FC236}">
                <a16:creationId xmlns:a16="http://schemas.microsoft.com/office/drawing/2014/main" id="{AB08F5AD-C7CC-01CD-4033-56C0ECB43C63}"/>
              </a:ext>
            </a:extLst>
          </p:cNvPr>
          <p:cNvSpPr>
            <a:spLocks/>
          </p:cNvSpPr>
          <p:nvPr/>
        </p:nvSpPr>
        <p:spPr bwMode="auto">
          <a:xfrm>
            <a:off x="4336935" y="4024460"/>
            <a:ext cx="3521177" cy="2237910"/>
          </a:xfrm>
          <a:prstGeom prst="roundRect">
            <a:avLst>
              <a:gd name="adj" fmla="val 5212"/>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defTabSz="932742">
              <a:spcAft>
                <a:spcPts val="600"/>
              </a:spcAft>
              <a:buSzPct val="90000"/>
              <a:defRPr/>
            </a:pPr>
            <a:r>
              <a:rPr lang="en-US" sz="2000">
                <a:solidFill>
                  <a:schemeClr val="accent2"/>
                </a:solidFill>
                <a:latin typeface="+mj-lt"/>
                <a:cs typeface="Segoe UI Semilight" panose="020B0402040204020203" pitchFamily="34" charset="0"/>
              </a:rPr>
              <a:t>Company brand kit</a:t>
            </a:r>
          </a:p>
          <a:p>
            <a:pPr defTabSz="932742">
              <a:spcAft>
                <a:spcPts val="600"/>
              </a:spcAft>
              <a:buClr>
                <a:srgbClr val="000000"/>
              </a:buClr>
              <a:buSzPct val="90000"/>
              <a:defRPr/>
            </a:pPr>
            <a:r>
              <a:rPr lang="en-US" sz="1600">
                <a:solidFill>
                  <a:schemeClr val="bg1"/>
                </a:solidFill>
                <a:cs typeface="Segoe UI Semilight" panose="020B0402040204020203" pitchFamily="34" charset="0"/>
              </a:rPr>
              <a:t>Choose from thousands of templates or create brand kits that include your company’s logos, color palettes, fonts, and more, ensuring brand consistency across all creative outputs.</a:t>
            </a:r>
          </a:p>
        </p:txBody>
      </p:sp>
      <p:pic>
        <p:nvPicPr>
          <p:cNvPr id="35" name="Picture 34" descr="Microsoft 365 Copilot interface displaying design options with color palettes and branding elements, paired with text describing the Full Editing Experience feature for fine-tuning work using built-in tools to edit text, add effects, and make advanced adjustments.">
            <a:extLst>
              <a:ext uri="{FF2B5EF4-FFF2-40B4-BE49-F238E27FC236}">
                <a16:creationId xmlns:a16="http://schemas.microsoft.com/office/drawing/2014/main" id="{2FF4674B-D5F6-3318-F1F6-D212740DA3C7}"/>
              </a:ext>
            </a:extLst>
          </p:cNvPr>
          <p:cNvPicPr>
            <a:picLocks noChangeAspect="1"/>
          </p:cNvPicPr>
          <p:nvPr/>
        </p:nvPicPr>
        <p:blipFill rotWithShape="1">
          <a:blip r:embed="rId5"/>
          <a:srcRect t="-7709" b="-7709"/>
          <a:stretch>
            <a:fillRect/>
          </a:stretch>
        </p:blipFill>
        <p:spPr>
          <a:xfrm>
            <a:off x="7972413" y="1374371"/>
            <a:ext cx="3519820" cy="2271570"/>
          </a:xfrm>
          <a:prstGeom prst="roundRect">
            <a:avLst>
              <a:gd name="adj" fmla="val 4927"/>
            </a:avLst>
          </a:prstGeom>
          <a:solidFill>
            <a:schemeClr val="bg1"/>
          </a:solidFill>
        </p:spPr>
      </p:pic>
      <p:sp>
        <p:nvSpPr>
          <p:cNvPr id="25" name="Rectangle: Rounded Corners 24">
            <a:extLst>
              <a:ext uri="{FF2B5EF4-FFF2-40B4-BE49-F238E27FC236}">
                <a16:creationId xmlns:a16="http://schemas.microsoft.com/office/drawing/2014/main" id="{0AE002A0-82B3-618C-8930-5F8E99E12D32}"/>
              </a:ext>
            </a:extLst>
          </p:cNvPr>
          <p:cNvSpPr>
            <a:spLocks/>
          </p:cNvSpPr>
          <p:nvPr/>
        </p:nvSpPr>
        <p:spPr bwMode="auto">
          <a:xfrm>
            <a:off x="7972412" y="4024460"/>
            <a:ext cx="3521177" cy="2237910"/>
          </a:xfrm>
          <a:prstGeom prst="roundRect">
            <a:avLst>
              <a:gd name="adj" fmla="val 5212"/>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defTabSz="932742">
              <a:spcAft>
                <a:spcPts val="600"/>
              </a:spcAft>
              <a:buSzPct val="90000"/>
              <a:defRPr/>
            </a:pPr>
            <a:r>
              <a:rPr lang="en-US" sz="2000">
                <a:solidFill>
                  <a:schemeClr val="accent4"/>
                </a:solidFill>
                <a:latin typeface="+mj-lt"/>
                <a:cs typeface="Segoe UI Semilight" panose="020B0402040204020203" pitchFamily="34" charset="0"/>
              </a:rPr>
              <a:t>Full editing experience</a:t>
            </a:r>
          </a:p>
          <a:p>
            <a:pPr defTabSz="932742">
              <a:spcAft>
                <a:spcPts val="600"/>
              </a:spcAft>
              <a:buClr>
                <a:srgbClr val="000000"/>
              </a:buClr>
              <a:buSzPct val="90000"/>
              <a:defRPr/>
            </a:pPr>
            <a:r>
              <a:rPr lang="en-US" sz="1600">
                <a:solidFill>
                  <a:schemeClr val="bg1"/>
                </a:solidFill>
                <a:cs typeface="Segoe UI Semilight"/>
              </a:rPr>
              <a:t>Fine tune your work with built-in visual editing tools that make it easy to edit text, add effects, and make sophisticated adjustments to get the asset you need. </a:t>
            </a:r>
          </a:p>
        </p:txBody>
      </p:sp>
    </p:spTree>
    <p:extLst>
      <p:ext uri="{BB962C8B-B14F-4D97-AF65-F5344CB8AC3E}">
        <p14:creationId xmlns:p14="http://schemas.microsoft.com/office/powerpoint/2010/main" val="1983171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CB00874-5D9E-486D-B973-97C9E4819E3E}"/>
              </a:ext>
              <a:ext uri="{C183D7F6-B498-43B3-948B-1728B52AA6E4}">
                <adec:decorative xmlns:adec="http://schemas.microsoft.com/office/drawing/2017/decorative" val="1"/>
              </a:ext>
            </a:extLst>
          </p:cNvPr>
          <p:cNvSpPr/>
          <p:nvPr/>
        </p:nvSpPr>
        <p:spPr bwMode="auto">
          <a:xfrm>
            <a:off x="1503363" y="800777"/>
            <a:ext cx="9185275" cy="5256445"/>
          </a:xfrm>
          <a:prstGeom prst="roundRect">
            <a:avLst>
              <a:gd name="adj" fmla="val 4093"/>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lvl="0" defTabSz="932742">
              <a:spcAft>
                <a:spcPts val="1200"/>
              </a:spcAft>
              <a:buSzPct val="90000"/>
              <a:defRPr/>
            </a:pPr>
            <a:endParaRPr lang="en-US" sz="1800">
              <a:solidFill>
                <a:srgbClr val="091F2C"/>
              </a:solidFill>
              <a:cs typeface="Segoe Sans Display" pitchFamily="2" charset="0"/>
            </a:endParaRPr>
          </a:p>
        </p:txBody>
      </p:sp>
      <p:sp>
        <p:nvSpPr>
          <p:cNvPr id="8" name="Title 7">
            <a:extLst>
              <a:ext uri="{FF2B5EF4-FFF2-40B4-BE49-F238E27FC236}">
                <a16:creationId xmlns:a16="http://schemas.microsoft.com/office/drawing/2014/main" id="{AB823A4E-57E4-4BA7-0492-C8ED4B68AD16}"/>
              </a:ext>
            </a:extLst>
          </p:cNvPr>
          <p:cNvSpPr>
            <a:spLocks noGrp="1"/>
          </p:cNvSpPr>
          <p:nvPr>
            <p:ph type="title"/>
          </p:nvPr>
        </p:nvSpPr>
        <p:spPr>
          <a:xfrm>
            <a:off x="571500" y="-498598"/>
            <a:ext cx="11018520" cy="498598"/>
          </a:xfrm>
        </p:spPr>
        <p:txBody>
          <a:bodyPr/>
          <a:lstStyle/>
          <a:p>
            <a:r>
              <a:rPr lang="en-US"/>
              <a:t>Demos</a:t>
            </a:r>
          </a:p>
        </p:txBody>
      </p:sp>
      <p:pic>
        <p:nvPicPr>
          <p:cNvPr id="4" name="Create demo" descr="A video showing the Microsoft 365 Copilot &quot;Create&quot; interface, showcasing AI-driven design tools. The interface allows users to choose between various projects like creating an image, designing an infographic, or making a poster. The video demonstrates how a user can describe an image to generate it, select styles and color palettes, and even refine the output by providing feedback—such as changing a jersey number in a basketball-themed image. It also highlights the ability to transform a 12-slide business deck into a single, professional infographic with a clean, landscape-oriented layout.">
            <a:hlinkClick r:id="" action="ppaction://media"/>
            <a:extLst>
              <a:ext uri="{FF2B5EF4-FFF2-40B4-BE49-F238E27FC236}">
                <a16:creationId xmlns:a16="http://schemas.microsoft.com/office/drawing/2014/main" id="{537306BE-3A11-085C-CF9F-E062CCFDBA05}"/>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AF26BF0B-E3F9-463A-B0FB-BEEE822289D6}" label="Create demo speaker notes" lang="" r:embed="rId5"/>
                        </p173:trackLst>
                      </p173:tracksInfo>
                    </p:ext>
                  </p14:extLst>
                </p14:media>
              </p:ext>
            </p:extLst>
          </p:nvPr>
        </p:nvPicPr>
        <p:blipFill>
          <a:blip r:embed="rId6"/>
          <a:stretch>
            <a:fillRect/>
          </a:stretch>
        </p:blipFill>
        <p:spPr>
          <a:xfrm>
            <a:off x="0" y="-761"/>
            <a:ext cx="12192000" cy="6858000"/>
          </a:xfrm>
          <a:prstGeom prst="roundRect">
            <a:avLst>
              <a:gd name="adj" fmla="val 2967"/>
            </a:avLst>
          </a:prstGeom>
        </p:spPr>
      </p:pic>
    </p:spTree>
    <p:extLst>
      <p:ext uri="{BB962C8B-B14F-4D97-AF65-F5344CB8AC3E}">
        <p14:creationId xmlns:p14="http://schemas.microsoft.com/office/powerpoint/2010/main" val="3406562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8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B39C6-0F90-B240-07BA-86EC79AF715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6974EF6-C827-45DD-A656-3FB06A5521F6}"/>
              </a:ext>
            </a:extLst>
          </p:cNvPr>
          <p:cNvSpPr>
            <a:spLocks noGrp="1"/>
          </p:cNvSpPr>
          <p:nvPr>
            <p:ph type="title"/>
          </p:nvPr>
        </p:nvSpPr>
        <p:spPr>
          <a:xfrm>
            <a:off x="571499" y="2792413"/>
            <a:ext cx="5252357" cy="1090612"/>
          </a:xfrm>
        </p:spPr>
        <p:txBody>
          <a:bodyPr anchor="ctr"/>
          <a:lstStyle/>
          <a:p>
            <a:r>
              <a:rPr lang="en-US"/>
              <a:t>Agents in Microsoft 365 Copilot Chat Overview</a:t>
            </a:r>
          </a:p>
        </p:txBody>
      </p:sp>
    </p:spTree>
    <p:extLst>
      <p:ext uri="{BB962C8B-B14F-4D97-AF65-F5344CB8AC3E}">
        <p14:creationId xmlns:p14="http://schemas.microsoft.com/office/powerpoint/2010/main" val="290399918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F531A59-0676-5D8B-9C8F-D1F1A8041E97}"/>
              </a:ext>
              <a:ext uri="{C183D7F6-B498-43B3-948B-1728B52AA6E4}">
                <adec:decorative xmlns:adec="http://schemas.microsoft.com/office/drawing/2017/decorative" val="1"/>
              </a:ext>
            </a:extLst>
          </p:cNvPr>
          <p:cNvSpPr/>
          <p:nvPr/>
        </p:nvSpPr>
        <p:spPr bwMode="auto">
          <a:xfrm>
            <a:off x="571500" y="1638299"/>
            <a:ext cx="11049000" cy="4630739"/>
          </a:xfrm>
          <a:prstGeom prst="roundRect">
            <a:avLst>
              <a:gd name="adj" fmla="val 356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BE" sz="1800" b="1" err="1">
              <a:ln w="3175">
                <a:noFill/>
              </a:ln>
              <a:solidFill>
                <a:schemeClr val="bg1"/>
              </a:solidFill>
              <a:latin typeface="+mj-lt"/>
              <a:cs typeface="Segoe Sans Display" pitchFamily="2" charset="0"/>
            </a:endParaRPr>
          </a:p>
        </p:txBody>
      </p:sp>
      <p:cxnSp>
        <p:nvCxnSpPr>
          <p:cNvPr id="30" name="Straight Connector 29">
            <a:extLst>
              <a:ext uri="{FF2B5EF4-FFF2-40B4-BE49-F238E27FC236}">
                <a16:creationId xmlns:a16="http://schemas.microsoft.com/office/drawing/2014/main" id="{375D6CDB-E338-6355-17DC-0CA0D7BA3C84}"/>
              </a:ext>
              <a:ext uri="{C183D7F6-B498-43B3-948B-1728B52AA6E4}">
                <adec:decorative xmlns:adec="http://schemas.microsoft.com/office/drawing/2017/decorative" val="1"/>
              </a:ext>
            </a:extLst>
          </p:cNvPr>
          <p:cNvCxnSpPr/>
          <p:nvPr/>
        </p:nvCxnSpPr>
        <p:spPr>
          <a:xfrm>
            <a:off x="1375125" y="3208019"/>
            <a:ext cx="6970589"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6644C62-3A12-BD18-4D75-B6FEA5FA81EA}"/>
              </a:ext>
              <a:ext uri="{C183D7F6-B498-43B3-948B-1728B52AA6E4}">
                <adec:decorative xmlns:adec="http://schemas.microsoft.com/office/drawing/2017/decorative" val="1"/>
              </a:ext>
            </a:extLst>
          </p:cNvPr>
          <p:cNvCxnSpPr/>
          <p:nvPr/>
        </p:nvCxnSpPr>
        <p:spPr>
          <a:xfrm>
            <a:off x="1375125" y="4754041"/>
            <a:ext cx="6970589"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0436A993-B71A-C8C3-F9D4-FC87E883C3C4}"/>
              </a:ext>
              <a:ext uri="{C183D7F6-B498-43B3-948B-1728B52AA6E4}">
                <adec:decorative xmlns:adec="http://schemas.microsoft.com/office/drawing/2017/decorative" val="1"/>
              </a:ext>
            </a:extLst>
          </p:cNvPr>
          <p:cNvGrpSpPr/>
          <p:nvPr/>
        </p:nvGrpSpPr>
        <p:grpSpPr>
          <a:xfrm>
            <a:off x="699516" y="2447922"/>
            <a:ext cx="524358" cy="528170"/>
            <a:chOff x="699516" y="2427294"/>
            <a:chExt cx="524358" cy="528170"/>
          </a:xfrm>
        </p:grpSpPr>
        <p:sp>
          <p:nvSpPr>
            <p:cNvPr id="13" name="Oval 12">
              <a:extLst>
                <a:ext uri="{FF2B5EF4-FFF2-40B4-BE49-F238E27FC236}">
                  <a16:creationId xmlns:a16="http://schemas.microsoft.com/office/drawing/2014/main" id="{365CD79A-6F70-4641-6EF3-A10C3719529C}"/>
                </a:ext>
                <a:ext uri="{C183D7F6-B498-43B3-948B-1728B52AA6E4}">
                  <adec:decorative xmlns:adec="http://schemas.microsoft.com/office/drawing/2017/decorative" val="1"/>
                </a:ext>
              </a:extLst>
            </p:cNvPr>
            <p:cNvSpPr/>
            <p:nvPr/>
          </p:nvSpPr>
          <p:spPr>
            <a:xfrm>
              <a:off x="699516" y="2427294"/>
              <a:ext cx="524358" cy="528170"/>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14" name="Oval 13">
              <a:extLst>
                <a:ext uri="{FF2B5EF4-FFF2-40B4-BE49-F238E27FC236}">
                  <a16:creationId xmlns:a16="http://schemas.microsoft.com/office/drawing/2014/main" id="{0D1D4D9E-E02B-AF63-27DE-B75CB2F39A55}"/>
                </a:ext>
                <a:ext uri="{C183D7F6-B498-43B3-948B-1728B52AA6E4}">
                  <adec:decorative xmlns:adec="http://schemas.microsoft.com/office/drawing/2017/decorative" val="1"/>
                </a:ext>
              </a:extLst>
            </p:cNvPr>
            <p:cNvSpPr/>
            <p:nvPr/>
          </p:nvSpPr>
          <p:spPr>
            <a:xfrm>
              <a:off x="744175" y="2476977"/>
              <a:ext cx="435040" cy="428806"/>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sp>
          <p:nvSpPr>
            <p:cNvPr id="126" name="Graphic 9" descr="Icon of a circuit brain">
              <a:extLst>
                <a:ext uri="{FF2B5EF4-FFF2-40B4-BE49-F238E27FC236}">
                  <a16:creationId xmlns:a16="http://schemas.microsoft.com/office/drawing/2014/main" id="{168729FA-FB70-7030-7463-101BA70A7B22}"/>
                </a:ext>
              </a:extLst>
            </p:cNvPr>
            <p:cNvSpPr>
              <a:spLocks/>
            </p:cNvSpPr>
            <p:nvPr/>
          </p:nvSpPr>
          <p:spPr>
            <a:xfrm>
              <a:off x="844466" y="2574131"/>
              <a:ext cx="234458" cy="234498"/>
            </a:xfrm>
            <a:custGeom>
              <a:avLst/>
              <a:gdLst>
                <a:gd name="connsiteX0" fmla="*/ 77534 w 190500"/>
                <a:gd name="connsiteY0" fmla="*/ 0 h 190404"/>
                <a:gd name="connsiteX1" fmla="*/ 88106 w 190500"/>
                <a:gd name="connsiteY1" fmla="*/ 13440 h 190404"/>
                <a:gd name="connsiteX2" fmla="*/ 88106 w 190500"/>
                <a:gd name="connsiteY2" fmla="*/ 54712 h 190404"/>
                <a:gd name="connsiteX3" fmla="*/ 79581 w 190500"/>
                <a:gd name="connsiteY3" fmla="*/ 54712 h 190404"/>
                <a:gd name="connsiteX4" fmla="*/ 54778 w 190500"/>
                <a:gd name="connsiteY4" fmla="*/ 44196 h 190404"/>
                <a:gd name="connsiteX5" fmla="*/ 44262 w 190500"/>
                <a:gd name="connsiteY5" fmla="*/ 68999 h 190404"/>
                <a:gd name="connsiteX6" fmla="*/ 69065 w 190500"/>
                <a:gd name="connsiteY6" fmla="*/ 79515 h 190404"/>
                <a:gd name="connsiteX7" fmla="*/ 79581 w 190500"/>
                <a:gd name="connsiteY7" fmla="*/ 68999 h 190404"/>
                <a:gd name="connsiteX8" fmla="*/ 88106 w 190500"/>
                <a:gd name="connsiteY8" fmla="*/ 68999 h 190404"/>
                <a:gd name="connsiteX9" fmla="*/ 88106 w 190500"/>
                <a:gd name="connsiteY9" fmla="*/ 172803 h 190404"/>
                <a:gd name="connsiteX10" fmla="*/ 80648 w 190500"/>
                <a:gd name="connsiteY10" fmla="*/ 186709 h 190404"/>
                <a:gd name="connsiteX11" fmla="*/ 65789 w 190500"/>
                <a:gd name="connsiteY11" fmla="*/ 190405 h 190404"/>
                <a:gd name="connsiteX12" fmla="*/ 33823 w 190500"/>
                <a:gd name="connsiteY12" fmla="*/ 174517 h 190404"/>
                <a:gd name="connsiteX13" fmla="*/ 24108 w 190500"/>
                <a:gd name="connsiteY13" fmla="*/ 154162 h 190404"/>
                <a:gd name="connsiteX14" fmla="*/ 12021 w 190500"/>
                <a:gd name="connsiteY14" fmla="*/ 147590 h 190404"/>
                <a:gd name="connsiteX15" fmla="*/ 0 w 190500"/>
                <a:gd name="connsiteY15" fmla="*/ 118681 h 190404"/>
                <a:gd name="connsiteX16" fmla="*/ 1810 w 190500"/>
                <a:gd name="connsiteY16" fmla="*/ 99955 h 190404"/>
                <a:gd name="connsiteX17" fmla="*/ 41910 w 190500"/>
                <a:gd name="connsiteY17" fmla="*/ 99955 h 190404"/>
                <a:gd name="connsiteX18" fmla="*/ 54626 w 190500"/>
                <a:gd name="connsiteY18" fmla="*/ 110919 h 190404"/>
                <a:gd name="connsiteX19" fmla="*/ 44305 w 190500"/>
                <a:gd name="connsiteY19" fmla="*/ 135805 h 190404"/>
                <a:gd name="connsiteX20" fmla="*/ 69191 w 190500"/>
                <a:gd name="connsiteY20" fmla="*/ 146125 h 190404"/>
                <a:gd name="connsiteX21" fmla="*/ 79512 w 190500"/>
                <a:gd name="connsiteY21" fmla="*/ 121239 h 190404"/>
                <a:gd name="connsiteX22" fmla="*/ 68980 w 190500"/>
                <a:gd name="connsiteY22" fmla="*/ 110833 h 190404"/>
                <a:gd name="connsiteX23" fmla="*/ 41910 w 190500"/>
                <a:gd name="connsiteY23" fmla="*/ 85668 h 190404"/>
                <a:gd name="connsiteX24" fmla="*/ 9906 w 190500"/>
                <a:gd name="connsiteY24" fmla="*/ 85668 h 190404"/>
                <a:gd name="connsiteX25" fmla="*/ 14621 w 190500"/>
                <a:gd name="connsiteY25" fmla="*/ 82791 h 190404"/>
                <a:gd name="connsiteX26" fmla="*/ 12925 w 190500"/>
                <a:gd name="connsiteY26" fmla="*/ 72057 h 190404"/>
                <a:gd name="connsiteX27" fmla="*/ 15735 w 190500"/>
                <a:gd name="connsiteY27" fmla="*/ 51283 h 190404"/>
                <a:gd name="connsiteX28" fmla="*/ 25622 w 190500"/>
                <a:gd name="connsiteY28" fmla="*/ 34385 h 190404"/>
                <a:gd name="connsiteX29" fmla="*/ 36062 w 190500"/>
                <a:gd name="connsiteY29" fmla="*/ 28985 h 190404"/>
                <a:gd name="connsiteX30" fmla="*/ 48949 w 190500"/>
                <a:gd name="connsiteY30" fmla="*/ 9582 h 190404"/>
                <a:gd name="connsiteX31" fmla="*/ 77524 w 190500"/>
                <a:gd name="connsiteY31" fmla="*/ 0 h 190404"/>
                <a:gd name="connsiteX32" fmla="*/ 102394 w 190500"/>
                <a:gd name="connsiteY32" fmla="*/ 142818 h 190404"/>
                <a:gd name="connsiteX33" fmla="*/ 118110 w 190500"/>
                <a:gd name="connsiteY33" fmla="*/ 142818 h 190404"/>
                <a:gd name="connsiteX34" fmla="*/ 145256 w 190500"/>
                <a:gd name="connsiteY34" fmla="*/ 115672 h 190404"/>
                <a:gd name="connsiteX35" fmla="*/ 145256 w 190500"/>
                <a:gd name="connsiteY35" fmla="*/ 98574 h 190404"/>
                <a:gd name="connsiteX36" fmla="*/ 155772 w 190500"/>
                <a:gd name="connsiteY36" fmla="*/ 73771 h 190404"/>
                <a:gd name="connsiteX37" fmla="*/ 130969 w 190500"/>
                <a:gd name="connsiteY37" fmla="*/ 63255 h 190404"/>
                <a:gd name="connsiteX38" fmla="*/ 120453 w 190500"/>
                <a:gd name="connsiteY38" fmla="*/ 88058 h 190404"/>
                <a:gd name="connsiteX39" fmla="*/ 130969 w 190500"/>
                <a:gd name="connsiteY39" fmla="*/ 98574 h 190404"/>
                <a:gd name="connsiteX40" fmla="*/ 130969 w 190500"/>
                <a:gd name="connsiteY40" fmla="*/ 115672 h 190404"/>
                <a:gd name="connsiteX41" fmla="*/ 118110 w 190500"/>
                <a:gd name="connsiteY41" fmla="*/ 128530 h 190404"/>
                <a:gd name="connsiteX42" fmla="*/ 102394 w 190500"/>
                <a:gd name="connsiteY42" fmla="*/ 128530 h 190404"/>
                <a:gd name="connsiteX43" fmla="*/ 102394 w 190500"/>
                <a:gd name="connsiteY43" fmla="*/ 13440 h 190404"/>
                <a:gd name="connsiteX44" fmla="*/ 112967 w 190500"/>
                <a:gd name="connsiteY44" fmla="*/ 0 h 190404"/>
                <a:gd name="connsiteX45" fmla="*/ 141551 w 190500"/>
                <a:gd name="connsiteY45" fmla="*/ 9582 h 190404"/>
                <a:gd name="connsiteX46" fmla="*/ 154438 w 190500"/>
                <a:gd name="connsiteY46" fmla="*/ 28985 h 190404"/>
                <a:gd name="connsiteX47" fmla="*/ 164878 w 190500"/>
                <a:gd name="connsiteY47" fmla="*/ 34385 h 190404"/>
                <a:gd name="connsiteX48" fmla="*/ 174765 w 190500"/>
                <a:gd name="connsiteY48" fmla="*/ 51283 h 190404"/>
                <a:gd name="connsiteX49" fmla="*/ 177575 w 190500"/>
                <a:gd name="connsiteY49" fmla="*/ 72057 h 190404"/>
                <a:gd name="connsiteX50" fmla="*/ 175879 w 190500"/>
                <a:gd name="connsiteY50" fmla="*/ 82791 h 190404"/>
                <a:gd name="connsiteX51" fmla="*/ 176508 w 190500"/>
                <a:gd name="connsiteY51" fmla="*/ 83077 h 190404"/>
                <a:gd name="connsiteX52" fmla="*/ 185023 w 190500"/>
                <a:gd name="connsiteY52" fmla="*/ 90792 h 190404"/>
                <a:gd name="connsiteX53" fmla="*/ 190500 w 190500"/>
                <a:gd name="connsiteY53" fmla="*/ 118681 h 190404"/>
                <a:gd name="connsiteX54" fmla="*/ 178479 w 190500"/>
                <a:gd name="connsiteY54" fmla="*/ 147590 h 190404"/>
                <a:gd name="connsiteX55" fmla="*/ 166383 w 190500"/>
                <a:gd name="connsiteY55" fmla="*/ 154162 h 190404"/>
                <a:gd name="connsiteX56" fmla="*/ 156677 w 190500"/>
                <a:gd name="connsiteY56" fmla="*/ 174517 h 190404"/>
                <a:gd name="connsiteX57" fmla="*/ 124701 w 190500"/>
                <a:gd name="connsiteY57" fmla="*/ 190405 h 190404"/>
                <a:gd name="connsiteX58" fmla="*/ 109842 w 190500"/>
                <a:gd name="connsiteY58" fmla="*/ 186719 h 190404"/>
                <a:gd name="connsiteX59" fmla="*/ 102394 w 190500"/>
                <a:gd name="connsiteY59" fmla="*/ 172803 h 190404"/>
                <a:gd name="connsiteX60" fmla="*/ 102394 w 190500"/>
                <a:gd name="connsiteY60" fmla="*/ 142818 h 190404"/>
                <a:gd name="connsiteX61" fmla="*/ 57150 w 190500"/>
                <a:gd name="connsiteY61" fmla="*/ 61855 h 190404"/>
                <a:gd name="connsiteX62" fmla="*/ 61913 w 190500"/>
                <a:gd name="connsiteY62" fmla="*/ 57093 h 190404"/>
                <a:gd name="connsiteX63" fmla="*/ 66675 w 190500"/>
                <a:gd name="connsiteY63" fmla="*/ 61855 h 190404"/>
                <a:gd name="connsiteX64" fmla="*/ 61913 w 190500"/>
                <a:gd name="connsiteY64" fmla="*/ 66618 h 190404"/>
                <a:gd name="connsiteX65" fmla="*/ 57150 w 190500"/>
                <a:gd name="connsiteY65" fmla="*/ 61855 h 190404"/>
                <a:gd name="connsiteX66" fmla="*/ 61913 w 190500"/>
                <a:gd name="connsiteY66" fmla="*/ 123768 h 190404"/>
                <a:gd name="connsiteX67" fmla="*/ 57150 w 190500"/>
                <a:gd name="connsiteY67" fmla="*/ 128530 h 190404"/>
                <a:gd name="connsiteX68" fmla="*/ 61913 w 190500"/>
                <a:gd name="connsiteY68" fmla="*/ 133293 h 190404"/>
                <a:gd name="connsiteX69" fmla="*/ 66675 w 190500"/>
                <a:gd name="connsiteY69" fmla="*/ 128530 h 190404"/>
                <a:gd name="connsiteX70" fmla="*/ 61913 w 190500"/>
                <a:gd name="connsiteY70" fmla="*/ 123768 h 190404"/>
                <a:gd name="connsiteX71" fmla="*/ 133350 w 190500"/>
                <a:gd name="connsiteY71" fmla="*/ 80905 h 190404"/>
                <a:gd name="connsiteX72" fmla="*/ 138113 w 190500"/>
                <a:gd name="connsiteY72" fmla="*/ 85668 h 190404"/>
                <a:gd name="connsiteX73" fmla="*/ 142875 w 190500"/>
                <a:gd name="connsiteY73" fmla="*/ 80905 h 190404"/>
                <a:gd name="connsiteX74" fmla="*/ 138113 w 190500"/>
                <a:gd name="connsiteY74" fmla="*/ 76143 h 190404"/>
                <a:gd name="connsiteX75" fmla="*/ 133350 w 190500"/>
                <a:gd name="connsiteY75" fmla="*/ 80905 h 19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90500" h="190404">
                  <a:moveTo>
                    <a:pt x="77534" y="0"/>
                  </a:moveTo>
                  <a:cubicBezTo>
                    <a:pt x="84268" y="0"/>
                    <a:pt x="88106" y="6706"/>
                    <a:pt x="88106" y="13440"/>
                  </a:cubicBezTo>
                  <a:lnTo>
                    <a:pt x="88106" y="54712"/>
                  </a:lnTo>
                  <a:lnTo>
                    <a:pt x="79581" y="54712"/>
                  </a:lnTo>
                  <a:cubicBezTo>
                    <a:pt x="75636" y="44958"/>
                    <a:pt x="64531" y="40250"/>
                    <a:pt x="54778" y="44196"/>
                  </a:cubicBezTo>
                  <a:cubicBezTo>
                    <a:pt x="45025" y="48141"/>
                    <a:pt x="40316" y="59246"/>
                    <a:pt x="44262" y="68999"/>
                  </a:cubicBezTo>
                  <a:cubicBezTo>
                    <a:pt x="48207" y="78753"/>
                    <a:pt x="59312" y="83461"/>
                    <a:pt x="69065" y="79515"/>
                  </a:cubicBezTo>
                  <a:cubicBezTo>
                    <a:pt x="73851" y="77579"/>
                    <a:pt x="77646" y="73784"/>
                    <a:pt x="79581" y="68999"/>
                  </a:cubicBezTo>
                  <a:lnTo>
                    <a:pt x="88106" y="68999"/>
                  </a:lnTo>
                  <a:lnTo>
                    <a:pt x="88106" y="172803"/>
                  </a:lnTo>
                  <a:cubicBezTo>
                    <a:pt x="88106" y="178479"/>
                    <a:pt x="85706" y="184128"/>
                    <a:pt x="80648" y="186709"/>
                  </a:cubicBezTo>
                  <a:cubicBezTo>
                    <a:pt x="76062" y="189111"/>
                    <a:pt x="70966" y="190379"/>
                    <a:pt x="65789" y="190405"/>
                  </a:cubicBezTo>
                  <a:cubicBezTo>
                    <a:pt x="51406" y="190405"/>
                    <a:pt x="40710" y="183128"/>
                    <a:pt x="33823" y="174517"/>
                  </a:cubicBezTo>
                  <a:cubicBezTo>
                    <a:pt x="29054" y="168575"/>
                    <a:pt x="25728" y="161607"/>
                    <a:pt x="24108" y="154162"/>
                  </a:cubicBezTo>
                  <a:cubicBezTo>
                    <a:pt x="19660" y="152850"/>
                    <a:pt x="15540" y="150609"/>
                    <a:pt x="12021" y="147590"/>
                  </a:cubicBezTo>
                  <a:cubicBezTo>
                    <a:pt x="5258" y="141770"/>
                    <a:pt x="0" y="132436"/>
                    <a:pt x="0" y="118681"/>
                  </a:cubicBezTo>
                  <a:cubicBezTo>
                    <a:pt x="0" y="111490"/>
                    <a:pt x="514" y="105223"/>
                    <a:pt x="1810" y="99955"/>
                  </a:cubicBezTo>
                  <a:lnTo>
                    <a:pt x="41910" y="99955"/>
                  </a:lnTo>
                  <a:cubicBezTo>
                    <a:pt x="48368" y="99955"/>
                    <a:pt x="53721" y="104718"/>
                    <a:pt x="54626" y="110919"/>
                  </a:cubicBezTo>
                  <a:cubicBezTo>
                    <a:pt x="44904" y="114941"/>
                    <a:pt x="40283" y="126082"/>
                    <a:pt x="44305" y="135805"/>
                  </a:cubicBezTo>
                  <a:cubicBezTo>
                    <a:pt x="48327" y="145526"/>
                    <a:pt x="59469" y="150146"/>
                    <a:pt x="69191" y="146125"/>
                  </a:cubicBezTo>
                  <a:cubicBezTo>
                    <a:pt x="78913" y="142103"/>
                    <a:pt x="83533" y="130961"/>
                    <a:pt x="79512" y="121239"/>
                  </a:cubicBezTo>
                  <a:cubicBezTo>
                    <a:pt x="77548" y="116493"/>
                    <a:pt x="73750" y="112740"/>
                    <a:pt x="68980" y="110833"/>
                  </a:cubicBezTo>
                  <a:cubicBezTo>
                    <a:pt x="67942" y="96648"/>
                    <a:pt x="56132" y="85670"/>
                    <a:pt x="41910" y="85668"/>
                  </a:cubicBezTo>
                  <a:lnTo>
                    <a:pt x="9906" y="85668"/>
                  </a:lnTo>
                  <a:cubicBezTo>
                    <a:pt x="11332" y="84489"/>
                    <a:pt x="12920" y="83520"/>
                    <a:pt x="14621" y="82791"/>
                  </a:cubicBezTo>
                  <a:cubicBezTo>
                    <a:pt x="13639" y="79292"/>
                    <a:pt x="13070" y="75689"/>
                    <a:pt x="12925" y="72057"/>
                  </a:cubicBezTo>
                  <a:cubicBezTo>
                    <a:pt x="12611" y="65056"/>
                    <a:pt x="13659" y="57769"/>
                    <a:pt x="15735" y="51283"/>
                  </a:cubicBezTo>
                  <a:cubicBezTo>
                    <a:pt x="17793" y="44901"/>
                    <a:pt x="21050" y="38681"/>
                    <a:pt x="25622" y="34385"/>
                  </a:cubicBezTo>
                  <a:cubicBezTo>
                    <a:pt x="28490" y="31591"/>
                    <a:pt x="32124" y="29711"/>
                    <a:pt x="36062" y="28985"/>
                  </a:cubicBezTo>
                  <a:cubicBezTo>
                    <a:pt x="37957" y="20984"/>
                    <a:pt x="42786" y="14373"/>
                    <a:pt x="48949" y="9582"/>
                  </a:cubicBezTo>
                  <a:cubicBezTo>
                    <a:pt x="56864" y="3410"/>
                    <a:pt x="67237" y="0"/>
                    <a:pt x="77524" y="0"/>
                  </a:cubicBezTo>
                  <a:close/>
                  <a:moveTo>
                    <a:pt x="102394" y="142818"/>
                  </a:moveTo>
                  <a:lnTo>
                    <a:pt x="118110" y="142818"/>
                  </a:lnTo>
                  <a:cubicBezTo>
                    <a:pt x="133102" y="142818"/>
                    <a:pt x="145256" y="130664"/>
                    <a:pt x="145256" y="115672"/>
                  </a:cubicBezTo>
                  <a:lnTo>
                    <a:pt x="145256" y="98574"/>
                  </a:lnTo>
                  <a:cubicBezTo>
                    <a:pt x="155010" y="94629"/>
                    <a:pt x="159718" y="83524"/>
                    <a:pt x="155772" y="73771"/>
                  </a:cubicBezTo>
                  <a:cubicBezTo>
                    <a:pt x="151827" y="64017"/>
                    <a:pt x="140722" y="59309"/>
                    <a:pt x="130969" y="63255"/>
                  </a:cubicBezTo>
                  <a:cubicBezTo>
                    <a:pt x="121215" y="67200"/>
                    <a:pt x="116507" y="78305"/>
                    <a:pt x="120453" y="88058"/>
                  </a:cubicBezTo>
                  <a:cubicBezTo>
                    <a:pt x="122389" y="92844"/>
                    <a:pt x="126183" y="96639"/>
                    <a:pt x="130969" y="98574"/>
                  </a:cubicBezTo>
                  <a:lnTo>
                    <a:pt x="130969" y="115672"/>
                  </a:lnTo>
                  <a:cubicBezTo>
                    <a:pt x="130969" y="122773"/>
                    <a:pt x="125212" y="128530"/>
                    <a:pt x="118110" y="128530"/>
                  </a:cubicBezTo>
                  <a:lnTo>
                    <a:pt x="102394" y="128530"/>
                  </a:lnTo>
                  <a:lnTo>
                    <a:pt x="102394" y="13440"/>
                  </a:lnTo>
                  <a:cubicBezTo>
                    <a:pt x="102394" y="6706"/>
                    <a:pt x="106232" y="0"/>
                    <a:pt x="112967" y="0"/>
                  </a:cubicBezTo>
                  <a:cubicBezTo>
                    <a:pt x="123273" y="0"/>
                    <a:pt x="133636" y="3410"/>
                    <a:pt x="141551" y="9582"/>
                  </a:cubicBezTo>
                  <a:cubicBezTo>
                    <a:pt x="147714" y="14373"/>
                    <a:pt x="152543" y="20993"/>
                    <a:pt x="154438" y="28985"/>
                  </a:cubicBezTo>
                  <a:cubicBezTo>
                    <a:pt x="158439" y="29651"/>
                    <a:pt x="162001" y="31690"/>
                    <a:pt x="164878" y="34385"/>
                  </a:cubicBezTo>
                  <a:cubicBezTo>
                    <a:pt x="169450" y="38681"/>
                    <a:pt x="172707" y="44891"/>
                    <a:pt x="174765" y="51283"/>
                  </a:cubicBezTo>
                  <a:cubicBezTo>
                    <a:pt x="176841" y="57769"/>
                    <a:pt x="177889" y="65056"/>
                    <a:pt x="177575" y="72057"/>
                  </a:cubicBezTo>
                  <a:cubicBezTo>
                    <a:pt x="177413" y="75638"/>
                    <a:pt x="176889" y="79296"/>
                    <a:pt x="175879" y="82791"/>
                  </a:cubicBezTo>
                  <a:lnTo>
                    <a:pt x="176508" y="83077"/>
                  </a:lnTo>
                  <a:cubicBezTo>
                    <a:pt x="180032" y="84734"/>
                    <a:pt x="182890" y="87335"/>
                    <a:pt x="185023" y="90792"/>
                  </a:cubicBezTo>
                  <a:cubicBezTo>
                    <a:pt x="189071" y="97317"/>
                    <a:pt x="190500" y="106709"/>
                    <a:pt x="190500" y="118681"/>
                  </a:cubicBezTo>
                  <a:cubicBezTo>
                    <a:pt x="190500" y="132445"/>
                    <a:pt x="185242" y="141789"/>
                    <a:pt x="178479" y="147590"/>
                  </a:cubicBezTo>
                  <a:cubicBezTo>
                    <a:pt x="174957" y="150611"/>
                    <a:pt x="170834" y="152851"/>
                    <a:pt x="166383" y="154162"/>
                  </a:cubicBezTo>
                  <a:cubicBezTo>
                    <a:pt x="164764" y="161606"/>
                    <a:pt x="161442" y="168573"/>
                    <a:pt x="156677" y="174517"/>
                  </a:cubicBezTo>
                  <a:cubicBezTo>
                    <a:pt x="149790" y="183128"/>
                    <a:pt x="139094" y="190405"/>
                    <a:pt x="124701" y="190405"/>
                  </a:cubicBezTo>
                  <a:cubicBezTo>
                    <a:pt x="119524" y="190382"/>
                    <a:pt x="114430" y="189118"/>
                    <a:pt x="109842" y="186719"/>
                  </a:cubicBezTo>
                  <a:cubicBezTo>
                    <a:pt x="104794" y="184128"/>
                    <a:pt x="102394" y="178479"/>
                    <a:pt x="102394" y="172803"/>
                  </a:cubicBezTo>
                  <a:lnTo>
                    <a:pt x="102394" y="142818"/>
                  </a:lnTo>
                  <a:close/>
                  <a:moveTo>
                    <a:pt x="57150" y="61855"/>
                  </a:moveTo>
                  <a:cubicBezTo>
                    <a:pt x="57150" y="59225"/>
                    <a:pt x="59282" y="57093"/>
                    <a:pt x="61913" y="57093"/>
                  </a:cubicBezTo>
                  <a:cubicBezTo>
                    <a:pt x="64543" y="57093"/>
                    <a:pt x="66675" y="59225"/>
                    <a:pt x="66675" y="61855"/>
                  </a:cubicBezTo>
                  <a:cubicBezTo>
                    <a:pt x="66675" y="64486"/>
                    <a:pt x="64543" y="66618"/>
                    <a:pt x="61913" y="66618"/>
                  </a:cubicBezTo>
                  <a:cubicBezTo>
                    <a:pt x="59282" y="66618"/>
                    <a:pt x="57150" y="64486"/>
                    <a:pt x="57150" y="61855"/>
                  </a:cubicBezTo>
                  <a:close/>
                  <a:moveTo>
                    <a:pt x="61913" y="123768"/>
                  </a:moveTo>
                  <a:cubicBezTo>
                    <a:pt x="59282" y="123768"/>
                    <a:pt x="57150" y="125900"/>
                    <a:pt x="57150" y="128530"/>
                  </a:cubicBezTo>
                  <a:cubicBezTo>
                    <a:pt x="57150" y="131160"/>
                    <a:pt x="59282" y="133293"/>
                    <a:pt x="61913" y="133293"/>
                  </a:cubicBezTo>
                  <a:cubicBezTo>
                    <a:pt x="64543" y="133293"/>
                    <a:pt x="66675" y="131160"/>
                    <a:pt x="66675" y="128530"/>
                  </a:cubicBezTo>
                  <a:cubicBezTo>
                    <a:pt x="66675" y="125900"/>
                    <a:pt x="64543" y="123768"/>
                    <a:pt x="61913" y="123768"/>
                  </a:cubicBezTo>
                  <a:close/>
                  <a:moveTo>
                    <a:pt x="133350" y="80905"/>
                  </a:moveTo>
                  <a:cubicBezTo>
                    <a:pt x="133350" y="83535"/>
                    <a:pt x="135483" y="85668"/>
                    <a:pt x="138113" y="85668"/>
                  </a:cubicBezTo>
                  <a:cubicBezTo>
                    <a:pt x="140742" y="85668"/>
                    <a:pt x="142875" y="83535"/>
                    <a:pt x="142875" y="80905"/>
                  </a:cubicBezTo>
                  <a:cubicBezTo>
                    <a:pt x="142875" y="78275"/>
                    <a:pt x="140742" y="76143"/>
                    <a:pt x="138113" y="76143"/>
                  </a:cubicBezTo>
                  <a:cubicBezTo>
                    <a:pt x="135483" y="76143"/>
                    <a:pt x="133350" y="78275"/>
                    <a:pt x="133350" y="80905"/>
                  </a:cubicBezTo>
                  <a:close/>
                </a:path>
              </a:pathLst>
            </a:custGeom>
            <a:solidFill>
              <a:schemeClr val="bg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noProof="0">
                <a:solidFill>
                  <a:srgbClr val="000000"/>
                </a:solidFill>
                <a:latin typeface="Segoe UI"/>
              </a:endParaRPr>
            </a:p>
          </p:txBody>
        </p:sp>
      </p:grpSp>
      <p:grpSp>
        <p:nvGrpSpPr>
          <p:cNvPr id="10" name="Group 9">
            <a:extLst>
              <a:ext uri="{FF2B5EF4-FFF2-40B4-BE49-F238E27FC236}">
                <a16:creationId xmlns:a16="http://schemas.microsoft.com/office/drawing/2014/main" id="{19B07B6D-F038-4F98-B972-594A444D9EBB}"/>
              </a:ext>
              <a:ext uri="{C183D7F6-B498-43B3-948B-1728B52AA6E4}">
                <adec:decorative xmlns:adec="http://schemas.microsoft.com/office/drawing/2017/decorative" val="1"/>
              </a:ext>
            </a:extLst>
          </p:cNvPr>
          <p:cNvGrpSpPr/>
          <p:nvPr/>
        </p:nvGrpSpPr>
        <p:grpSpPr>
          <a:xfrm>
            <a:off x="699516" y="3427032"/>
            <a:ext cx="524358" cy="528170"/>
            <a:chOff x="699516" y="3444392"/>
            <a:chExt cx="524358" cy="528170"/>
          </a:xfrm>
        </p:grpSpPr>
        <p:grpSp>
          <p:nvGrpSpPr>
            <p:cNvPr id="43" name="Group 42">
              <a:extLst>
                <a:ext uri="{FF2B5EF4-FFF2-40B4-BE49-F238E27FC236}">
                  <a16:creationId xmlns:a16="http://schemas.microsoft.com/office/drawing/2014/main" id="{8D11F638-CFBB-32B5-5A93-D786E1F56B0A}"/>
                </a:ext>
              </a:extLst>
            </p:cNvPr>
            <p:cNvGrpSpPr/>
            <p:nvPr/>
          </p:nvGrpSpPr>
          <p:grpSpPr>
            <a:xfrm>
              <a:off x="699516" y="3444392"/>
              <a:ext cx="524358" cy="528170"/>
              <a:chOff x="798625" y="3359150"/>
              <a:chExt cx="524358" cy="528170"/>
            </a:xfrm>
          </p:grpSpPr>
          <p:sp>
            <p:nvSpPr>
              <p:cNvPr id="18" name="Oval 17">
                <a:extLst>
                  <a:ext uri="{FF2B5EF4-FFF2-40B4-BE49-F238E27FC236}">
                    <a16:creationId xmlns:a16="http://schemas.microsoft.com/office/drawing/2014/main" id="{F4ACA110-5B35-A49F-5646-4EAF439A780D}"/>
                  </a:ext>
                  <a:ext uri="{C183D7F6-B498-43B3-948B-1728B52AA6E4}">
                    <adec:decorative xmlns:adec="http://schemas.microsoft.com/office/drawing/2017/decorative" val="1"/>
                  </a:ext>
                </a:extLst>
              </p:cNvPr>
              <p:cNvSpPr/>
              <p:nvPr/>
            </p:nvSpPr>
            <p:spPr>
              <a:xfrm>
                <a:off x="798625" y="3359150"/>
                <a:ext cx="524358" cy="528170"/>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19" name="Oval 18">
                <a:extLst>
                  <a:ext uri="{FF2B5EF4-FFF2-40B4-BE49-F238E27FC236}">
                    <a16:creationId xmlns:a16="http://schemas.microsoft.com/office/drawing/2014/main" id="{B50C67DD-7350-2C7F-BEC3-6B17F1ADC8D2}"/>
                  </a:ext>
                  <a:ext uri="{C183D7F6-B498-43B3-948B-1728B52AA6E4}">
                    <adec:decorative xmlns:adec="http://schemas.microsoft.com/office/drawing/2017/decorative" val="1"/>
                  </a:ext>
                </a:extLst>
              </p:cNvPr>
              <p:cNvSpPr/>
              <p:nvPr/>
            </p:nvSpPr>
            <p:spPr>
              <a:xfrm>
                <a:off x="843284" y="3408833"/>
                <a:ext cx="435040" cy="428806"/>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sp>
          <p:nvSpPr>
            <p:cNvPr id="127" name="Graphic 147" descr="Icon of an AI robot">
              <a:extLst>
                <a:ext uri="{FF2B5EF4-FFF2-40B4-BE49-F238E27FC236}">
                  <a16:creationId xmlns:a16="http://schemas.microsoft.com/office/drawing/2014/main" id="{884E608A-293C-468E-92D2-6CD8387CB02B}"/>
                </a:ext>
              </a:extLst>
            </p:cNvPr>
            <p:cNvSpPr>
              <a:spLocks/>
            </p:cNvSpPr>
            <p:nvPr/>
          </p:nvSpPr>
          <p:spPr>
            <a:xfrm>
              <a:off x="869976" y="3593821"/>
              <a:ext cx="183440" cy="229312"/>
            </a:xfrm>
            <a:custGeom>
              <a:avLst/>
              <a:gdLst>
                <a:gd name="connsiteX0" fmla="*/ 130969 w 152400"/>
                <a:gd name="connsiteY0" fmla="*/ 114300 h 190500"/>
                <a:gd name="connsiteX1" fmla="*/ 152400 w 152400"/>
                <a:gd name="connsiteY1" fmla="*/ 135731 h 190500"/>
                <a:gd name="connsiteX2" fmla="*/ 152400 w 152400"/>
                <a:gd name="connsiteY2" fmla="*/ 144351 h 190500"/>
                <a:gd name="connsiteX3" fmla="*/ 139951 w 152400"/>
                <a:gd name="connsiteY3" fmla="*/ 171460 h 190500"/>
                <a:gd name="connsiteX4" fmla="*/ 76171 w 152400"/>
                <a:gd name="connsiteY4" fmla="*/ 190500 h 190500"/>
                <a:gd name="connsiteX5" fmla="*/ 12440 w 152400"/>
                <a:gd name="connsiteY5" fmla="*/ 171450 h 190500"/>
                <a:gd name="connsiteX6" fmla="*/ 0 w 152400"/>
                <a:gd name="connsiteY6" fmla="*/ 144370 h 190500"/>
                <a:gd name="connsiteX7" fmla="*/ 0 w 152400"/>
                <a:gd name="connsiteY7" fmla="*/ 135722 h 190500"/>
                <a:gd name="connsiteX8" fmla="*/ 21431 w 152400"/>
                <a:gd name="connsiteY8" fmla="*/ 114300 h 190500"/>
                <a:gd name="connsiteX9" fmla="*/ 130969 w 152400"/>
                <a:gd name="connsiteY9" fmla="*/ 114300 h 190500"/>
                <a:gd name="connsiteX10" fmla="*/ 75200 w 152400"/>
                <a:gd name="connsiteY10" fmla="*/ 76 h 190500"/>
                <a:gd name="connsiteX11" fmla="*/ 76171 w 152400"/>
                <a:gd name="connsiteY11" fmla="*/ 0 h 190500"/>
                <a:gd name="connsiteX12" fmla="*/ 83249 w 152400"/>
                <a:gd name="connsiteY12" fmla="*/ 6172 h 190500"/>
                <a:gd name="connsiteX13" fmla="*/ 83315 w 152400"/>
                <a:gd name="connsiteY13" fmla="*/ 7144 h 190500"/>
                <a:gd name="connsiteX14" fmla="*/ 83315 w 152400"/>
                <a:gd name="connsiteY14" fmla="*/ 14288 h 190500"/>
                <a:gd name="connsiteX15" fmla="*/ 116653 w 152400"/>
                <a:gd name="connsiteY15" fmla="*/ 14288 h 190500"/>
                <a:gd name="connsiteX16" fmla="*/ 138084 w 152400"/>
                <a:gd name="connsiteY16" fmla="*/ 35719 h 190500"/>
                <a:gd name="connsiteX17" fmla="*/ 138084 w 152400"/>
                <a:gd name="connsiteY17" fmla="*/ 78629 h 190500"/>
                <a:gd name="connsiteX18" fmla="*/ 116653 w 152400"/>
                <a:gd name="connsiteY18" fmla="*/ 100060 h 190500"/>
                <a:gd name="connsiteX19" fmla="*/ 35690 w 152400"/>
                <a:gd name="connsiteY19" fmla="*/ 100060 h 190500"/>
                <a:gd name="connsiteX20" fmla="*/ 14259 w 152400"/>
                <a:gd name="connsiteY20" fmla="*/ 78629 h 190500"/>
                <a:gd name="connsiteX21" fmla="*/ 14259 w 152400"/>
                <a:gd name="connsiteY21" fmla="*/ 35719 h 190500"/>
                <a:gd name="connsiteX22" fmla="*/ 35690 w 152400"/>
                <a:gd name="connsiteY22" fmla="*/ 14288 h 190500"/>
                <a:gd name="connsiteX23" fmla="*/ 69028 w 152400"/>
                <a:gd name="connsiteY23" fmla="*/ 14288 h 190500"/>
                <a:gd name="connsiteX24" fmla="*/ 69028 w 152400"/>
                <a:gd name="connsiteY24" fmla="*/ 7153 h 190500"/>
                <a:gd name="connsiteX25" fmla="*/ 75200 w 152400"/>
                <a:gd name="connsiteY25" fmla="*/ 76 h 190500"/>
                <a:gd name="connsiteX26" fmla="*/ 76171 w 152400"/>
                <a:gd name="connsiteY26" fmla="*/ 0 h 190500"/>
                <a:gd name="connsiteX27" fmla="*/ 75200 w 152400"/>
                <a:gd name="connsiteY27" fmla="*/ 67 h 190500"/>
                <a:gd name="connsiteX28" fmla="*/ 54740 w 152400"/>
                <a:gd name="connsiteY28" fmla="*/ 42863 h 190500"/>
                <a:gd name="connsiteX29" fmla="*/ 42834 w 152400"/>
                <a:gd name="connsiteY29" fmla="*/ 54769 h 190500"/>
                <a:gd name="connsiteX30" fmla="*/ 54740 w 152400"/>
                <a:gd name="connsiteY30" fmla="*/ 66675 h 190500"/>
                <a:gd name="connsiteX31" fmla="*/ 66646 w 152400"/>
                <a:gd name="connsiteY31" fmla="*/ 54769 h 190500"/>
                <a:gd name="connsiteX32" fmla="*/ 54740 w 152400"/>
                <a:gd name="connsiteY32" fmla="*/ 42863 h 190500"/>
                <a:gd name="connsiteX33" fmla="*/ 97536 w 152400"/>
                <a:gd name="connsiteY33" fmla="*/ 42863 h 190500"/>
                <a:gd name="connsiteX34" fmla="*/ 85297 w 152400"/>
                <a:gd name="connsiteY34" fmla="*/ 54427 h 190500"/>
                <a:gd name="connsiteX35" fmla="*/ 96863 w 152400"/>
                <a:gd name="connsiteY35" fmla="*/ 66665 h 190500"/>
                <a:gd name="connsiteX36" fmla="*/ 97536 w 152400"/>
                <a:gd name="connsiteY36" fmla="*/ 66665 h 190500"/>
                <a:gd name="connsiteX37" fmla="*/ 109100 w 152400"/>
                <a:gd name="connsiteY37" fmla="*/ 54427 h 190500"/>
                <a:gd name="connsiteX38" fmla="*/ 97536 w 152400"/>
                <a:gd name="connsiteY38" fmla="*/ 42863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2400" h="190500">
                  <a:moveTo>
                    <a:pt x="130969" y="114300"/>
                  </a:moveTo>
                  <a:cubicBezTo>
                    <a:pt x="142805" y="114300"/>
                    <a:pt x="152400" y="123895"/>
                    <a:pt x="152400" y="135731"/>
                  </a:cubicBezTo>
                  <a:lnTo>
                    <a:pt x="152400" y="144351"/>
                  </a:lnTo>
                  <a:cubicBezTo>
                    <a:pt x="152403" y="154771"/>
                    <a:pt x="147856" y="164672"/>
                    <a:pt x="139951" y="171460"/>
                  </a:cubicBezTo>
                  <a:cubicBezTo>
                    <a:pt x="125035" y="184261"/>
                    <a:pt x="103699" y="190500"/>
                    <a:pt x="76171" y="190500"/>
                  </a:cubicBezTo>
                  <a:cubicBezTo>
                    <a:pt x="48644" y="190500"/>
                    <a:pt x="27327" y="184252"/>
                    <a:pt x="12440" y="171450"/>
                  </a:cubicBezTo>
                  <a:cubicBezTo>
                    <a:pt x="4546" y="164667"/>
                    <a:pt x="3" y="154778"/>
                    <a:pt x="0" y="144370"/>
                  </a:cubicBezTo>
                  <a:lnTo>
                    <a:pt x="0" y="135722"/>
                  </a:lnTo>
                  <a:cubicBezTo>
                    <a:pt x="5" y="123890"/>
                    <a:pt x="9599" y="114300"/>
                    <a:pt x="21431" y="114300"/>
                  </a:cubicBezTo>
                  <a:lnTo>
                    <a:pt x="130969" y="114300"/>
                  </a:lnTo>
                  <a:close/>
                  <a:moveTo>
                    <a:pt x="75200" y="76"/>
                  </a:moveTo>
                  <a:lnTo>
                    <a:pt x="76171" y="0"/>
                  </a:lnTo>
                  <a:cubicBezTo>
                    <a:pt x="79741" y="0"/>
                    <a:pt x="82763" y="2636"/>
                    <a:pt x="83249" y="6172"/>
                  </a:cubicBezTo>
                  <a:lnTo>
                    <a:pt x="83315" y="7144"/>
                  </a:lnTo>
                  <a:lnTo>
                    <a:pt x="83315" y="14288"/>
                  </a:lnTo>
                  <a:lnTo>
                    <a:pt x="116653" y="14288"/>
                  </a:lnTo>
                  <a:cubicBezTo>
                    <a:pt x="128488" y="14288"/>
                    <a:pt x="138084" y="23883"/>
                    <a:pt x="138084" y="35719"/>
                  </a:cubicBezTo>
                  <a:lnTo>
                    <a:pt x="138084" y="78629"/>
                  </a:lnTo>
                  <a:cubicBezTo>
                    <a:pt x="138084" y="90465"/>
                    <a:pt x="128488" y="100060"/>
                    <a:pt x="116653" y="100060"/>
                  </a:cubicBezTo>
                  <a:lnTo>
                    <a:pt x="35690" y="100060"/>
                  </a:lnTo>
                  <a:cubicBezTo>
                    <a:pt x="23854" y="100060"/>
                    <a:pt x="14259" y="90465"/>
                    <a:pt x="14259" y="78629"/>
                  </a:cubicBezTo>
                  <a:lnTo>
                    <a:pt x="14259" y="35719"/>
                  </a:lnTo>
                  <a:cubicBezTo>
                    <a:pt x="14259" y="23883"/>
                    <a:pt x="23854" y="14288"/>
                    <a:pt x="35690" y="14288"/>
                  </a:cubicBezTo>
                  <a:lnTo>
                    <a:pt x="69028" y="14288"/>
                  </a:lnTo>
                  <a:lnTo>
                    <a:pt x="69028" y="7153"/>
                  </a:lnTo>
                  <a:cubicBezTo>
                    <a:pt x="69028" y="3583"/>
                    <a:pt x="71663" y="562"/>
                    <a:pt x="75200" y="76"/>
                  </a:cubicBezTo>
                  <a:lnTo>
                    <a:pt x="76171" y="0"/>
                  </a:lnTo>
                  <a:lnTo>
                    <a:pt x="75200" y="67"/>
                  </a:lnTo>
                  <a:close/>
                  <a:moveTo>
                    <a:pt x="54740" y="42863"/>
                  </a:moveTo>
                  <a:cubicBezTo>
                    <a:pt x="48164" y="42863"/>
                    <a:pt x="42834" y="48193"/>
                    <a:pt x="42834" y="54769"/>
                  </a:cubicBezTo>
                  <a:cubicBezTo>
                    <a:pt x="42834" y="61344"/>
                    <a:pt x="48164" y="66675"/>
                    <a:pt x="54740" y="66675"/>
                  </a:cubicBezTo>
                  <a:cubicBezTo>
                    <a:pt x="61316" y="66675"/>
                    <a:pt x="66646" y="61344"/>
                    <a:pt x="66646" y="54769"/>
                  </a:cubicBezTo>
                  <a:cubicBezTo>
                    <a:pt x="66646" y="48193"/>
                    <a:pt x="61316" y="42863"/>
                    <a:pt x="54740" y="42863"/>
                  </a:cubicBezTo>
                  <a:close/>
                  <a:moveTo>
                    <a:pt x="97536" y="42863"/>
                  </a:moveTo>
                  <a:cubicBezTo>
                    <a:pt x="90963" y="42677"/>
                    <a:pt x="85484" y="47854"/>
                    <a:pt x="85297" y="54427"/>
                  </a:cubicBezTo>
                  <a:cubicBezTo>
                    <a:pt x="85112" y="61000"/>
                    <a:pt x="90289" y="66480"/>
                    <a:pt x="96863" y="66665"/>
                  </a:cubicBezTo>
                  <a:cubicBezTo>
                    <a:pt x="97087" y="66672"/>
                    <a:pt x="97311" y="66672"/>
                    <a:pt x="97536" y="66665"/>
                  </a:cubicBezTo>
                  <a:cubicBezTo>
                    <a:pt x="104109" y="66480"/>
                    <a:pt x="109287" y="61000"/>
                    <a:pt x="109100" y="54427"/>
                  </a:cubicBezTo>
                  <a:cubicBezTo>
                    <a:pt x="108922" y="48116"/>
                    <a:pt x="103847" y="43041"/>
                    <a:pt x="97536" y="42863"/>
                  </a:cubicBezTo>
                  <a:close/>
                </a:path>
              </a:pathLst>
            </a:custGeom>
            <a:solidFill>
              <a:schemeClr val="bg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noProof="0"/>
            </a:p>
          </p:txBody>
        </p:sp>
      </p:grpSp>
      <p:grpSp>
        <p:nvGrpSpPr>
          <p:cNvPr id="42" name="Group 41">
            <a:extLst>
              <a:ext uri="{FF2B5EF4-FFF2-40B4-BE49-F238E27FC236}">
                <a16:creationId xmlns:a16="http://schemas.microsoft.com/office/drawing/2014/main" id="{4E0E051B-7C5E-442E-7884-536CA172A9A1}"/>
              </a:ext>
              <a:ext uri="{C183D7F6-B498-43B3-948B-1728B52AA6E4}">
                <adec:decorative xmlns:adec="http://schemas.microsoft.com/office/drawing/2017/decorative" val="1"/>
              </a:ext>
            </a:extLst>
          </p:cNvPr>
          <p:cNvGrpSpPr/>
          <p:nvPr/>
        </p:nvGrpSpPr>
        <p:grpSpPr>
          <a:xfrm>
            <a:off x="699516" y="4985968"/>
            <a:ext cx="524358" cy="528170"/>
            <a:chOff x="798625" y="4825513"/>
            <a:chExt cx="524358" cy="528170"/>
          </a:xfrm>
        </p:grpSpPr>
        <p:sp>
          <p:nvSpPr>
            <p:cNvPr id="22" name="Oval 21">
              <a:extLst>
                <a:ext uri="{FF2B5EF4-FFF2-40B4-BE49-F238E27FC236}">
                  <a16:creationId xmlns:a16="http://schemas.microsoft.com/office/drawing/2014/main" id="{082194C3-23A7-78C9-2FC4-B54BE47D763B}"/>
                </a:ext>
                <a:ext uri="{C183D7F6-B498-43B3-948B-1728B52AA6E4}">
                  <adec:decorative xmlns:adec="http://schemas.microsoft.com/office/drawing/2017/decorative" val="1"/>
                </a:ext>
              </a:extLst>
            </p:cNvPr>
            <p:cNvSpPr/>
            <p:nvPr/>
          </p:nvSpPr>
          <p:spPr>
            <a:xfrm>
              <a:off x="798625" y="4825513"/>
              <a:ext cx="524358" cy="528170"/>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23" name="Oval 22">
              <a:extLst>
                <a:ext uri="{FF2B5EF4-FFF2-40B4-BE49-F238E27FC236}">
                  <a16:creationId xmlns:a16="http://schemas.microsoft.com/office/drawing/2014/main" id="{906ADF13-8E2E-9A61-E22E-E94BBBC74BC9}"/>
                </a:ext>
                <a:ext uri="{C183D7F6-B498-43B3-948B-1728B52AA6E4}">
                  <adec:decorative xmlns:adec="http://schemas.microsoft.com/office/drawing/2017/decorative" val="1"/>
                </a:ext>
              </a:extLst>
            </p:cNvPr>
            <p:cNvSpPr/>
            <p:nvPr/>
          </p:nvSpPr>
          <p:spPr>
            <a:xfrm>
              <a:off x="843284" y="4875196"/>
              <a:ext cx="435040" cy="428806"/>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sp>
        <p:nvSpPr>
          <p:cNvPr id="128" name="Graphic 18">
            <a:extLst>
              <a:ext uri="{FF2B5EF4-FFF2-40B4-BE49-F238E27FC236}">
                <a16:creationId xmlns:a16="http://schemas.microsoft.com/office/drawing/2014/main" id="{C33DA5BE-69EF-319C-D6AA-6AF094598E0F}"/>
              </a:ext>
              <a:ext uri="{C183D7F6-B498-43B3-948B-1728B52AA6E4}">
                <adec:decorative xmlns:adec="http://schemas.microsoft.com/office/drawing/2017/decorative" val="1"/>
              </a:ext>
            </a:extLst>
          </p:cNvPr>
          <p:cNvSpPr>
            <a:spLocks/>
          </p:cNvSpPr>
          <p:nvPr/>
        </p:nvSpPr>
        <p:spPr>
          <a:xfrm>
            <a:off x="853147" y="5152646"/>
            <a:ext cx="217096" cy="194814"/>
          </a:xfrm>
          <a:custGeom>
            <a:avLst/>
            <a:gdLst>
              <a:gd name="connsiteX0" fmla="*/ 71458 w 191141"/>
              <a:gd name="connsiteY0" fmla="*/ 0 h 171485"/>
              <a:gd name="connsiteX1" fmla="*/ 0 w 191141"/>
              <a:gd name="connsiteY1" fmla="*/ 71417 h 171485"/>
              <a:gd name="connsiteX2" fmla="*/ 6717 w 191141"/>
              <a:gd name="connsiteY2" fmla="*/ 101679 h 171485"/>
              <a:gd name="connsiteX3" fmla="*/ 230 w 191141"/>
              <a:gd name="connsiteY3" fmla="*/ 131607 h 171485"/>
              <a:gd name="connsiteX4" fmla="*/ 7739 w 191141"/>
              <a:gd name="connsiteY4" fmla="*/ 142725 h 171485"/>
              <a:gd name="connsiteX5" fmla="*/ 11213 w 191141"/>
              <a:gd name="connsiteY5" fmla="*/ 142751 h 171485"/>
              <a:gd name="connsiteX6" fmla="*/ 42036 w 191141"/>
              <a:gd name="connsiteY6" fmla="*/ 136560 h 171485"/>
              <a:gd name="connsiteX7" fmla="*/ 136525 w 191141"/>
              <a:gd name="connsiteY7" fmla="*/ 100804 h 171485"/>
              <a:gd name="connsiteX8" fmla="*/ 100769 w 191141"/>
              <a:gd name="connsiteY8" fmla="*/ 6315 h 171485"/>
              <a:gd name="connsiteX9" fmla="*/ 71458 w 191141"/>
              <a:gd name="connsiteY9" fmla="*/ 0 h 171485"/>
              <a:gd name="connsiteX10" fmla="*/ 71096 w 191141"/>
              <a:gd name="connsiteY10" fmla="*/ 152400 h 171485"/>
              <a:gd name="connsiteX11" fmla="*/ 119674 w 191141"/>
              <a:gd name="connsiteY11" fmla="*/ 171450 h 171485"/>
              <a:gd name="connsiteX12" fmla="*/ 149087 w 191141"/>
              <a:gd name="connsiteY12" fmla="*/ 165135 h 171485"/>
              <a:gd name="connsiteX13" fmla="*/ 176833 w 191141"/>
              <a:gd name="connsiteY13" fmla="*/ 171231 h 171485"/>
              <a:gd name="connsiteX14" fmla="*/ 190864 w 191141"/>
              <a:gd name="connsiteY14" fmla="*/ 162068 h 171485"/>
              <a:gd name="connsiteX15" fmla="*/ 190807 w 191141"/>
              <a:gd name="connsiteY15" fmla="*/ 156943 h 171485"/>
              <a:gd name="connsiteX16" fmla="*/ 184415 w 191141"/>
              <a:gd name="connsiteY16" fmla="*/ 130245 h 171485"/>
              <a:gd name="connsiteX17" fmla="*/ 149889 w 191141"/>
              <a:gd name="connsiteY17" fmla="*/ 35257 h 171485"/>
              <a:gd name="connsiteX18" fmla="*/ 143039 w 191141"/>
              <a:gd name="connsiteY18" fmla="*/ 32480 h 171485"/>
              <a:gd name="connsiteX19" fmla="*/ 150659 w 191141"/>
              <a:gd name="connsiteY19" fmla="*/ 51987 h 171485"/>
              <a:gd name="connsiteX20" fmla="*/ 176824 w 191141"/>
              <a:gd name="connsiteY20" fmla="*/ 100013 h 171485"/>
              <a:gd name="connsiteX21" fmla="*/ 170490 w 191141"/>
              <a:gd name="connsiteY21" fmla="*/ 126178 h 171485"/>
              <a:gd name="connsiteX22" fmla="*/ 169252 w 191141"/>
              <a:gd name="connsiteY22" fmla="*/ 128588 h 171485"/>
              <a:gd name="connsiteX23" fmla="*/ 169918 w 191141"/>
              <a:gd name="connsiteY23" fmla="*/ 131216 h 171485"/>
              <a:gd name="connsiteX24" fmla="*/ 176033 w 191141"/>
              <a:gd name="connsiteY24" fmla="*/ 156458 h 171485"/>
              <a:gd name="connsiteX25" fmla="*/ 149935 w 191141"/>
              <a:gd name="connsiteY25" fmla="*/ 150647 h 171485"/>
              <a:gd name="connsiteX26" fmla="*/ 147420 w 191141"/>
              <a:gd name="connsiteY26" fmla="*/ 150057 h 171485"/>
              <a:gd name="connsiteX27" fmla="*/ 145106 w 191141"/>
              <a:gd name="connsiteY27" fmla="*/ 151209 h 171485"/>
              <a:gd name="connsiteX28" fmla="*/ 119674 w 191141"/>
              <a:gd name="connsiteY28" fmla="*/ 157163 h 171485"/>
              <a:gd name="connsiteX29" fmla="*/ 91861 w 191141"/>
              <a:gd name="connsiteY29" fmla="*/ 149962 h 171485"/>
              <a:gd name="connsiteX30" fmla="*/ 71096 w 191141"/>
              <a:gd name="connsiteY30" fmla="*/ 152400 h 17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1141" h="171485">
                <a:moveTo>
                  <a:pt x="71458" y="0"/>
                </a:moveTo>
                <a:cubicBezTo>
                  <a:pt x="32004" y="-12"/>
                  <a:pt x="12" y="31963"/>
                  <a:pt x="0" y="71417"/>
                </a:cubicBezTo>
                <a:cubicBezTo>
                  <a:pt x="-3" y="81874"/>
                  <a:pt x="2290" y="92205"/>
                  <a:pt x="6717" y="101679"/>
                </a:cubicBezTo>
                <a:cubicBezTo>
                  <a:pt x="4319" y="111603"/>
                  <a:pt x="2157" y="121582"/>
                  <a:pt x="230" y="131607"/>
                </a:cubicBezTo>
                <a:cubicBezTo>
                  <a:pt x="-767" y="136750"/>
                  <a:pt x="2595" y="141729"/>
                  <a:pt x="7739" y="142725"/>
                </a:cubicBezTo>
                <a:cubicBezTo>
                  <a:pt x="8885" y="142948"/>
                  <a:pt x="10063" y="142957"/>
                  <a:pt x="11213" y="142751"/>
                </a:cubicBezTo>
                <a:cubicBezTo>
                  <a:pt x="17147" y="141703"/>
                  <a:pt x="30053" y="139322"/>
                  <a:pt x="42036" y="136560"/>
                </a:cubicBezTo>
                <a:cubicBezTo>
                  <a:pt x="78002" y="152778"/>
                  <a:pt x="120305" y="136770"/>
                  <a:pt x="136525" y="100804"/>
                </a:cubicBezTo>
                <a:cubicBezTo>
                  <a:pt x="152743" y="64838"/>
                  <a:pt x="136734" y="22534"/>
                  <a:pt x="100769" y="6315"/>
                </a:cubicBezTo>
                <a:cubicBezTo>
                  <a:pt x="91555" y="2160"/>
                  <a:pt x="81565" y="8"/>
                  <a:pt x="71458" y="0"/>
                </a:cubicBezTo>
                <a:close/>
                <a:moveTo>
                  <a:pt x="71096" y="152400"/>
                </a:moveTo>
                <a:cubicBezTo>
                  <a:pt x="84294" y="164670"/>
                  <a:pt x="101654" y="171478"/>
                  <a:pt x="119674" y="171450"/>
                </a:cubicBezTo>
                <a:cubicBezTo>
                  <a:pt x="130151" y="171450"/>
                  <a:pt x="140105" y="169193"/>
                  <a:pt x="149087" y="165135"/>
                </a:cubicBezTo>
                <a:cubicBezTo>
                  <a:pt x="159022" y="167459"/>
                  <a:pt x="169909" y="169783"/>
                  <a:pt x="176833" y="171231"/>
                </a:cubicBezTo>
                <a:cubicBezTo>
                  <a:pt x="183238" y="172575"/>
                  <a:pt x="189520" y="168473"/>
                  <a:pt x="190864" y="162068"/>
                </a:cubicBezTo>
                <a:cubicBezTo>
                  <a:pt x="191219" y="160376"/>
                  <a:pt x="191199" y="158627"/>
                  <a:pt x="190807" y="156943"/>
                </a:cubicBezTo>
                <a:cubicBezTo>
                  <a:pt x="189264" y="150247"/>
                  <a:pt x="186825" y="139846"/>
                  <a:pt x="184415" y="130245"/>
                </a:cubicBezTo>
                <a:cubicBezTo>
                  <a:pt x="201112" y="94480"/>
                  <a:pt x="185654" y="51953"/>
                  <a:pt x="149889" y="35257"/>
                </a:cubicBezTo>
                <a:cubicBezTo>
                  <a:pt x="147656" y="34214"/>
                  <a:pt x="145369" y="33287"/>
                  <a:pt x="143039" y="32480"/>
                </a:cubicBezTo>
                <a:cubicBezTo>
                  <a:pt x="146418" y="38623"/>
                  <a:pt x="148980" y="45181"/>
                  <a:pt x="150659" y="51987"/>
                </a:cubicBezTo>
                <a:cubicBezTo>
                  <a:pt x="166978" y="62506"/>
                  <a:pt x="176834" y="80597"/>
                  <a:pt x="176824" y="100013"/>
                </a:cubicBezTo>
                <a:cubicBezTo>
                  <a:pt x="176824" y="109461"/>
                  <a:pt x="174538" y="118348"/>
                  <a:pt x="170490" y="126178"/>
                </a:cubicBezTo>
                <a:lnTo>
                  <a:pt x="169252" y="128588"/>
                </a:lnTo>
                <a:lnTo>
                  <a:pt x="169918" y="131216"/>
                </a:lnTo>
                <a:cubicBezTo>
                  <a:pt x="172090" y="139741"/>
                  <a:pt x="174366" y="149314"/>
                  <a:pt x="176033" y="156458"/>
                </a:cubicBezTo>
                <a:cubicBezTo>
                  <a:pt x="168661" y="154905"/>
                  <a:pt x="158717" y="152743"/>
                  <a:pt x="149935" y="150647"/>
                </a:cubicBezTo>
                <a:lnTo>
                  <a:pt x="147420" y="150057"/>
                </a:lnTo>
                <a:lnTo>
                  <a:pt x="145106" y="151209"/>
                </a:lnTo>
                <a:cubicBezTo>
                  <a:pt x="137448" y="155019"/>
                  <a:pt x="128818" y="157163"/>
                  <a:pt x="119674" y="157163"/>
                </a:cubicBezTo>
                <a:cubicBezTo>
                  <a:pt x="109939" y="157181"/>
                  <a:pt x="100363" y="154701"/>
                  <a:pt x="91861" y="149962"/>
                </a:cubicBezTo>
                <a:cubicBezTo>
                  <a:pt x="85073" y="151667"/>
                  <a:pt x="78094" y="152487"/>
                  <a:pt x="71096" y="152400"/>
                </a:cubicBezTo>
                <a:close/>
              </a:path>
            </a:pathLst>
          </a:custGeom>
          <a:solidFill>
            <a:schemeClr val="bg1"/>
          </a:solidFill>
          <a:ln w="15081" cap="flat">
            <a:noFill/>
            <a:prstDash val="solid"/>
            <a:miter/>
          </a:ln>
        </p:spPr>
        <p:txBody>
          <a:bodyPr rtlCol="0" anchor="ctr"/>
          <a:lstStyle/>
          <a:p>
            <a:endParaRPr lang="en-US" noProof="0"/>
          </a:p>
        </p:txBody>
      </p:sp>
      <p:sp>
        <p:nvSpPr>
          <p:cNvPr id="8" name="TextBox 7">
            <a:extLst>
              <a:ext uri="{FF2B5EF4-FFF2-40B4-BE49-F238E27FC236}">
                <a16:creationId xmlns:a16="http://schemas.microsoft.com/office/drawing/2014/main" id="{0309960B-B921-AFD0-9FC3-A8A8F7CAA1F9}"/>
              </a:ext>
              <a:ext uri="{C183D7F6-B498-43B3-948B-1728B52AA6E4}">
                <adec:decorative xmlns:adec="http://schemas.microsoft.com/office/drawing/2017/decorative" val="1"/>
              </a:ext>
            </a:extLst>
          </p:cNvPr>
          <p:cNvSpPr txBox="1"/>
          <p:nvPr/>
        </p:nvSpPr>
        <p:spPr>
          <a:xfrm>
            <a:off x="8604250" y="1766315"/>
            <a:ext cx="2886293" cy="4374708"/>
          </a:xfrm>
          <a:prstGeom prst="roundRect">
            <a:avLst>
              <a:gd name="adj" fmla="val 5856"/>
            </a:avLst>
          </a:prstGeom>
          <a:solidFill>
            <a:schemeClr val="bg1">
              <a:alpha val="10000"/>
            </a:schemeClr>
          </a:solidFill>
        </p:spPr>
        <p:txBody>
          <a:bodyPr wrap="square" anchor="ctr">
            <a:noAutofit/>
          </a:bodyPr>
          <a:lstStyle>
            <a:defPPr>
              <a:defRPr lang="en-US"/>
            </a:defPPr>
            <a:lvl1pPr>
              <a:spcAft>
                <a:spcPts val="1200"/>
              </a:spcAft>
              <a:defRPr sz="1400" i="1">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en-US"/>
          </a:p>
        </p:txBody>
      </p:sp>
      <p:sp>
        <p:nvSpPr>
          <p:cNvPr id="4" name="Title 3">
            <a:extLst>
              <a:ext uri="{FF2B5EF4-FFF2-40B4-BE49-F238E27FC236}">
                <a16:creationId xmlns:a16="http://schemas.microsoft.com/office/drawing/2014/main" id="{FA52F647-3DEA-A303-F49C-5A1A0611F17B}"/>
              </a:ext>
            </a:extLst>
          </p:cNvPr>
          <p:cNvSpPr>
            <a:spLocks noGrp="1"/>
          </p:cNvSpPr>
          <p:nvPr>
            <p:ph type="title"/>
          </p:nvPr>
        </p:nvSpPr>
        <p:spPr>
          <a:xfrm>
            <a:off x="588263" y="485481"/>
            <a:ext cx="11018520" cy="498598"/>
          </a:xfrm>
        </p:spPr>
        <p:txBody>
          <a:bodyPr/>
          <a:lstStyle/>
          <a:p>
            <a:r>
              <a:rPr lang="en-US"/>
              <a:t>Agents in Copilot Chat</a:t>
            </a:r>
            <a:br>
              <a:rPr lang="en-US"/>
            </a:br>
            <a:endParaRPr lang="en-US"/>
          </a:p>
        </p:txBody>
      </p:sp>
      <p:sp>
        <p:nvSpPr>
          <p:cNvPr id="35" name="Subtitle">
            <a:extLst>
              <a:ext uri="{FF2B5EF4-FFF2-40B4-BE49-F238E27FC236}">
                <a16:creationId xmlns:a16="http://schemas.microsoft.com/office/drawing/2014/main" id="{A52A4885-FA9B-B179-EF44-6C78F2205BB4}"/>
              </a:ext>
            </a:extLst>
          </p:cNvPr>
          <p:cNvSpPr txBox="1">
            <a:spLocks/>
          </p:cNvSpPr>
          <p:nvPr/>
        </p:nvSpPr>
        <p:spPr>
          <a:xfrm>
            <a:off x="723702" y="1760720"/>
            <a:ext cx="7750591" cy="486301"/>
          </a:xfrm>
          <a:prstGeom prst="roundRect">
            <a:avLst>
              <a:gd name="adj" fmla="val 50000"/>
            </a:avLst>
          </a:prstGeom>
          <a:gradFill>
            <a:gsLst>
              <a:gs pos="49400">
                <a:srgbClr val="D589FF"/>
              </a:gs>
              <a:gs pos="0">
                <a:srgbClr val="3EB1FF"/>
              </a:gs>
              <a:gs pos="100000">
                <a:srgbClr val="F69F97"/>
              </a:gs>
            </a:gsLst>
            <a:lin ang="2700000" scaled="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defPPr>
              <a:defRPr lang="en-US"/>
            </a:defPPr>
            <a:lvl1pPr marR="0" lvl="0" indent="0" algn="ctr" defTabSz="699354" fontAlgn="base">
              <a:lnSpc>
                <a:spcPct val="100000"/>
              </a:lnSpc>
              <a:spcBef>
                <a:spcPct val="0"/>
              </a:spcBef>
              <a:spcAft>
                <a:spcPct val="0"/>
              </a:spcAft>
              <a:buClrTx/>
              <a:buSzTx/>
              <a:buFontTx/>
              <a:buNone/>
              <a:tabLst/>
              <a:defRPr kumimoji="0" sz="1800" b="1" i="0" u="none" strike="noStrike" cap="none" spc="0" normalizeH="0" baseline="0">
                <a:ln>
                  <a:noFill/>
                </a:ln>
                <a:effectLst/>
                <a:uLnTx/>
                <a:uFillTx/>
                <a:latin typeface="Segoe Sans Display Semibold"/>
                <a:cs typeface="Segoe Sans Display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en-US" sz="2000">
                <a:solidFill>
                  <a:schemeClr val="tx1"/>
                </a:solidFill>
              </a:rPr>
              <a:t>Use out of the box Agents or create your own</a:t>
            </a:r>
          </a:p>
        </p:txBody>
      </p:sp>
      <p:sp>
        <p:nvSpPr>
          <p:cNvPr id="25" name="TextBox 24">
            <a:extLst>
              <a:ext uri="{FF2B5EF4-FFF2-40B4-BE49-F238E27FC236}">
                <a16:creationId xmlns:a16="http://schemas.microsoft.com/office/drawing/2014/main" id="{6B76B6CC-BDFB-70E9-FF47-C0093392B836}"/>
              </a:ext>
            </a:extLst>
          </p:cNvPr>
          <p:cNvSpPr txBox="1"/>
          <p:nvPr/>
        </p:nvSpPr>
        <p:spPr>
          <a:xfrm>
            <a:off x="1375124" y="2435008"/>
            <a:ext cx="6970589" cy="553998"/>
          </a:xfrm>
          <a:prstGeom prst="rect">
            <a:avLst/>
          </a:prstGeom>
          <a:noFill/>
        </p:spPr>
        <p:txBody>
          <a:bodyPr wrap="square" lIns="0" tIns="0" rIns="0" bIns="0" rtlCol="0">
            <a:spAutoFit/>
          </a:bodyPr>
          <a:lstStyle/>
          <a:p>
            <a:r>
              <a:rPr lang="en-US" sz="1800">
                <a:solidFill>
                  <a:schemeClr val="bg1"/>
                </a:solidFill>
              </a:rPr>
              <a:t>Agents use AI to make Copilot Chat even more personalized and intelligent for your daily work.</a:t>
            </a:r>
          </a:p>
        </p:txBody>
      </p:sp>
      <p:sp>
        <p:nvSpPr>
          <p:cNvPr id="26" name="TextBox 25">
            <a:extLst>
              <a:ext uri="{FF2B5EF4-FFF2-40B4-BE49-F238E27FC236}">
                <a16:creationId xmlns:a16="http://schemas.microsoft.com/office/drawing/2014/main" id="{58FEF72B-A6A6-EBC3-5531-5DA5FF6490FF}"/>
              </a:ext>
            </a:extLst>
          </p:cNvPr>
          <p:cNvSpPr txBox="1"/>
          <p:nvPr/>
        </p:nvSpPr>
        <p:spPr>
          <a:xfrm>
            <a:off x="1375125" y="3427032"/>
            <a:ext cx="6970589" cy="1107996"/>
          </a:xfrm>
          <a:prstGeom prst="rect">
            <a:avLst/>
          </a:prstGeom>
          <a:noFill/>
        </p:spPr>
        <p:txBody>
          <a:bodyPr wrap="square" lIns="0" tIns="0" rIns="0" bIns="0" rtlCol="0">
            <a:spAutoFit/>
          </a:bodyPr>
          <a:lstStyle/>
          <a:p>
            <a:pPr lvl="0">
              <a:defRPr/>
            </a:pPr>
            <a:r>
              <a:rPr lang="en-US" sz="1800">
                <a:solidFill>
                  <a:schemeClr val="bg1"/>
                </a:solidFill>
              </a:rPr>
              <a:t>Agents automate repetitive tasks and processes – Think of them like apps for Copilot where you can create a set of instructions for a prompt that is saved as an agent so you don’t have to enter them every time.</a:t>
            </a:r>
          </a:p>
        </p:txBody>
      </p:sp>
      <p:sp>
        <p:nvSpPr>
          <p:cNvPr id="27" name="TextBox 26">
            <a:extLst>
              <a:ext uri="{FF2B5EF4-FFF2-40B4-BE49-F238E27FC236}">
                <a16:creationId xmlns:a16="http://schemas.microsoft.com/office/drawing/2014/main" id="{0F10057D-4299-B5A4-1EC4-86E843174D04}"/>
              </a:ext>
            </a:extLst>
          </p:cNvPr>
          <p:cNvSpPr txBox="1"/>
          <p:nvPr/>
        </p:nvSpPr>
        <p:spPr>
          <a:xfrm>
            <a:off x="1375124" y="4973054"/>
            <a:ext cx="6970589" cy="553998"/>
          </a:xfrm>
          <a:prstGeom prst="rect">
            <a:avLst/>
          </a:prstGeom>
          <a:noFill/>
        </p:spPr>
        <p:txBody>
          <a:bodyPr wrap="square" lIns="0" tIns="0" rIns="0" bIns="0" rtlCol="0">
            <a:spAutoFit/>
          </a:bodyPr>
          <a:lstStyle/>
          <a:p>
            <a:pPr>
              <a:defRPr/>
            </a:pPr>
            <a:r>
              <a:rPr lang="en-US" sz="1800">
                <a:solidFill>
                  <a:schemeClr val="bg1"/>
                </a:solidFill>
              </a:rPr>
              <a:t>Copilot Chat comes with a set of agents that Microsoft created using the available agent templates.</a:t>
            </a:r>
            <a:endParaRPr lang="en-DE" sz="1800">
              <a:solidFill>
                <a:schemeClr val="bg1"/>
              </a:solidFill>
            </a:endParaRPr>
          </a:p>
        </p:txBody>
      </p:sp>
      <p:pic>
        <p:nvPicPr>
          <p:cNvPr id="2" name="Picture 1" descr="List of five coaching options with icons and descriptions: Prompt Coach for writing and improving prompts, Idea Coach for planning and navigating brainstorming, Writing Coach for enhancing writing skills, Learning Coach for unlocking potential, and Career Coach for career development.">
            <a:extLst>
              <a:ext uri="{FF2B5EF4-FFF2-40B4-BE49-F238E27FC236}">
                <a16:creationId xmlns:a16="http://schemas.microsoft.com/office/drawing/2014/main" id="{EF898631-5F3D-1A87-D450-DBEC88FDDA73}"/>
              </a:ext>
              <a:ext uri="{C183D7F6-B498-43B3-948B-1728B52AA6E4}">
                <adec:decorative xmlns:adec="http://schemas.microsoft.com/office/drawing/2017/decorative" val="0"/>
              </a:ext>
            </a:extLst>
          </p:cNvPr>
          <p:cNvPicPr>
            <a:picLocks noChangeAspect="1"/>
          </p:cNvPicPr>
          <p:nvPr/>
        </p:nvPicPr>
        <p:blipFill>
          <a:blip r:embed="rId3"/>
          <a:srcRect t="-1666" b="-1296"/>
          <a:stretch>
            <a:fillRect/>
          </a:stretch>
        </p:blipFill>
        <p:spPr>
          <a:xfrm>
            <a:off x="8727742" y="1878672"/>
            <a:ext cx="2639308" cy="4149994"/>
          </a:xfrm>
          <a:prstGeom prst="roundRect">
            <a:avLst>
              <a:gd name="adj" fmla="val 3659"/>
            </a:avLst>
          </a:prstGeom>
          <a:solidFill>
            <a:schemeClr val="bg1"/>
          </a:solidFill>
        </p:spPr>
      </p:pic>
    </p:spTree>
    <p:extLst>
      <p:ext uri="{BB962C8B-B14F-4D97-AF65-F5344CB8AC3E}">
        <p14:creationId xmlns:p14="http://schemas.microsoft.com/office/powerpoint/2010/main" val="35004287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200"/>
                                  </p:stCondLst>
                                  <p:childTnLst>
                                    <p:set>
                                      <p:cBhvr>
                                        <p:cTn id="6" dur="1" fill="hold">
                                          <p:stCondLst>
                                            <p:cond delay="0"/>
                                          </p:stCondLst>
                                        </p:cTn>
                                        <p:tgtEl>
                                          <p:spTgt spid="35"/>
                                        </p:tgtEl>
                                        <p:attrNameLst>
                                          <p:attrName>style.visibility</p:attrName>
                                        </p:attrNameLst>
                                      </p:cBhvr>
                                      <p:to>
                                        <p:strVal val="visible"/>
                                      </p:to>
                                    </p:set>
                                  </p:childTnLst>
                                </p:cTn>
                              </p:par>
                              <p:par>
                                <p:cTn id="7" presetID="64" presetClass="path" presetSubtype="0" accel="50000" decel="50000" fill="hold" grpId="1" nodeType="withEffect">
                                  <p:stCondLst>
                                    <p:cond delay="200"/>
                                  </p:stCondLst>
                                  <p:childTnLst>
                                    <p:animMotion origin="layout" path="M -3.54167E-6 0.08472 L -3.54167E-6 3.7037E-7 " pathEditMode="relative" rAng="0" ptsTypes="AA">
                                      <p:cBhvr>
                                        <p:cTn id="8" dur="500" fill="hold"/>
                                        <p:tgtEl>
                                          <p:spTgt spid="35"/>
                                        </p:tgtEl>
                                        <p:attrNameLst>
                                          <p:attrName>ppt_x</p:attrName>
                                          <p:attrName>ppt_y</p:attrName>
                                        </p:attrNameLst>
                                      </p:cBhvr>
                                      <p:rCtr x="0" y="-4236"/>
                                    </p:animMotion>
                                  </p:childTnLst>
                                </p:cTn>
                              </p:par>
                              <p:par>
                                <p:cTn id="9" presetID="1" presetClass="entr" presetSubtype="0" fill="hold" nodeType="withEffect">
                                  <p:stCondLst>
                                    <p:cond delay="200"/>
                                  </p:stCondLst>
                                  <p:childTnLst>
                                    <p:set>
                                      <p:cBhvr>
                                        <p:cTn id="10" dur="1" fill="hold">
                                          <p:stCondLst>
                                            <p:cond delay="0"/>
                                          </p:stCondLst>
                                        </p:cTn>
                                        <p:tgtEl>
                                          <p:spTgt spid="9"/>
                                        </p:tgtEl>
                                        <p:attrNameLst>
                                          <p:attrName>style.visibility</p:attrName>
                                        </p:attrNameLst>
                                      </p:cBhvr>
                                      <p:to>
                                        <p:strVal val="visible"/>
                                      </p:to>
                                    </p:set>
                                  </p:childTnLst>
                                </p:cTn>
                              </p:par>
                              <p:par>
                                <p:cTn id="11" presetID="64" presetClass="path" presetSubtype="0" accel="50000" decel="50000" fill="hold" nodeType="withEffect">
                                  <p:stCondLst>
                                    <p:cond delay="200"/>
                                  </p:stCondLst>
                                  <p:childTnLst>
                                    <p:animMotion origin="layout" path="M -4.375E-6 0.08472 L -4.375E-6 -4.81481E-6 " pathEditMode="relative" rAng="0" ptsTypes="AA">
                                      <p:cBhvr>
                                        <p:cTn id="12" dur="500" fill="hold"/>
                                        <p:tgtEl>
                                          <p:spTgt spid="9"/>
                                        </p:tgtEl>
                                        <p:attrNameLst>
                                          <p:attrName>ppt_x</p:attrName>
                                          <p:attrName>ppt_y</p:attrName>
                                        </p:attrNameLst>
                                      </p:cBhvr>
                                      <p:rCtr x="0" y="-4190"/>
                                    </p:animMotion>
                                  </p:childTnLst>
                                </p:cTn>
                              </p:par>
                              <p:par>
                                <p:cTn id="13" presetID="1" presetClass="entr" presetSubtype="0" fill="hold" grpId="0" nodeType="withEffect">
                                  <p:stCondLst>
                                    <p:cond delay="200"/>
                                  </p:stCondLst>
                                  <p:childTnLst>
                                    <p:set>
                                      <p:cBhvr>
                                        <p:cTn id="14" dur="1" fill="hold">
                                          <p:stCondLst>
                                            <p:cond delay="0"/>
                                          </p:stCondLst>
                                        </p:cTn>
                                        <p:tgtEl>
                                          <p:spTgt spid="25"/>
                                        </p:tgtEl>
                                        <p:attrNameLst>
                                          <p:attrName>style.visibility</p:attrName>
                                        </p:attrNameLst>
                                      </p:cBhvr>
                                      <p:to>
                                        <p:strVal val="visible"/>
                                      </p:to>
                                    </p:set>
                                  </p:childTnLst>
                                </p:cTn>
                              </p:par>
                              <p:par>
                                <p:cTn id="15" presetID="64" presetClass="path" presetSubtype="0" accel="50000" decel="50000" fill="hold" grpId="1" nodeType="withEffect">
                                  <p:stCondLst>
                                    <p:cond delay="200"/>
                                  </p:stCondLst>
                                  <p:childTnLst>
                                    <p:animMotion origin="layout" path="M -4.375E-6 0.08472 L -4.375E-6 -4.81481E-6 " pathEditMode="relative" rAng="0" ptsTypes="AA">
                                      <p:cBhvr>
                                        <p:cTn id="16" dur="500" fill="hold"/>
                                        <p:tgtEl>
                                          <p:spTgt spid="25"/>
                                        </p:tgtEl>
                                        <p:attrNameLst>
                                          <p:attrName>ppt_x</p:attrName>
                                          <p:attrName>ppt_y</p:attrName>
                                        </p:attrNameLst>
                                      </p:cBhvr>
                                      <p:rCtr x="0" y="-4190"/>
                                    </p:animMotion>
                                  </p:childTnLst>
                                </p:cTn>
                              </p:par>
                              <p:par>
                                <p:cTn id="17" presetID="1" presetClass="entr" presetSubtype="0" fill="hold" nodeType="withEffect">
                                  <p:stCondLst>
                                    <p:cond delay="200"/>
                                  </p:stCondLst>
                                  <p:childTnLst>
                                    <p:set>
                                      <p:cBhvr>
                                        <p:cTn id="18" dur="1" fill="hold">
                                          <p:stCondLst>
                                            <p:cond delay="0"/>
                                          </p:stCondLst>
                                        </p:cTn>
                                        <p:tgtEl>
                                          <p:spTgt spid="30"/>
                                        </p:tgtEl>
                                        <p:attrNameLst>
                                          <p:attrName>style.visibility</p:attrName>
                                        </p:attrNameLst>
                                      </p:cBhvr>
                                      <p:to>
                                        <p:strVal val="visible"/>
                                      </p:to>
                                    </p:set>
                                  </p:childTnLst>
                                </p:cTn>
                              </p:par>
                              <p:par>
                                <p:cTn id="19" presetID="64" presetClass="path" presetSubtype="0" accel="50000" decel="50000" fill="hold" nodeType="withEffect">
                                  <p:stCondLst>
                                    <p:cond delay="200"/>
                                  </p:stCondLst>
                                  <p:childTnLst>
                                    <p:animMotion origin="layout" path="M -4.375E-6 0.08472 L -4.375E-6 -4.81481E-6 " pathEditMode="relative" rAng="0" ptsTypes="AA">
                                      <p:cBhvr>
                                        <p:cTn id="20" dur="500" fill="hold"/>
                                        <p:tgtEl>
                                          <p:spTgt spid="30"/>
                                        </p:tgtEl>
                                        <p:attrNameLst>
                                          <p:attrName>ppt_x</p:attrName>
                                          <p:attrName>ppt_y</p:attrName>
                                        </p:attrNameLst>
                                      </p:cBhvr>
                                      <p:rCtr x="0" y="-4190"/>
                                    </p:animMotion>
                                  </p:childTnLst>
                                </p:cTn>
                              </p:par>
                              <p:par>
                                <p:cTn id="21" presetID="1" presetClass="entr" presetSubtype="0" fill="hold" nodeType="withEffect">
                                  <p:stCondLst>
                                    <p:cond delay="200"/>
                                  </p:stCondLst>
                                  <p:childTnLst>
                                    <p:set>
                                      <p:cBhvr>
                                        <p:cTn id="22" dur="1" fill="hold">
                                          <p:stCondLst>
                                            <p:cond delay="0"/>
                                          </p:stCondLst>
                                        </p:cTn>
                                        <p:tgtEl>
                                          <p:spTgt spid="10"/>
                                        </p:tgtEl>
                                        <p:attrNameLst>
                                          <p:attrName>style.visibility</p:attrName>
                                        </p:attrNameLst>
                                      </p:cBhvr>
                                      <p:to>
                                        <p:strVal val="visible"/>
                                      </p:to>
                                    </p:set>
                                  </p:childTnLst>
                                </p:cTn>
                              </p:par>
                              <p:par>
                                <p:cTn id="23" presetID="64" presetClass="path" presetSubtype="0" accel="50000" decel="50000" fill="hold" nodeType="withEffect">
                                  <p:stCondLst>
                                    <p:cond delay="200"/>
                                  </p:stCondLst>
                                  <p:childTnLst>
                                    <p:animMotion origin="layout" path="M -4.375E-6 0.08472 L -4.375E-6 -4.81481E-6 " pathEditMode="relative" rAng="0" ptsTypes="AA">
                                      <p:cBhvr>
                                        <p:cTn id="24" dur="500" fill="hold"/>
                                        <p:tgtEl>
                                          <p:spTgt spid="10"/>
                                        </p:tgtEl>
                                        <p:attrNameLst>
                                          <p:attrName>ppt_x</p:attrName>
                                          <p:attrName>ppt_y</p:attrName>
                                        </p:attrNameLst>
                                      </p:cBhvr>
                                      <p:rCtr x="0" y="-4190"/>
                                    </p:animMotion>
                                  </p:childTnLst>
                                </p:cTn>
                              </p:par>
                              <p:par>
                                <p:cTn id="25" presetID="1" presetClass="entr" presetSubtype="0" fill="hold" grpId="0" nodeType="withEffect">
                                  <p:stCondLst>
                                    <p:cond delay="200"/>
                                  </p:stCondLst>
                                  <p:childTnLst>
                                    <p:set>
                                      <p:cBhvr>
                                        <p:cTn id="26" dur="1" fill="hold">
                                          <p:stCondLst>
                                            <p:cond delay="0"/>
                                          </p:stCondLst>
                                        </p:cTn>
                                        <p:tgtEl>
                                          <p:spTgt spid="26"/>
                                        </p:tgtEl>
                                        <p:attrNameLst>
                                          <p:attrName>style.visibility</p:attrName>
                                        </p:attrNameLst>
                                      </p:cBhvr>
                                      <p:to>
                                        <p:strVal val="visible"/>
                                      </p:to>
                                    </p:set>
                                  </p:childTnLst>
                                </p:cTn>
                              </p:par>
                              <p:par>
                                <p:cTn id="27" presetID="64" presetClass="path" presetSubtype="0" accel="50000" decel="50000" fill="hold" grpId="1" nodeType="withEffect">
                                  <p:stCondLst>
                                    <p:cond delay="200"/>
                                  </p:stCondLst>
                                  <p:childTnLst>
                                    <p:animMotion origin="layout" path="M -4.375E-6 0.08472 L -4.375E-6 -4.81481E-6 " pathEditMode="relative" rAng="0" ptsTypes="AA">
                                      <p:cBhvr>
                                        <p:cTn id="28" dur="500" fill="hold"/>
                                        <p:tgtEl>
                                          <p:spTgt spid="26"/>
                                        </p:tgtEl>
                                        <p:attrNameLst>
                                          <p:attrName>ppt_x</p:attrName>
                                          <p:attrName>ppt_y</p:attrName>
                                        </p:attrNameLst>
                                      </p:cBhvr>
                                      <p:rCtr x="0" y="-4190"/>
                                    </p:animMotion>
                                  </p:childTnLst>
                                </p:cTn>
                              </p:par>
                              <p:par>
                                <p:cTn id="29" presetID="1" presetClass="entr" presetSubtype="0" fill="hold" nodeType="withEffect">
                                  <p:stCondLst>
                                    <p:cond delay="200"/>
                                  </p:stCondLst>
                                  <p:childTnLst>
                                    <p:set>
                                      <p:cBhvr>
                                        <p:cTn id="30" dur="1" fill="hold">
                                          <p:stCondLst>
                                            <p:cond delay="0"/>
                                          </p:stCondLst>
                                        </p:cTn>
                                        <p:tgtEl>
                                          <p:spTgt spid="31"/>
                                        </p:tgtEl>
                                        <p:attrNameLst>
                                          <p:attrName>style.visibility</p:attrName>
                                        </p:attrNameLst>
                                      </p:cBhvr>
                                      <p:to>
                                        <p:strVal val="visible"/>
                                      </p:to>
                                    </p:set>
                                  </p:childTnLst>
                                </p:cTn>
                              </p:par>
                              <p:par>
                                <p:cTn id="31" presetID="64" presetClass="path" presetSubtype="0" accel="50000" decel="50000" fill="hold" nodeType="withEffect">
                                  <p:stCondLst>
                                    <p:cond delay="200"/>
                                  </p:stCondLst>
                                  <p:childTnLst>
                                    <p:animMotion origin="layout" path="M -4.375E-6 0.08472 L -4.375E-6 -4.81481E-6 " pathEditMode="relative" rAng="0" ptsTypes="AA">
                                      <p:cBhvr>
                                        <p:cTn id="32" dur="500" fill="hold"/>
                                        <p:tgtEl>
                                          <p:spTgt spid="31"/>
                                        </p:tgtEl>
                                        <p:attrNameLst>
                                          <p:attrName>ppt_x</p:attrName>
                                          <p:attrName>ppt_y</p:attrName>
                                        </p:attrNameLst>
                                      </p:cBhvr>
                                      <p:rCtr x="0" y="-4190"/>
                                    </p:animMotion>
                                  </p:childTnLst>
                                </p:cTn>
                              </p:par>
                              <p:par>
                                <p:cTn id="33" presetID="1" presetClass="entr" presetSubtype="0" fill="hold" nodeType="withEffect">
                                  <p:stCondLst>
                                    <p:cond delay="200"/>
                                  </p:stCondLst>
                                  <p:childTnLst>
                                    <p:set>
                                      <p:cBhvr>
                                        <p:cTn id="34" dur="1" fill="hold">
                                          <p:stCondLst>
                                            <p:cond delay="0"/>
                                          </p:stCondLst>
                                        </p:cTn>
                                        <p:tgtEl>
                                          <p:spTgt spid="42"/>
                                        </p:tgtEl>
                                        <p:attrNameLst>
                                          <p:attrName>style.visibility</p:attrName>
                                        </p:attrNameLst>
                                      </p:cBhvr>
                                      <p:to>
                                        <p:strVal val="visible"/>
                                      </p:to>
                                    </p:set>
                                  </p:childTnLst>
                                </p:cTn>
                              </p:par>
                              <p:par>
                                <p:cTn id="35" presetID="64" presetClass="path" presetSubtype="0" accel="50000" decel="50000" fill="hold" nodeType="withEffect">
                                  <p:stCondLst>
                                    <p:cond delay="200"/>
                                  </p:stCondLst>
                                  <p:childTnLst>
                                    <p:animMotion origin="layout" path="M -4.375E-6 0.08472 L -4.375E-6 -4.81481E-6 " pathEditMode="relative" rAng="0" ptsTypes="AA">
                                      <p:cBhvr>
                                        <p:cTn id="36" dur="500" fill="hold"/>
                                        <p:tgtEl>
                                          <p:spTgt spid="42"/>
                                        </p:tgtEl>
                                        <p:attrNameLst>
                                          <p:attrName>ppt_x</p:attrName>
                                          <p:attrName>ppt_y</p:attrName>
                                        </p:attrNameLst>
                                      </p:cBhvr>
                                      <p:rCtr x="0" y="-4190"/>
                                    </p:animMotion>
                                  </p:childTnLst>
                                </p:cTn>
                              </p:par>
                              <p:par>
                                <p:cTn id="37" presetID="1" presetClass="entr" presetSubtype="0" fill="hold" grpId="0" nodeType="withEffect">
                                  <p:stCondLst>
                                    <p:cond delay="200"/>
                                  </p:stCondLst>
                                  <p:childTnLst>
                                    <p:set>
                                      <p:cBhvr>
                                        <p:cTn id="38" dur="1" fill="hold">
                                          <p:stCondLst>
                                            <p:cond delay="0"/>
                                          </p:stCondLst>
                                        </p:cTn>
                                        <p:tgtEl>
                                          <p:spTgt spid="128"/>
                                        </p:tgtEl>
                                        <p:attrNameLst>
                                          <p:attrName>style.visibility</p:attrName>
                                        </p:attrNameLst>
                                      </p:cBhvr>
                                      <p:to>
                                        <p:strVal val="visible"/>
                                      </p:to>
                                    </p:set>
                                  </p:childTnLst>
                                </p:cTn>
                              </p:par>
                              <p:par>
                                <p:cTn id="39" presetID="64" presetClass="path" presetSubtype="0" accel="50000" decel="50000" fill="hold" grpId="1" nodeType="withEffect">
                                  <p:stCondLst>
                                    <p:cond delay="200"/>
                                  </p:stCondLst>
                                  <p:childTnLst>
                                    <p:animMotion origin="layout" path="M -4.375E-6 0.08472 L -4.375E-6 -4.81481E-6 " pathEditMode="relative" rAng="0" ptsTypes="AA">
                                      <p:cBhvr>
                                        <p:cTn id="40" dur="500" fill="hold"/>
                                        <p:tgtEl>
                                          <p:spTgt spid="128"/>
                                        </p:tgtEl>
                                        <p:attrNameLst>
                                          <p:attrName>ppt_x</p:attrName>
                                          <p:attrName>ppt_y</p:attrName>
                                        </p:attrNameLst>
                                      </p:cBhvr>
                                      <p:rCtr x="0" y="-4190"/>
                                    </p:animMotion>
                                  </p:childTnLst>
                                </p:cTn>
                              </p:par>
                              <p:par>
                                <p:cTn id="41" presetID="1" presetClass="entr" presetSubtype="0" fill="hold" grpId="0" nodeType="withEffect">
                                  <p:stCondLst>
                                    <p:cond delay="200"/>
                                  </p:stCondLst>
                                  <p:childTnLst>
                                    <p:set>
                                      <p:cBhvr>
                                        <p:cTn id="42" dur="1" fill="hold">
                                          <p:stCondLst>
                                            <p:cond delay="0"/>
                                          </p:stCondLst>
                                        </p:cTn>
                                        <p:tgtEl>
                                          <p:spTgt spid="27"/>
                                        </p:tgtEl>
                                        <p:attrNameLst>
                                          <p:attrName>style.visibility</p:attrName>
                                        </p:attrNameLst>
                                      </p:cBhvr>
                                      <p:to>
                                        <p:strVal val="visible"/>
                                      </p:to>
                                    </p:set>
                                  </p:childTnLst>
                                </p:cTn>
                              </p:par>
                              <p:par>
                                <p:cTn id="43" presetID="64" presetClass="path" presetSubtype="0" accel="50000" decel="50000" fill="hold" grpId="1" nodeType="withEffect">
                                  <p:stCondLst>
                                    <p:cond delay="200"/>
                                  </p:stCondLst>
                                  <p:childTnLst>
                                    <p:animMotion origin="layout" path="M -4.375E-6 0.08472 L -4.375E-6 -4.81481E-6 " pathEditMode="relative" rAng="0" ptsTypes="AA">
                                      <p:cBhvr>
                                        <p:cTn id="44" dur="500" fill="hold"/>
                                        <p:tgtEl>
                                          <p:spTgt spid="27"/>
                                        </p:tgtEl>
                                        <p:attrNameLst>
                                          <p:attrName>ppt_x</p:attrName>
                                          <p:attrName>ppt_y</p:attrName>
                                        </p:attrNameLst>
                                      </p:cBhvr>
                                      <p:rCtr x="0" y="-41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animBg="1"/>
      <p:bldP spid="128" grpId="1" animBg="1"/>
      <p:bldP spid="35" grpId="0" animBg="1"/>
      <p:bldP spid="35" grpId="1" animBg="1"/>
      <p:bldP spid="25" grpId="0"/>
      <p:bldP spid="25" grpId="1"/>
      <p:bldP spid="26" grpId="0"/>
      <p:bldP spid="26" grpId="1"/>
      <p:bldP spid="27" grpId="0"/>
      <p:bldP spid="27"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4">
            <a:extLst>
              <a:ext uri="{FF2B5EF4-FFF2-40B4-BE49-F238E27FC236}">
                <a16:creationId xmlns:a16="http://schemas.microsoft.com/office/drawing/2014/main" id="{1A934C8F-3470-90A7-BA43-8794DC132A10}"/>
              </a:ext>
              <a:ext uri="{C183D7F6-B498-43B3-948B-1728B52AA6E4}">
                <adec:decorative xmlns:adec="http://schemas.microsoft.com/office/drawing/2017/decorative" val="1"/>
              </a:ext>
            </a:extLst>
          </p:cNvPr>
          <p:cNvSpPr/>
          <p:nvPr/>
        </p:nvSpPr>
        <p:spPr bwMode="auto">
          <a:xfrm>
            <a:off x="4851400" y="815625"/>
            <a:ext cx="6769100" cy="5226748"/>
          </a:xfrm>
          <a:prstGeom prst="roundRect">
            <a:avLst>
              <a:gd name="adj" fmla="val 3330"/>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868680" rIns="91440" bIns="45720" numCol="1" spcCol="0" rtlCol="0" fromWordArt="0" anchor="t" anchorCtr="0" forceAA="0" compatLnSpc="1">
            <a:prstTxWarp prst="textNoShape">
              <a:avLst/>
            </a:prstTxWarp>
            <a:noAutofit/>
          </a:bodyPr>
          <a:lstStyle/>
          <a:p>
            <a:pPr algn="ctr"/>
            <a:endParaRPr lang="en-US" sz="1800">
              <a:solidFill>
                <a:schemeClr val="lt1"/>
              </a:solidFill>
            </a:endParaRPr>
          </a:p>
        </p:txBody>
      </p:sp>
      <p:sp>
        <p:nvSpPr>
          <p:cNvPr id="3" name="Oval 2">
            <a:extLst>
              <a:ext uri="{FF2B5EF4-FFF2-40B4-BE49-F238E27FC236}">
                <a16:creationId xmlns:a16="http://schemas.microsoft.com/office/drawing/2014/main" id="{1C5812B6-ABBF-99FD-3405-C07ABA82CC96}"/>
              </a:ext>
              <a:ext uri="{C183D7F6-B498-43B3-948B-1728B52AA6E4}">
                <adec:decorative xmlns:adec="http://schemas.microsoft.com/office/drawing/2017/decorative" val="1"/>
              </a:ext>
            </a:extLst>
          </p:cNvPr>
          <p:cNvSpPr/>
          <p:nvPr/>
        </p:nvSpPr>
        <p:spPr>
          <a:xfrm>
            <a:off x="5099700" y="1023310"/>
            <a:ext cx="781988" cy="780618"/>
          </a:xfrm>
          <a:prstGeom prst="ellipse">
            <a:avLst/>
          </a:prstGeom>
          <a:gradFill>
            <a:gsLst>
              <a:gs pos="49400">
                <a:srgbClr val="D589FF"/>
              </a:gs>
              <a:gs pos="0">
                <a:srgbClr val="3EB1FF"/>
              </a:gs>
              <a:gs pos="100000">
                <a:srgbClr val="F69F97"/>
              </a:gs>
            </a:gsLst>
            <a:lin ang="2700000" scaled="0"/>
          </a:gra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7" name="Oval 6">
            <a:extLst>
              <a:ext uri="{FF2B5EF4-FFF2-40B4-BE49-F238E27FC236}">
                <a16:creationId xmlns:a16="http://schemas.microsoft.com/office/drawing/2014/main" id="{83BC08DF-9651-076A-A3EE-7C6F9006116A}"/>
              </a:ext>
              <a:ext uri="{C183D7F6-B498-43B3-948B-1728B52AA6E4}">
                <adec:decorative xmlns:adec="http://schemas.microsoft.com/office/drawing/2017/decorative" val="1"/>
              </a:ext>
            </a:extLst>
          </p:cNvPr>
          <p:cNvSpPr/>
          <p:nvPr/>
        </p:nvSpPr>
        <p:spPr>
          <a:xfrm>
            <a:off x="5109225" y="2440695"/>
            <a:ext cx="781988" cy="780618"/>
          </a:xfrm>
          <a:prstGeom prst="ellipse">
            <a:avLst/>
          </a:prstGeom>
          <a:gradFill>
            <a:gsLst>
              <a:gs pos="49400">
                <a:srgbClr val="D589FF"/>
              </a:gs>
              <a:gs pos="0">
                <a:srgbClr val="3EB1FF"/>
              </a:gs>
              <a:gs pos="100000">
                <a:srgbClr val="F69F97"/>
              </a:gs>
            </a:gsLst>
            <a:lin ang="2700000" scaled="0"/>
          </a:gra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13" name="Oval 12">
            <a:extLst>
              <a:ext uri="{FF2B5EF4-FFF2-40B4-BE49-F238E27FC236}">
                <a16:creationId xmlns:a16="http://schemas.microsoft.com/office/drawing/2014/main" id="{A5B61445-15DD-A178-4B34-9EA900B4A608}"/>
              </a:ext>
              <a:ext uri="{C183D7F6-B498-43B3-948B-1728B52AA6E4}">
                <adec:decorative xmlns:adec="http://schemas.microsoft.com/office/drawing/2017/decorative" val="1"/>
              </a:ext>
            </a:extLst>
          </p:cNvPr>
          <p:cNvSpPr/>
          <p:nvPr/>
        </p:nvSpPr>
        <p:spPr>
          <a:xfrm>
            <a:off x="5109225" y="3858080"/>
            <a:ext cx="781988" cy="780618"/>
          </a:xfrm>
          <a:prstGeom prst="ellipse">
            <a:avLst/>
          </a:prstGeom>
          <a:gradFill>
            <a:gsLst>
              <a:gs pos="49400">
                <a:srgbClr val="D589FF"/>
              </a:gs>
              <a:gs pos="0">
                <a:srgbClr val="3EB1FF"/>
              </a:gs>
              <a:gs pos="100000">
                <a:srgbClr val="F69F97"/>
              </a:gs>
            </a:gsLst>
            <a:lin ang="2700000" scaled="0"/>
          </a:gra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16" name="Oval 15">
            <a:extLst>
              <a:ext uri="{FF2B5EF4-FFF2-40B4-BE49-F238E27FC236}">
                <a16:creationId xmlns:a16="http://schemas.microsoft.com/office/drawing/2014/main" id="{171D63FE-0B62-C708-CB31-9F6BAF84ED6B}"/>
              </a:ext>
              <a:ext uri="{C183D7F6-B498-43B3-948B-1728B52AA6E4}">
                <adec:decorative xmlns:adec="http://schemas.microsoft.com/office/drawing/2017/decorative" val="1"/>
              </a:ext>
            </a:extLst>
          </p:cNvPr>
          <p:cNvSpPr/>
          <p:nvPr/>
        </p:nvSpPr>
        <p:spPr>
          <a:xfrm>
            <a:off x="5109225" y="5054068"/>
            <a:ext cx="781988" cy="780618"/>
          </a:xfrm>
          <a:prstGeom prst="ellipse">
            <a:avLst/>
          </a:prstGeom>
          <a:gradFill>
            <a:gsLst>
              <a:gs pos="49400">
                <a:srgbClr val="D589FF"/>
              </a:gs>
              <a:gs pos="0">
                <a:srgbClr val="3EB1FF"/>
              </a:gs>
              <a:gs pos="100000">
                <a:srgbClr val="F69F97"/>
              </a:gs>
            </a:gsLst>
            <a:lin ang="2700000" scaled="0"/>
          </a:gra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cxnSp>
        <p:nvCxnSpPr>
          <p:cNvPr id="18" name="Straight Connector 17">
            <a:extLst>
              <a:ext uri="{FF2B5EF4-FFF2-40B4-BE49-F238E27FC236}">
                <a16:creationId xmlns:a16="http://schemas.microsoft.com/office/drawing/2014/main" id="{8EC98970-13E9-A5D3-514A-E53C5751EB95}"/>
              </a:ext>
              <a:ext uri="{C183D7F6-B498-43B3-948B-1728B52AA6E4}">
                <adec:decorative xmlns:adec="http://schemas.microsoft.com/office/drawing/2017/decorative" val="1"/>
              </a:ext>
            </a:extLst>
          </p:cNvPr>
          <p:cNvCxnSpPr>
            <a:cxnSpLocks/>
          </p:cNvCxnSpPr>
          <p:nvPr/>
        </p:nvCxnSpPr>
        <p:spPr>
          <a:xfrm>
            <a:off x="6284914" y="2011613"/>
            <a:ext cx="4940300"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AF4AA16-681F-6BB0-7F7D-42D5F245D7EE}"/>
              </a:ext>
              <a:ext uri="{C183D7F6-B498-43B3-948B-1728B52AA6E4}">
                <adec:decorative xmlns:adec="http://schemas.microsoft.com/office/drawing/2017/decorative" val="1"/>
              </a:ext>
            </a:extLst>
          </p:cNvPr>
          <p:cNvCxnSpPr>
            <a:cxnSpLocks/>
          </p:cNvCxnSpPr>
          <p:nvPr/>
        </p:nvCxnSpPr>
        <p:spPr>
          <a:xfrm>
            <a:off x="6284914" y="3650395"/>
            <a:ext cx="4940300"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6DB2435-B65C-78F7-D6A0-5EFF57783ADA}"/>
              </a:ext>
              <a:ext uri="{C183D7F6-B498-43B3-948B-1728B52AA6E4}">
                <adec:decorative xmlns:adec="http://schemas.microsoft.com/office/drawing/2017/decorative" val="1"/>
              </a:ext>
            </a:extLst>
          </p:cNvPr>
          <p:cNvCxnSpPr>
            <a:cxnSpLocks/>
          </p:cNvCxnSpPr>
          <p:nvPr/>
        </p:nvCxnSpPr>
        <p:spPr>
          <a:xfrm>
            <a:off x="6284914" y="4846383"/>
            <a:ext cx="4940300"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4BA1EBAE-1D52-4D45-80BB-BA0E5E112711}"/>
              </a:ext>
            </a:extLst>
          </p:cNvPr>
          <p:cNvSpPr>
            <a:spLocks noGrp="1"/>
          </p:cNvSpPr>
          <p:nvPr>
            <p:ph type="title"/>
          </p:nvPr>
        </p:nvSpPr>
        <p:spPr>
          <a:xfrm>
            <a:off x="589280" y="605657"/>
            <a:ext cx="2482166" cy="669463"/>
          </a:xfrm>
        </p:spPr>
        <p:txBody>
          <a:bodyPr/>
          <a:lstStyle/>
          <a:p>
            <a:r>
              <a:rPr lang="en-US"/>
              <a:t>Agenda</a:t>
            </a:r>
          </a:p>
        </p:txBody>
      </p:sp>
      <p:sp>
        <p:nvSpPr>
          <p:cNvPr id="4" name="Oval 3">
            <a:extLst>
              <a:ext uri="{FF2B5EF4-FFF2-40B4-BE49-F238E27FC236}">
                <a16:creationId xmlns:a16="http://schemas.microsoft.com/office/drawing/2014/main" id="{C17B1D1E-B254-7E63-9300-737269F807F1}"/>
              </a:ext>
              <a:ext uri="{C183D7F6-B498-43B3-948B-1728B52AA6E4}">
                <adec:decorative xmlns:adec="http://schemas.microsoft.com/office/drawing/2017/decorative" val="0"/>
              </a:ext>
            </a:extLst>
          </p:cNvPr>
          <p:cNvSpPr/>
          <p:nvPr/>
        </p:nvSpPr>
        <p:spPr>
          <a:xfrm>
            <a:off x="5164970" y="1088466"/>
            <a:ext cx="651447" cy="650304"/>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3200">
                <a:gradFill>
                  <a:gsLst>
                    <a:gs pos="50000">
                      <a:srgbClr val="D589FF"/>
                    </a:gs>
                    <a:gs pos="0">
                      <a:srgbClr val="3EB1FF"/>
                    </a:gs>
                    <a:gs pos="100000">
                      <a:srgbClr val="F69F97"/>
                    </a:gs>
                  </a:gsLst>
                  <a:lin ang="2700000" scaled="0"/>
                </a:gradFill>
                <a:latin typeface="+mj-lt"/>
                <a:cs typeface="Segoe UI" pitchFamily="34" charset="0"/>
              </a:rPr>
              <a:t>1</a:t>
            </a:r>
          </a:p>
        </p:txBody>
      </p:sp>
      <p:sp>
        <p:nvSpPr>
          <p:cNvPr id="23" name="TextBox 31">
            <a:extLst>
              <a:ext uri="{FF2B5EF4-FFF2-40B4-BE49-F238E27FC236}">
                <a16:creationId xmlns:a16="http://schemas.microsoft.com/office/drawing/2014/main" id="{842E1245-8FD1-F1B6-0D2B-A3537FCBFBF6}"/>
              </a:ext>
            </a:extLst>
          </p:cNvPr>
          <p:cNvSpPr txBox="1"/>
          <p:nvPr/>
        </p:nvSpPr>
        <p:spPr>
          <a:xfrm>
            <a:off x="6284914" y="1275120"/>
            <a:ext cx="2861489" cy="276999"/>
          </a:xfrm>
          <a:prstGeom prst="rect">
            <a:avLst/>
          </a:prstGeom>
          <a:noFill/>
        </p:spPr>
        <p:txBody>
          <a:bodyPr wrap="none" lIns="0" tIns="0" rIns="0" bIns="0" anchor="ctr">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400" rtl="0" eaLnBrk="1" fontAlgn="auto" latinLnBrk="0" hangingPunct="1">
              <a:lnSpc>
                <a:spcPct val="100000"/>
              </a:lnSpc>
              <a:spcAft>
                <a:spcPts val="300"/>
              </a:spcAft>
              <a:buClrTx/>
              <a:buSzTx/>
              <a:buFontTx/>
              <a:buNone/>
              <a:tabLst/>
              <a:defRPr/>
            </a:pPr>
            <a:r>
              <a:rPr kumimoji="0" lang="en-US" sz="1800" b="0" i="0" u="none" strike="noStrike" kern="1200" cap="none" spc="0" normalizeH="0" baseline="0" noProof="0">
                <a:ln>
                  <a:noFill/>
                </a:ln>
                <a:solidFill>
                  <a:schemeClr val="accent1"/>
                </a:solidFill>
                <a:effectLst/>
                <a:uLnTx/>
                <a:uFillTx/>
                <a:latin typeface="+mj-lt"/>
                <a:ea typeface="Open Sans" panose="020B0606030504020204" pitchFamily="34" charset="0"/>
                <a:cs typeface="Open Sans" panose="020B0606030504020204" pitchFamily="34" charset="0"/>
              </a:rPr>
              <a:t>Microsoft 365 Copilot Chat</a:t>
            </a:r>
          </a:p>
        </p:txBody>
      </p:sp>
      <p:sp>
        <p:nvSpPr>
          <p:cNvPr id="8" name="Oval 7">
            <a:extLst>
              <a:ext uri="{FF2B5EF4-FFF2-40B4-BE49-F238E27FC236}">
                <a16:creationId xmlns:a16="http://schemas.microsoft.com/office/drawing/2014/main" id="{9F097FA5-9F31-AEA9-C9E5-857A1E5D3D96}"/>
              </a:ext>
              <a:ext uri="{C183D7F6-B498-43B3-948B-1728B52AA6E4}">
                <adec:decorative xmlns:adec="http://schemas.microsoft.com/office/drawing/2017/decorative" val="0"/>
              </a:ext>
            </a:extLst>
          </p:cNvPr>
          <p:cNvSpPr/>
          <p:nvPr/>
        </p:nvSpPr>
        <p:spPr>
          <a:xfrm>
            <a:off x="5174495" y="2505851"/>
            <a:ext cx="651447" cy="650304"/>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3200">
                <a:gradFill>
                  <a:gsLst>
                    <a:gs pos="50000">
                      <a:srgbClr val="D589FF"/>
                    </a:gs>
                    <a:gs pos="0">
                      <a:srgbClr val="3EB1FF"/>
                    </a:gs>
                    <a:gs pos="100000">
                      <a:srgbClr val="F69F97"/>
                    </a:gs>
                  </a:gsLst>
                  <a:lin ang="2700000" scaled="0"/>
                </a:gradFill>
                <a:latin typeface="+mj-lt"/>
                <a:cs typeface="Segoe UI" pitchFamily="34" charset="0"/>
              </a:rPr>
              <a:t>2</a:t>
            </a:r>
          </a:p>
        </p:txBody>
      </p:sp>
      <p:sp>
        <p:nvSpPr>
          <p:cNvPr id="24" name="TextBox 31">
            <a:extLst>
              <a:ext uri="{FF2B5EF4-FFF2-40B4-BE49-F238E27FC236}">
                <a16:creationId xmlns:a16="http://schemas.microsoft.com/office/drawing/2014/main" id="{4664ECEA-79BF-0B06-A452-1EA8141BD507}"/>
              </a:ext>
            </a:extLst>
          </p:cNvPr>
          <p:cNvSpPr txBox="1"/>
          <p:nvPr/>
        </p:nvSpPr>
        <p:spPr>
          <a:xfrm>
            <a:off x="6284914" y="2219298"/>
            <a:ext cx="3172343" cy="1223412"/>
          </a:xfrm>
          <a:prstGeom prst="rect">
            <a:avLst/>
          </a:prstGeom>
          <a:noFill/>
        </p:spPr>
        <p:txBody>
          <a:bodyPr wrap="none" lIns="0" tIns="0" rIns="0" bIns="0" anchor="ctr">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400" rtl="0" eaLnBrk="1" fontAlgn="auto" latinLnBrk="0" hangingPunct="1">
              <a:lnSpc>
                <a:spcPct val="100000"/>
              </a:lnSpc>
              <a:spcAft>
                <a:spcPts val="300"/>
              </a:spcAft>
              <a:buClrTx/>
              <a:buSzTx/>
              <a:buFontTx/>
              <a:buNone/>
              <a:tabLst/>
              <a:defRPr/>
            </a:pPr>
            <a:r>
              <a:rPr kumimoji="0" lang="en-US" sz="1800" b="0" i="0" u="none" strike="noStrike" kern="1200" cap="none" spc="0" normalizeH="0" baseline="0" noProof="0">
                <a:ln>
                  <a:noFill/>
                </a:ln>
                <a:solidFill>
                  <a:schemeClr val="accent1"/>
                </a:solidFill>
                <a:effectLst/>
                <a:uLnTx/>
                <a:uFillTx/>
                <a:latin typeface="+mj-lt"/>
                <a:ea typeface="Open Sans" panose="020B0606030504020204" pitchFamily="34" charset="0"/>
                <a:cs typeface="Open Sans" panose="020B0606030504020204" pitchFamily="34" charset="0"/>
              </a:rPr>
              <a:t>Maximize the Chat Experience</a:t>
            </a:r>
          </a:p>
          <a:p>
            <a:pPr marL="400050" marR="0" lvl="0" indent="-285750" algn="l" defTabSz="914400" rtl="0" eaLnBrk="1" fontAlgn="auto" latinLnBrk="0" hangingPunct="1">
              <a:lnSpc>
                <a:spcPct val="100000"/>
              </a:lnSpc>
              <a:spcAft>
                <a:spcPts val="300"/>
              </a:spcAft>
              <a:buClrTx/>
              <a:buSzTx/>
              <a:buFont typeface="Arial" panose="020B0604020202020204" pitchFamily="34" charset="0"/>
              <a:buChar char="•"/>
              <a:tabLst/>
              <a:defRPr/>
            </a:pPr>
            <a:r>
              <a:rPr kumimoji="0" lang="en-US" sz="1800" b="0" i="0" u="none" strike="noStrike" kern="1200" cap="none" spc="0" normalizeH="0" baseline="0" noProof="0">
                <a:ln>
                  <a:noFill/>
                </a:ln>
                <a:solidFill>
                  <a:schemeClr val="bg1"/>
                </a:solidFill>
                <a:effectLst/>
                <a:uLnTx/>
                <a:uFillTx/>
                <a:ea typeface="Open Sans" panose="020B0606030504020204" pitchFamily="34" charset="0"/>
                <a:cs typeface="Open Sans" panose="020B0606030504020204" pitchFamily="34" charset="0"/>
              </a:rPr>
              <a:t>Copilot Pages</a:t>
            </a:r>
          </a:p>
          <a:p>
            <a:pPr marL="400050" marR="0" lvl="0" indent="-285750" algn="l" defTabSz="914400" rtl="0" eaLnBrk="1" fontAlgn="auto" latinLnBrk="0" hangingPunct="1">
              <a:lnSpc>
                <a:spcPct val="100000"/>
              </a:lnSpc>
              <a:spcAft>
                <a:spcPts val="300"/>
              </a:spcAft>
              <a:buClrTx/>
              <a:buSzTx/>
              <a:buFont typeface="Arial" panose="020B0604020202020204" pitchFamily="34" charset="0"/>
              <a:buChar char="•"/>
              <a:tabLst/>
              <a:defRPr/>
            </a:pPr>
            <a:r>
              <a:rPr kumimoji="0" lang="en-US" sz="1800" b="0" i="0" u="none" strike="noStrike" kern="1200" cap="none" spc="0" normalizeH="0" baseline="0" noProof="0">
                <a:ln>
                  <a:noFill/>
                </a:ln>
                <a:solidFill>
                  <a:schemeClr val="bg1"/>
                </a:solidFill>
                <a:effectLst/>
                <a:uLnTx/>
                <a:uFillTx/>
                <a:ea typeface="Open Sans" panose="020B0606030504020204" pitchFamily="34" charset="0"/>
                <a:cs typeface="Open Sans" panose="020B0606030504020204" pitchFamily="34" charset="0"/>
              </a:rPr>
              <a:t>Chat in Microsoft 365 Apps</a:t>
            </a:r>
          </a:p>
          <a:p>
            <a:pPr marL="400050" marR="0" lvl="0" indent="-285750" algn="l" defTabSz="914400" rtl="0" eaLnBrk="1" fontAlgn="auto" latinLnBrk="0" hangingPunct="1">
              <a:lnSpc>
                <a:spcPct val="100000"/>
              </a:lnSpc>
              <a:spcAft>
                <a:spcPts val="300"/>
              </a:spcAft>
              <a:buClrTx/>
              <a:buSzTx/>
              <a:buFont typeface="Arial" panose="020B0604020202020204" pitchFamily="34" charset="0"/>
              <a:buChar char="•"/>
              <a:tabLst/>
              <a:defRPr/>
            </a:pPr>
            <a:r>
              <a:rPr kumimoji="0" lang="en-US" sz="1800" b="0" i="0" u="none" strike="noStrike" kern="1200" cap="none" spc="0" normalizeH="0" baseline="0" noProof="0">
                <a:ln>
                  <a:noFill/>
                </a:ln>
                <a:solidFill>
                  <a:schemeClr val="bg1"/>
                </a:solidFill>
                <a:effectLst/>
                <a:uLnTx/>
                <a:uFillTx/>
                <a:ea typeface="Open Sans" panose="020B0606030504020204" pitchFamily="34" charset="0"/>
                <a:cs typeface="Open Sans" panose="020B0606030504020204" pitchFamily="34" charset="0"/>
              </a:rPr>
              <a:t>Copilot Create</a:t>
            </a:r>
          </a:p>
        </p:txBody>
      </p:sp>
      <p:sp>
        <p:nvSpPr>
          <p:cNvPr id="14" name="Oval 13">
            <a:extLst>
              <a:ext uri="{FF2B5EF4-FFF2-40B4-BE49-F238E27FC236}">
                <a16:creationId xmlns:a16="http://schemas.microsoft.com/office/drawing/2014/main" id="{C9DACEAD-412D-C7D5-A29A-BAED4D57FD5C}"/>
              </a:ext>
              <a:ext uri="{C183D7F6-B498-43B3-948B-1728B52AA6E4}">
                <adec:decorative xmlns:adec="http://schemas.microsoft.com/office/drawing/2017/decorative" val="0"/>
              </a:ext>
            </a:extLst>
          </p:cNvPr>
          <p:cNvSpPr/>
          <p:nvPr/>
        </p:nvSpPr>
        <p:spPr>
          <a:xfrm>
            <a:off x="5174495" y="3923236"/>
            <a:ext cx="651447" cy="650304"/>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3200">
                <a:gradFill>
                  <a:gsLst>
                    <a:gs pos="50000">
                      <a:srgbClr val="D589FF"/>
                    </a:gs>
                    <a:gs pos="0">
                      <a:srgbClr val="3EB1FF"/>
                    </a:gs>
                    <a:gs pos="100000">
                      <a:srgbClr val="F69F97"/>
                    </a:gs>
                  </a:gsLst>
                  <a:lin ang="2700000" scaled="0"/>
                </a:gradFill>
                <a:latin typeface="+mj-lt"/>
                <a:cs typeface="Segoe UI" pitchFamily="34" charset="0"/>
              </a:rPr>
              <a:t>3</a:t>
            </a:r>
          </a:p>
        </p:txBody>
      </p:sp>
      <p:sp>
        <p:nvSpPr>
          <p:cNvPr id="25" name="TextBox 31">
            <a:extLst>
              <a:ext uri="{FF2B5EF4-FFF2-40B4-BE49-F238E27FC236}">
                <a16:creationId xmlns:a16="http://schemas.microsoft.com/office/drawing/2014/main" id="{36128780-14D2-609E-5262-321C6461791C}"/>
              </a:ext>
            </a:extLst>
          </p:cNvPr>
          <p:cNvSpPr txBox="1"/>
          <p:nvPr/>
        </p:nvSpPr>
        <p:spPr>
          <a:xfrm>
            <a:off x="6284914" y="4109890"/>
            <a:ext cx="2382062" cy="276999"/>
          </a:xfrm>
          <a:prstGeom prst="rect">
            <a:avLst/>
          </a:prstGeom>
          <a:noFill/>
        </p:spPr>
        <p:txBody>
          <a:bodyPr wrap="none" lIns="0" tIns="0" rIns="0" bIns="0" anchor="ctr">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400" rtl="0" eaLnBrk="1" fontAlgn="auto" latinLnBrk="0" hangingPunct="1">
              <a:lnSpc>
                <a:spcPct val="100000"/>
              </a:lnSpc>
              <a:spcAft>
                <a:spcPts val="300"/>
              </a:spcAft>
              <a:buClrTx/>
              <a:buSzTx/>
              <a:buFontTx/>
              <a:buNone/>
              <a:tabLst/>
              <a:defRPr/>
            </a:pPr>
            <a:r>
              <a:rPr kumimoji="0" lang="en-US" sz="1800" b="0" i="0" u="none" strike="noStrike" kern="1200" cap="none" spc="0" normalizeH="0" baseline="0" noProof="0">
                <a:ln>
                  <a:noFill/>
                </a:ln>
                <a:solidFill>
                  <a:schemeClr val="accent1"/>
                </a:solidFill>
                <a:effectLst/>
                <a:uLnTx/>
                <a:uFillTx/>
                <a:latin typeface="+mj-lt"/>
                <a:ea typeface="Open Sans" panose="020B0606030504020204" pitchFamily="34" charset="0"/>
                <a:cs typeface="Open Sans" panose="020B0606030504020204" pitchFamily="34" charset="0"/>
              </a:rPr>
              <a:t>Agents in Copilot Chat</a:t>
            </a:r>
          </a:p>
        </p:txBody>
      </p:sp>
      <p:sp>
        <p:nvSpPr>
          <p:cNvPr id="17" name="Oval 16">
            <a:extLst>
              <a:ext uri="{FF2B5EF4-FFF2-40B4-BE49-F238E27FC236}">
                <a16:creationId xmlns:a16="http://schemas.microsoft.com/office/drawing/2014/main" id="{E7C04BCD-DF93-B832-9319-B6988E32E867}"/>
              </a:ext>
              <a:ext uri="{C183D7F6-B498-43B3-948B-1728B52AA6E4}">
                <adec:decorative xmlns:adec="http://schemas.microsoft.com/office/drawing/2017/decorative" val="0"/>
              </a:ext>
            </a:extLst>
          </p:cNvPr>
          <p:cNvSpPr/>
          <p:nvPr/>
        </p:nvSpPr>
        <p:spPr>
          <a:xfrm>
            <a:off x="5174495" y="5119224"/>
            <a:ext cx="651447" cy="650304"/>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3200">
                <a:gradFill>
                  <a:gsLst>
                    <a:gs pos="50000">
                      <a:srgbClr val="D589FF"/>
                    </a:gs>
                    <a:gs pos="0">
                      <a:srgbClr val="3EB1FF"/>
                    </a:gs>
                    <a:gs pos="100000">
                      <a:srgbClr val="F69F97"/>
                    </a:gs>
                  </a:gsLst>
                  <a:lin ang="2700000" scaled="0"/>
                </a:gradFill>
                <a:latin typeface="+mj-lt"/>
                <a:cs typeface="Segoe UI" pitchFamily="34" charset="0"/>
              </a:rPr>
              <a:t>4</a:t>
            </a:r>
          </a:p>
        </p:txBody>
      </p:sp>
      <p:sp>
        <p:nvSpPr>
          <p:cNvPr id="26" name="TextBox 31">
            <a:extLst>
              <a:ext uri="{FF2B5EF4-FFF2-40B4-BE49-F238E27FC236}">
                <a16:creationId xmlns:a16="http://schemas.microsoft.com/office/drawing/2014/main" id="{B9417DE7-2A52-1C2A-29D8-EE49A3E2BCBD}"/>
              </a:ext>
            </a:extLst>
          </p:cNvPr>
          <p:cNvSpPr txBox="1"/>
          <p:nvPr/>
        </p:nvSpPr>
        <p:spPr>
          <a:xfrm>
            <a:off x="6284914" y="5305878"/>
            <a:ext cx="2952860" cy="276999"/>
          </a:xfrm>
          <a:prstGeom prst="rect">
            <a:avLst/>
          </a:prstGeom>
          <a:noFill/>
        </p:spPr>
        <p:txBody>
          <a:bodyPr wrap="none" lIns="0" tIns="0" rIns="0" bIns="0" anchor="ctr">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400" rtl="0" eaLnBrk="1" fontAlgn="auto" latinLnBrk="0" hangingPunct="1">
              <a:lnSpc>
                <a:spcPct val="100000"/>
              </a:lnSpc>
              <a:spcAft>
                <a:spcPts val="300"/>
              </a:spcAft>
              <a:buClrTx/>
              <a:buSzTx/>
              <a:buFontTx/>
              <a:buNone/>
              <a:tabLst/>
              <a:defRPr/>
            </a:pPr>
            <a:r>
              <a:rPr kumimoji="0" lang="en-US" sz="1800" b="0" i="0" u="none" strike="noStrike" kern="1200" cap="none" spc="0" normalizeH="0" baseline="0" noProof="0">
                <a:ln>
                  <a:noFill/>
                </a:ln>
                <a:solidFill>
                  <a:schemeClr val="accent1"/>
                </a:solidFill>
                <a:effectLst/>
                <a:uLnTx/>
                <a:uFillTx/>
                <a:latin typeface="+mj-lt"/>
                <a:ea typeface="Open Sans" panose="020B0606030504020204" pitchFamily="34" charset="0"/>
                <a:cs typeface="Open Sans" panose="020B0606030504020204" pitchFamily="34" charset="0"/>
              </a:rPr>
              <a:t>Next Steps &amp; Calls to Action</a:t>
            </a:r>
          </a:p>
        </p:txBody>
      </p:sp>
    </p:spTree>
    <p:extLst>
      <p:ext uri="{BB962C8B-B14F-4D97-AF65-F5344CB8AC3E}">
        <p14:creationId xmlns:p14="http://schemas.microsoft.com/office/powerpoint/2010/main" val="27375654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CEDB8-754C-8F21-F880-154B600C042E}"/>
            </a:ext>
          </a:extLst>
        </p:cNvPr>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9C2D05C0-6E98-5089-9D00-DF62EA0FF123}"/>
              </a:ext>
              <a:ext uri="{C183D7F6-B498-43B3-948B-1728B52AA6E4}">
                <adec:decorative xmlns:adec="http://schemas.microsoft.com/office/drawing/2017/decorative" val="1"/>
              </a:ext>
            </a:extLst>
          </p:cNvPr>
          <p:cNvSpPr/>
          <p:nvPr/>
        </p:nvSpPr>
        <p:spPr bwMode="auto">
          <a:xfrm>
            <a:off x="571500" y="1237276"/>
            <a:ext cx="11035283" cy="5135243"/>
          </a:xfrm>
          <a:prstGeom prst="roundRect">
            <a:avLst>
              <a:gd name="adj" fmla="val 356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BE" sz="1800" b="1" err="1">
              <a:ln w="3175">
                <a:noFill/>
              </a:ln>
              <a:solidFill>
                <a:schemeClr val="bg1"/>
              </a:solidFill>
              <a:latin typeface="+mj-lt"/>
              <a:cs typeface="Segoe Sans Display" pitchFamily="2" charset="0"/>
            </a:endParaRPr>
          </a:p>
        </p:txBody>
      </p:sp>
      <p:cxnSp>
        <p:nvCxnSpPr>
          <p:cNvPr id="33" name="Straight Connector 32">
            <a:extLst>
              <a:ext uri="{FF2B5EF4-FFF2-40B4-BE49-F238E27FC236}">
                <a16:creationId xmlns:a16="http://schemas.microsoft.com/office/drawing/2014/main" id="{D30F2966-F4AF-E992-62B2-571118A32CF9}"/>
              </a:ext>
              <a:ext uri="{C183D7F6-B498-43B3-948B-1728B52AA6E4}">
                <adec:decorative xmlns:adec="http://schemas.microsoft.com/office/drawing/2017/decorative" val="1"/>
              </a:ext>
            </a:extLst>
          </p:cNvPr>
          <p:cNvCxnSpPr>
            <a:cxnSpLocks/>
          </p:cNvCxnSpPr>
          <p:nvPr/>
        </p:nvCxnSpPr>
        <p:spPr>
          <a:xfrm>
            <a:off x="1428750" y="5422163"/>
            <a:ext cx="6210299"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DA3452B-9B0B-C8FD-8BA1-A513DBF3A16A}"/>
              </a:ext>
              <a:ext uri="{C183D7F6-B498-43B3-948B-1728B52AA6E4}">
                <adec:decorative xmlns:adec="http://schemas.microsoft.com/office/drawing/2017/decorative" val="1"/>
              </a:ext>
            </a:extLst>
          </p:cNvPr>
          <p:cNvCxnSpPr>
            <a:cxnSpLocks/>
          </p:cNvCxnSpPr>
          <p:nvPr/>
        </p:nvCxnSpPr>
        <p:spPr>
          <a:xfrm>
            <a:off x="1428750" y="3734679"/>
            <a:ext cx="6210299"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D00558B-58E8-FF0B-2D53-469380283511}"/>
              </a:ext>
              <a:ext uri="{C183D7F6-B498-43B3-948B-1728B52AA6E4}">
                <adec:decorative xmlns:adec="http://schemas.microsoft.com/office/drawing/2017/decorative" val="1"/>
              </a:ext>
            </a:extLst>
          </p:cNvPr>
          <p:cNvCxnSpPr>
            <a:cxnSpLocks/>
          </p:cNvCxnSpPr>
          <p:nvPr/>
        </p:nvCxnSpPr>
        <p:spPr>
          <a:xfrm>
            <a:off x="1428750" y="1939631"/>
            <a:ext cx="6210299"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3EB12BE-9F72-829E-9B23-51FB38831FD8}"/>
              </a:ext>
              <a:ext uri="{C183D7F6-B498-43B3-948B-1728B52AA6E4}">
                <adec:decorative xmlns:adec="http://schemas.microsoft.com/office/drawing/2017/decorative" val="1"/>
              </a:ext>
            </a:extLst>
          </p:cNvPr>
          <p:cNvCxnSpPr>
            <a:cxnSpLocks/>
          </p:cNvCxnSpPr>
          <p:nvPr/>
        </p:nvCxnSpPr>
        <p:spPr>
          <a:xfrm>
            <a:off x="1428750" y="2837155"/>
            <a:ext cx="6210299"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5891429B-DD79-953A-2628-002E5614561E}"/>
              </a:ext>
              <a:ext uri="{C183D7F6-B498-43B3-948B-1728B52AA6E4}">
                <adec:decorative xmlns:adec="http://schemas.microsoft.com/office/drawing/2017/decorative" val="1"/>
              </a:ext>
            </a:extLst>
          </p:cNvPr>
          <p:cNvGrpSpPr/>
          <p:nvPr/>
        </p:nvGrpSpPr>
        <p:grpSpPr>
          <a:xfrm>
            <a:off x="769323" y="1363776"/>
            <a:ext cx="500406" cy="500406"/>
            <a:chOff x="769323" y="1363776"/>
            <a:chExt cx="500406" cy="500406"/>
          </a:xfrm>
        </p:grpSpPr>
        <p:sp>
          <p:nvSpPr>
            <p:cNvPr id="68" name="Oval 67">
              <a:extLst>
                <a:ext uri="{FF2B5EF4-FFF2-40B4-BE49-F238E27FC236}">
                  <a16:creationId xmlns:a16="http://schemas.microsoft.com/office/drawing/2014/main" id="{BA082B0E-B252-06ED-5A0D-A3E7202B456C}"/>
                </a:ext>
                <a:ext uri="{C183D7F6-B498-43B3-948B-1728B52AA6E4}">
                  <adec:decorative xmlns:adec="http://schemas.microsoft.com/office/drawing/2017/decorative" val="1"/>
                </a:ext>
              </a:extLst>
            </p:cNvPr>
            <p:cNvSpPr/>
            <p:nvPr/>
          </p:nvSpPr>
          <p:spPr>
            <a:xfrm>
              <a:off x="769323" y="1363776"/>
              <a:ext cx="500406" cy="500406"/>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18" name="Oval 17">
              <a:extLst>
                <a:ext uri="{FF2B5EF4-FFF2-40B4-BE49-F238E27FC236}">
                  <a16:creationId xmlns:a16="http://schemas.microsoft.com/office/drawing/2014/main" id="{2CE19361-D360-9A6F-E705-7D92FFACFA77}"/>
                </a:ext>
                <a:ext uri="{C183D7F6-B498-43B3-948B-1728B52AA6E4}">
                  <adec:decorative xmlns:adec="http://schemas.microsoft.com/office/drawing/2017/decorative" val="1"/>
                </a:ext>
              </a:extLst>
            </p:cNvPr>
            <p:cNvSpPr/>
            <p:nvPr/>
          </p:nvSpPr>
          <p:spPr>
            <a:xfrm>
              <a:off x="811942" y="1410846"/>
              <a:ext cx="415168" cy="406266"/>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grpSp>
        <p:nvGrpSpPr>
          <p:cNvPr id="15" name="Group 14">
            <a:extLst>
              <a:ext uri="{FF2B5EF4-FFF2-40B4-BE49-F238E27FC236}">
                <a16:creationId xmlns:a16="http://schemas.microsoft.com/office/drawing/2014/main" id="{B54130DC-3629-BE68-17E1-8BF7958FDF0F}"/>
              </a:ext>
              <a:ext uri="{C183D7F6-B498-43B3-948B-1728B52AA6E4}">
                <adec:decorative xmlns:adec="http://schemas.microsoft.com/office/drawing/2017/decorative" val="1"/>
              </a:ext>
            </a:extLst>
          </p:cNvPr>
          <p:cNvGrpSpPr/>
          <p:nvPr/>
        </p:nvGrpSpPr>
        <p:grpSpPr>
          <a:xfrm>
            <a:off x="769323" y="2138190"/>
            <a:ext cx="500406" cy="500406"/>
            <a:chOff x="769323" y="2158686"/>
            <a:chExt cx="500406" cy="500406"/>
          </a:xfrm>
        </p:grpSpPr>
        <p:sp>
          <p:nvSpPr>
            <p:cNvPr id="86" name="Oval 85">
              <a:extLst>
                <a:ext uri="{FF2B5EF4-FFF2-40B4-BE49-F238E27FC236}">
                  <a16:creationId xmlns:a16="http://schemas.microsoft.com/office/drawing/2014/main" id="{DF6042F9-2387-3AB5-E6FF-A97E40B6025C}"/>
                </a:ext>
                <a:ext uri="{C183D7F6-B498-43B3-948B-1728B52AA6E4}">
                  <adec:decorative xmlns:adec="http://schemas.microsoft.com/office/drawing/2017/decorative" val="1"/>
                </a:ext>
              </a:extLst>
            </p:cNvPr>
            <p:cNvSpPr/>
            <p:nvPr/>
          </p:nvSpPr>
          <p:spPr>
            <a:xfrm>
              <a:off x="769323" y="2158686"/>
              <a:ext cx="500406" cy="500406"/>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87" name="Oval 86">
              <a:extLst>
                <a:ext uri="{FF2B5EF4-FFF2-40B4-BE49-F238E27FC236}">
                  <a16:creationId xmlns:a16="http://schemas.microsoft.com/office/drawing/2014/main" id="{EF039A8B-C52F-3445-825C-6DD99455F365}"/>
                </a:ext>
                <a:ext uri="{C183D7F6-B498-43B3-948B-1728B52AA6E4}">
                  <adec:decorative xmlns:adec="http://schemas.microsoft.com/office/drawing/2017/decorative" val="1"/>
                </a:ext>
              </a:extLst>
            </p:cNvPr>
            <p:cNvSpPr/>
            <p:nvPr/>
          </p:nvSpPr>
          <p:spPr>
            <a:xfrm>
              <a:off x="811942" y="2205756"/>
              <a:ext cx="415168" cy="406266"/>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grpSp>
        <p:nvGrpSpPr>
          <p:cNvPr id="16" name="Group 15">
            <a:extLst>
              <a:ext uri="{FF2B5EF4-FFF2-40B4-BE49-F238E27FC236}">
                <a16:creationId xmlns:a16="http://schemas.microsoft.com/office/drawing/2014/main" id="{D50A7304-9193-0E6F-CE17-325E75E82CA9}"/>
              </a:ext>
              <a:ext uri="{C183D7F6-B498-43B3-948B-1728B52AA6E4}">
                <adec:decorative xmlns:adec="http://schemas.microsoft.com/office/drawing/2017/decorative" val="1"/>
              </a:ext>
            </a:extLst>
          </p:cNvPr>
          <p:cNvGrpSpPr/>
          <p:nvPr/>
        </p:nvGrpSpPr>
        <p:grpSpPr>
          <a:xfrm>
            <a:off x="769323" y="3035714"/>
            <a:ext cx="500406" cy="500406"/>
            <a:chOff x="769323" y="2995100"/>
            <a:chExt cx="500406" cy="500406"/>
          </a:xfrm>
        </p:grpSpPr>
        <p:sp>
          <p:nvSpPr>
            <p:cNvPr id="90" name="Oval 89">
              <a:extLst>
                <a:ext uri="{FF2B5EF4-FFF2-40B4-BE49-F238E27FC236}">
                  <a16:creationId xmlns:a16="http://schemas.microsoft.com/office/drawing/2014/main" id="{CBB4AF71-D19D-D26B-A5B3-2ADC5EB2FF62}"/>
                </a:ext>
                <a:ext uri="{C183D7F6-B498-43B3-948B-1728B52AA6E4}">
                  <adec:decorative xmlns:adec="http://schemas.microsoft.com/office/drawing/2017/decorative" val="1"/>
                </a:ext>
              </a:extLst>
            </p:cNvPr>
            <p:cNvSpPr/>
            <p:nvPr/>
          </p:nvSpPr>
          <p:spPr>
            <a:xfrm>
              <a:off x="769323" y="2995100"/>
              <a:ext cx="500406" cy="500406"/>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91" name="Oval 90">
              <a:extLst>
                <a:ext uri="{FF2B5EF4-FFF2-40B4-BE49-F238E27FC236}">
                  <a16:creationId xmlns:a16="http://schemas.microsoft.com/office/drawing/2014/main" id="{8A7D3481-2438-D300-E3CE-F25DBDA33F64}"/>
                </a:ext>
                <a:ext uri="{C183D7F6-B498-43B3-948B-1728B52AA6E4}">
                  <adec:decorative xmlns:adec="http://schemas.microsoft.com/office/drawing/2017/decorative" val="1"/>
                </a:ext>
              </a:extLst>
            </p:cNvPr>
            <p:cNvSpPr/>
            <p:nvPr/>
          </p:nvSpPr>
          <p:spPr>
            <a:xfrm>
              <a:off x="811942" y="3042170"/>
              <a:ext cx="415168" cy="406266"/>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grpSp>
        <p:nvGrpSpPr>
          <p:cNvPr id="13" name="Group 12">
            <a:extLst>
              <a:ext uri="{FF2B5EF4-FFF2-40B4-BE49-F238E27FC236}">
                <a16:creationId xmlns:a16="http://schemas.microsoft.com/office/drawing/2014/main" id="{7CAFFBC3-2697-2497-8107-F81CE7BB0177}"/>
              </a:ext>
              <a:ext uri="{C183D7F6-B498-43B3-948B-1728B52AA6E4}">
                <adec:decorative xmlns:adec="http://schemas.microsoft.com/office/drawing/2017/decorative" val="1"/>
              </a:ext>
            </a:extLst>
          </p:cNvPr>
          <p:cNvGrpSpPr/>
          <p:nvPr/>
        </p:nvGrpSpPr>
        <p:grpSpPr>
          <a:xfrm>
            <a:off x="769323" y="3921831"/>
            <a:ext cx="500406" cy="500406"/>
            <a:chOff x="769323" y="3820107"/>
            <a:chExt cx="500406" cy="500406"/>
          </a:xfrm>
        </p:grpSpPr>
        <p:sp>
          <p:nvSpPr>
            <p:cNvPr id="94" name="Oval 93">
              <a:extLst>
                <a:ext uri="{FF2B5EF4-FFF2-40B4-BE49-F238E27FC236}">
                  <a16:creationId xmlns:a16="http://schemas.microsoft.com/office/drawing/2014/main" id="{93338D02-E0BD-500E-73D3-221A66114DF9}"/>
                </a:ext>
                <a:ext uri="{C183D7F6-B498-43B3-948B-1728B52AA6E4}">
                  <adec:decorative xmlns:adec="http://schemas.microsoft.com/office/drawing/2017/decorative" val="1"/>
                </a:ext>
              </a:extLst>
            </p:cNvPr>
            <p:cNvSpPr/>
            <p:nvPr/>
          </p:nvSpPr>
          <p:spPr>
            <a:xfrm>
              <a:off x="769323" y="3820107"/>
              <a:ext cx="500406" cy="500406"/>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95" name="Oval 94">
              <a:extLst>
                <a:ext uri="{FF2B5EF4-FFF2-40B4-BE49-F238E27FC236}">
                  <a16:creationId xmlns:a16="http://schemas.microsoft.com/office/drawing/2014/main" id="{A4B6E08A-AD9C-F04B-6C47-89880B1B9726}"/>
                </a:ext>
                <a:ext uri="{C183D7F6-B498-43B3-948B-1728B52AA6E4}">
                  <adec:decorative xmlns:adec="http://schemas.microsoft.com/office/drawing/2017/decorative" val="1"/>
                </a:ext>
              </a:extLst>
            </p:cNvPr>
            <p:cNvSpPr/>
            <p:nvPr/>
          </p:nvSpPr>
          <p:spPr>
            <a:xfrm>
              <a:off x="811942" y="3867177"/>
              <a:ext cx="415168" cy="406266"/>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grpSp>
        <p:nvGrpSpPr>
          <p:cNvPr id="17" name="Group 16">
            <a:extLst>
              <a:ext uri="{FF2B5EF4-FFF2-40B4-BE49-F238E27FC236}">
                <a16:creationId xmlns:a16="http://schemas.microsoft.com/office/drawing/2014/main" id="{3944E352-9E4A-6860-4BED-8A45DFE2623C}"/>
              </a:ext>
              <a:ext uri="{C183D7F6-B498-43B3-948B-1728B52AA6E4}">
                <adec:decorative xmlns:adec="http://schemas.microsoft.com/office/drawing/2017/decorative" val="1"/>
              </a:ext>
            </a:extLst>
          </p:cNvPr>
          <p:cNvGrpSpPr/>
          <p:nvPr/>
        </p:nvGrpSpPr>
        <p:grpSpPr>
          <a:xfrm>
            <a:off x="769323" y="5620724"/>
            <a:ext cx="500406" cy="500406"/>
            <a:chOff x="769323" y="5704109"/>
            <a:chExt cx="500406" cy="500406"/>
          </a:xfrm>
        </p:grpSpPr>
        <p:sp>
          <p:nvSpPr>
            <p:cNvPr id="98" name="Oval 97">
              <a:extLst>
                <a:ext uri="{FF2B5EF4-FFF2-40B4-BE49-F238E27FC236}">
                  <a16:creationId xmlns:a16="http://schemas.microsoft.com/office/drawing/2014/main" id="{BC3B6082-5625-56DE-4BB6-2AA87606B341}"/>
                </a:ext>
                <a:ext uri="{C183D7F6-B498-43B3-948B-1728B52AA6E4}">
                  <adec:decorative xmlns:adec="http://schemas.microsoft.com/office/drawing/2017/decorative" val="1"/>
                </a:ext>
              </a:extLst>
            </p:cNvPr>
            <p:cNvSpPr/>
            <p:nvPr/>
          </p:nvSpPr>
          <p:spPr>
            <a:xfrm>
              <a:off x="769323" y="5704109"/>
              <a:ext cx="500406" cy="500406"/>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99" name="Oval 98">
              <a:extLst>
                <a:ext uri="{FF2B5EF4-FFF2-40B4-BE49-F238E27FC236}">
                  <a16:creationId xmlns:a16="http://schemas.microsoft.com/office/drawing/2014/main" id="{7351F56B-1699-2A95-3583-A2C09539843C}"/>
                </a:ext>
                <a:ext uri="{C183D7F6-B498-43B3-948B-1728B52AA6E4}">
                  <adec:decorative xmlns:adec="http://schemas.microsoft.com/office/drawing/2017/decorative" val="1"/>
                </a:ext>
              </a:extLst>
            </p:cNvPr>
            <p:cNvSpPr/>
            <p:nvPr/>
          </p:nvSpPr>
          <p:spPr>
            <a:xfrm>
              <a:off x="811942" y="5751179"/>
              <a:ext cx="415168" cy="406266"/>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pic>
        <p:nvPicPr>
          <p:cNvPr id="61" name="Graphic 60">
            <a:extLst>
              <a:ext uri="{FF2B5EF4-FFF2-40B4-BE49-F238E27FC236}">
                <a16:creationId xmlns:a16="http://schemas.microsoft.com/office/drawing/2014/main" id="{E924193C-6F7B-3E19-4EFC-127E6191E121}"/>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14832" y="1501191"/>
            <a:ext cx="209388" cy="209386"/>
          </a:xfrm>
          <a:prstGeom prst="rect">
            <a:avLst/>
          </a:prstGeom>
          <a:effectLst>
            <a:outerShdw blurRad="88900" dist="38100" dir="2700000" algn="tl" rotWithShape="0">
              <a:prstClr val="black">
                <a:alpha val="40000"/>
              </a:prstClr>
            </a:outerShdw>
          </a:effectLst>
        </p:spPr>
      </p:pic>
      <p:sp>
        <p:nvSpPr>
          <p:cNvPr id="65" name="Graphic 255">
            <a:extLst>
              <a:ext uri="{FF2B5EF4-FFF2-40B4-BE49-F238E27FC236}">
                <a16:creationId xmlns:a16="http://schemas.microsoft.com/office/drawing/2014/main" id="{3DBCB894-C690-4C01-AEFE-0F8A407224D0}"/>
              </a:ext>
              <a:ext uri="{C183D7F6-B498-43B3-948B-1728B52AA6E4}">
                <adec:decorative xmlns:adec="http://schemas.microsoft.com/office/drawing/2017/decorative" val="1"/>
              </a:ext>
            </a:extLst>
          </p:cNvPr>
          <p:cNvSpPr>
            <a:spLocks noChangeAspect="1"/>
          </p:cNvSpPr>
          <p:nvPr/>
        </p:nvSpPr>
        <p:spPr>
          <a:xfrm>
            <a:off x="939279" y="5764513"/>
            <a:ext cx="160494" cy="212828"/>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solidFill>
            <a:schemeClr val="bg1"/>
          </a:solidFill>
          <a:ln w="15081" cap="flat">
            <a:noFill/>
            <a:prstDash val="solid"/>
            <a:miter/>
          </a:ln>
        </p:spPr>
        <p:txBody>
          <a:bodyPr rtlCol="0" anchor="ctr"/>
          <a:lstStyle/>
          <a:p>
            <a:endParaRPr lang="en-US"/>
          </a:p>
        </p:txBody>
      </p:sp>
      <p:pic>
        <p:nvPicPr>
          <p:cNvPr id="62" name="Graphic 61">
            <a:extLst>
              <a:ext uri="{FF2B5EF4-FFF2-40B4-BE49-F238E27FC236}">
                <a16:creationId xmlns:a16="http://schemas.microsoft.com/office/drawing/2014/main" id="{39487797-FD27-69F8-EB03-E7AE75027386}"/>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92307" y="2261175"/>
            <a:ext cx="254438" cy="254436"/>
          </a:xfrm>
          <a:prstGeom prst="rect">
            <a:avLst/>
          </a:prstGeom>
          <a:effectLst>
            <a:outerShdw blurRad="88900" dist="38100" dir="2700000" algn="tl" rotWithShape="0">
              <a:prstClr val="black">
                <a:alpha val="40000"/>
              </a:prstClr>
            </a:outerShdw>
          </a:effectLst>
        </p:spPr>
      </p:pic>
      <p:sp>
        <p:nvSpPr>
          <p:cNvPr id="92" name="Graphic 33">
            <a:extLst>
              <a:ext uri="{FF2B5EF4-FFF2-40B4-BE49-F238E27FC236}">
                <a16:creationId xmlns:a16="http://schemas.microsoft.com/office/drawing/2014/main" id="{DEC52AC2-26BE-1EC9-075E-447CD84E1E52}"/>
              </a:ext>
              <a:ext uri="{C183D7F6-B498-43B3-948B-1728B52AA6E4}">
                <adec:decorative xmlns:adec="http://schemas.microsoft.com/office/drawing/2017/decorative" val="1"/>
              </a:ext>
            </a:extLst>
          </p:cNvPr>
          <p:cNvSpPr>
            <a:spLocks/>
          </p:cNvSpPr>
          <p:nvPr/>
        </p:nvSpPr>
        <p:spPr>
          <a:xfrm>
            <a:off x="931734" y="3179503"/>
            <a:ext cx="175584" cy="212828"/>
          </a:xfrm>
          <a:custGeom>
            <a:avLst/>
            <a:gdLst>
              <a:gd name="connsiteX0" fmla="*/ 0 w 157162"/>
              <a:gd name="connsiteY0" fmla="*/ 23813 h 190500"/>
              <a:gd name="connsiteX1" fmla="*/ 0 w 157162"/>
              <a:gd name="connsiteY1" fmla="*/ 166688 h 190500"/>
              <a:gd name="connsiteX2" fmla="*/ 23813 w 157162"/>
              <a:gd name="connsiteY2" fmla="*/ 190500 h 190500"/>
              <a:gd name="connsiteX3" fmla="*/ 150019 w 157162"/>
              <a:gd name="connsiteY3" fmla="*/ 190500 h 190500"/>
              <a:gd name="connsiteX4" fmla="*/ 157163 w 157162"/>
              <a:gd name="connsiteY4" fmla="*/ 183356 h 190500"/>
              <a:gd name="connsiteX5" fmla="*/ 150019 w 157162"/>
              <a:gd name="connsiteY5" fmla="*/ 176213 h 190500"/>
              <a:gd name="connsiteX6" fmla="*/ 23813 w 157162"/>
              <a:gd name="connsiteY6" fmla="*/ 176213 h 190500"/>
              <a:gd name="connsiteX7" fmla="*/ 14288 w 157162"/>
              <a:gd name="connsiteY7" fmla="*/ 166688 h 190500"/>
              <a:gd name="connsiteX8" fmla="*/ 150019 w 157162"/>
              <a:gd name="connsiteY8" fmla="*/ 166688 h 190500"/>
              <a:gd name="connsiteX9" fmla="*/ 157163 w 157162"/>
              <a:gd name="connsiteY9" fmla="*/ 159544 h 190500"/>
              <a:gd name="connsiteX10" fmla="*/ 157163 w 157162"/>
              <a:gd name="connsiteY10" fmla="*/ 23813 h 190500"/>
              <a:gd name="connsiteX11" fmla="*/ 133350 w 157162"/>
              <a:gd name="connsiteY11" fmla="*/ 0 h 190500"/>
              <a:gd name="connsiteX12" fmla="*/ 23813 w 157162"/>
              <a:gd name="connsiteY12" fmla="*/ 0 h 190500"/>
              <a:gd name="connsiteX13" fmla="*/ 0 w 157162"/>
              <a:gd name="connsiteY13" fmla="*/ 23813 h 190500"/>
              <a:gd name="connsiteX14" fmla="*/ 66675 w 157162"/>
              <a:gd name="connsiteY14" fmla="*/ 57321 h 190500"/>
              <a:gd name="connsiteX15" fmla="*/ 59531 w 157162"/>
              <a:gd name="connsiteY15" fmla="*/ 64294 h 190500"/>
              <a:gd name="connsiteX16" fmla="*/ 52388 w 157162"/>
              <a:gd name="connsiteY16" fmla="*/ 57140 h 190500"/>
              <a:gd name="connsiteX17" fmla="*/ 52388 w 157162"/>
              <a:gd name="connsiteY17" fmla="*/ 57055 h 190500"/>
              <a:gd name="connsiteX18" fmla="*/ 52464 w 157162"/>
              <a:gd name="connsiteY18" fmla="*/ 55778 h 190500"/>
              <a:gd name="connsiteX19" fmla="*/ 56464 w 157162"/>
              <a:gd name="connsiteY19" fmla="*/ 45615 h 190500"/>
              <a:gd name="connsiteX20" fmla="*/ 81086 w 157162"/>
              <a:gd name="connsiteY20" fmla="*/ 35719 h 190500"/>
              <a:gd name="connsiteX21" fmla="*/ 103194 w 157162"/>
              <a:gd name="connsiteY21" fmla="*/ 45911 h 190500"/>
              <a:gd name="connsiteX22" fmla="*/ 106642 w 157162"/>
              <a:gd name="connsiteY22" fmla="*/ 69332 h 190500"/>
              <a:gd name="connsiteX23" fmla="*/ 90907 w 157162"/>
              <a:gd name="connsiteY23" fmla="*/ 83344 h 190500"/>
              <a:gd name="connsiteX24" fmla="*/ 90430 w 157162"/>
              <a:gd name="connsiteY24" fmla="*/ 83563 h 190500"/>
              <a:gd name="connsiteX25" fmla="*/ 85735 w 157162"/>
              <a:gd name="connsiteY25" fmla="*/ 85954 h 190500"/>
              <a:gd name="connsiteX26" fmla="*/ 85725 w 157162"/>
              <a:gd name="connsiteY26" fmla="*/ 85963 h 190500"/>
              <a:gd name="connsiteX27" fmla="*/ 85725 w 157162"/>
              <a:gd name="connsiteY27" fmla="*/ 92859 h 190500"/>
              <a:gd name="connsiteX28" fmla="*/ 78586 w 157162"/>
              <a:gd name="connsiteY28" fmla="*/ 100008 h 190500"/>
              <a:gd name="connsiteX29" fmla="*/ 71438 w 157162"/>
              <a:gd name="connsiteY29" fmla="*/ 92869 h 190500"/>
              <a:gd name="connsiteX30" fmla="*/ 71438 w 157162"/>
              <a:gd name="connsiteY30" fmla="*/ 85725 h 190500"/>
              <a:gd name="connsiteX31" fmla="*/ 76800 w 157162"/>
              <a:gd name="connsiteY31" fmla="*/ 74800 h 190500"/>
              <a:gd name="connsiteX32" fmla="*/ 84287 w 157162"/>
              <a:gd name="connsiteY32" fmla="*/ 70647 h 190500"/>
              <a:gd name="connsiteX33" fmla="*/ 84649 w 157162"/>
              <a:gd name="connsiteY33" fmla="*/ 70485 h 190500"/>
              <a:gd name="connsiteX34" fmla="*/ 93383 w 157162"/>
              <a:gd name="connsiteY34" fmla="*/ 64018 h 190500"/>
              <a:gd name="connsiteX35" fmla="*/ 92069 w 157162"/>
              <a:gd name="connsiteY35" fmla="*/ 54874 h 190500"/>
              <a:gd name="connsiteX36" fmla="*/ 80839 w 157162"/>
              <a:gd name="connsiteY36" fmla="*/ 50006 h 190500"/>
              <a:gd name="connsiteX37" fmla="*/ 67951 w 157162"/>
              <a:gd name="connsiteY37" fmla="*/ 54121 h 190500"/>
              <a:gd name="connsiteX38" fmla="*/ 66675 w 157162"/>
              <a:gd name="connsiteY38" fmla="*/ 57264 h 190500"/>
              <a:gd name="connsiteX39" fmla="*/ 66675 w 157162"/>
              <a:gd name="connsiteY39" fmla="*/ 57321 h 190500"/>
              <a:gd name="connsiteX40" fmla="*/ 88106 w 157162"/>
              <a:gd name="connsiteY40" fmla="*/ 119063 h 190500"/>
              <a:gd name="connsiteX41" fmla="*/ 78581 w 157162"/>
              <a:gd name="connsiteY41" fmla="*/ 128588 h 190500"/>
              <a:gd name="connsiteX42" fmla="*/ 69056 w 157162"/>
              <a:gd name="connsiteY42" fmla="*/ 119063 h 190500"/>
              <a:gd name="connsiteX43" fmla="*/ 78581 w 157162"/>
              <a:gd name="connsiteY43" fmla="*/ 109538 h 190500"/>
              <a:gd name="connsiteX44" fmla="*/ 88106 w 157162"/>
              <a:gd name="connsiteY44" fmla="*/ 119063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57162" h="190500">
                <a:moveTo>
                  <a:pt x="0" y="23813"/>
                </a:moveTo>
                <a:lnTo>
                  <a:pt x="0" y="166688"/>
                </a:lnTo>
                <a:cubicBezTo>
                  <a:pt x="0" y="179839"/>
                  <a:pt x="10661" y="190500"/>
                  <a:pt x="23813" y="190500"/>
                </a:cubicBezTo>
                <a:lnTo>
                  <a:pt x="150019" y="190500"/>
                </a:lnTo>
                <a:cubicBezTo>
                  <a:pt x="153964" y="190500"/>
                  <a:pt x="157163" y="187302"/>
                  <a:pt x="157163" y="183356"/>
                </a:cubicBezTo>
                <a:cubicBezTo>
                  <a:pt x="157163" y="179411"/>
                  <a:pt x="153964" y="176213"/>
                  <a:pt x="150019" y="176213"/>
                </a:cubicBezTo>
                <a:lnTo>
                  <a:pt x="23813" y="176213"/>
                </a:lnTo>
                <a:cubicBezTo>
                  <a:pt x="18552" y="176213"/>
                  <a:pt x="14288" y="171948"/>
                  <a:pt x="14288" y="166688"/>
                </a:cubicBezTo>
                <a:lnTo>
                  <a:pt x="150019" y="166688"/>
                </a:lnTo>
                <a:cubicBezTo>
                  <a:pt x="153964" y="166688"/>
                  <a:pt x="157163" y="163489"/>
                  <a:pt x="157163" y="159544"/>
                </a:cubicBezTo>
                <a:lnTo>
                  <a:pt x="157163" y="23813"/>
                </a:lnTo>
                <a:cubicBezTo>
                  <a:pt x="157163" y="10661"/>
                  <a:pt x="146501" y="0"/>
                  <a:pt x="133350" y="0"/>
                </a:cubicBezTo>
                <a:lnTo>
                  <a:pt x="23813" y="0"/>
                </a:lnTo>
                <a:cubicBezTo>
                  <a:pt x="10661" y="0"/>
                  <a:pt x="0" y="10661"/>
                  <a:pt x="0" y="23813"/>
                </a:cubicBezTo>
                <a:close/>
                <a:moveTo>
                  <a:pt x="66675" y="57321"/>
                </a:moveTo>
                <a:cubicBezTo>
                  <a:pt x="66582" y="61200"/>
                  <a:pt x="63411" y="64295"/>
                  <a:pt x="59531" y="64294"/>
                </a:cubicBezTo>
                <a:cubicBezTo>
                  <a:pt x="52388" y="64294"/>
                  <a:pt x="52388" y="57140"/>
                  <a:pt x="52388" y="57140"/>
                </a:cubicBezTo>
                <a:lnTo>
                  <a:pt x="52388" y="57055"/>
                </a:lnTo>
                <a:cubicBezTo>
                  <a:pt x="52393" y="56628"/>
                  <a:pt x="52418" y="56202"/>
                  <a:pt x="52464" y="55778"/>
                </a:cubicBezTo>
                <a:cubicBezTo>
                  <a:pt x="52885" y="52099"/>
                  <a:pt x="54264" y="48595"/>
                  <a:pt x="56464" y="45615"/>
                </a:cubicBezTo>
                <a:cubicBezTo>
                  <a:pt x="60789" y="39776"/>
                  <a:pt x="68561" y="35500"/>
                  <a:pt x="81086" y="35719"/>
                </a:cubicBezTo>
                <a:cubicBezTo>
                  <a:pt x="90135" y="35881"/>
                  <a:pt x="98165" y="39672"/>
                  <a:pt x="103194" y="45911"/>
                </a:cubicBezTo>
                <a:cubicBezTo>
                  <a:pt x="108309" y="52264"/>
                  <a:pt x="110033" y="60865"/>
                  <a:pt x="106642" y="69332"/>
                </a:cubicBezTo>
                <a:cubicBezTo>
                  <a:pt x="103194" y="77953"/>
                  <a:pt x="95393" y="81382"/>
                  <a:pt x="90907" y="83344"/>
                </a:cubicBezTo>
                <a:lnTo>
                  <a:pt x="90430" y="83563"/>
                </a:lnTo>
                <a:cubicBezTo>
                  <a:pt x="87763" y="84734"/>
                  <a:pt x="86497" y="85344"/>
                  <a:pt x="85735" y="85954"/>
                </a:cubicBezTo>
                <a:lnTo>
                  <a:pt x="85725" y="85963"/>
                </a:lnTo>
                <a:lnTo>
                  <a:pt x="85725" y="92859"/>
                </a:lnTo>
                <a:cubicBezTo>
                  <a:pt x="85728" y="96804"/>
                  <a:pt x="82531" y="100005"/>
                  <a:pt x="78586" y="100008"/>
                </a:cubicBezTo>
                <a:cubicBezTo>
                  <a:pt x="74641" y="100011"/>
                  <a:pt x="71440" y="96814"/>
                  <a:pt x="71438" y="92869"/>
                </a:cubicBezTo>
                <a:lnTo>
                  <a:pt x="71438" y="85725"/>
                </a:lnTo>
                <a:cubicBezTo>
                  <a:pt x="71438" y="80743"/>
                  <a:pt x="73838" y="77181"/>
                  <a:pt x="76800" y="74800"/>
                </a:cubicBezTo>
                <a:cubicBezTo>
                  <a:pt x="79181" y="72895"/>
                  <a:pt x="82182" y="71580"/>
                  <a:pt x="84287" y="70647"/>
                </a:cubicBezTo>
                <a:lnTo>
                  <a:pt x="84649" y="70485"/>
                </a:lnTo>
                <a:cubicBezTo>
                  <a:pt x="89811" y="68209"/>
                  <a:pt x="92269" y="66799"/>
                  <a:pt x="93383" y="64018"/>
                </a:cubicBezTo>
                <a:cubicBezTo>
                  <a:pt x="94718" y="60967"/>
                  <a:pt x="94208" y="57424"/>
                  <a:pt x="92069" y="54874"/>
                </a:cubicBezTo>
                <a:cubicBezTo>
                  <a:pt x="89954" y="52254"/>
                  <a:pt x="86077" y="50092"/>
                  <a:pt x="80839" y="50006"/>
                </a:cubicBezTo>
                <a:cubicBezTo>
                  <a:pt x="71933" y="49854"/>
                  <a:pt x="68980" y="52721"/>
                  <a:pt x="67951" y="54121"/>
                </a:cubicBezTo>
                <a:cubicBezTo>
                  <a:pt x="67270" y="55046"/>
                  <a:pt x="66831" y="56126"/>
                  <a:pt x="66675" y="57264"/>
                </a:cubicBezTo>
                <a:lnTo>
                  <a:pt x="66675" y="57321"/>
                </a:lnTo>
                <a:close/>
                <a:moveTo>
                  <a:pt x="88106" y="119063"/>
                </a:moveTo>
                <a:cubicBezTo>
                  <a:pt x="88106" y="124323"/>
                  <a:pt x="83842" y="128588"/>
                  <a:pt x="78581" y="128588"/>
                </a:cubicBezTo>
                <a:cubicBezTo>
                  <a:pt x="73321" y="128588"/>
                  <a:pt x="69056" y="124323"/>
                  <a:pt x="69056" y="119063"/>
                </a:cubicBezTo>
                <a:cubicBezTo>
                  <a:pt x="69056" y="113802"/>
                  <a:pt x="73321" y="109538"/>
                  <a:pt x="78581" y="109538"/>
                </a:cubicBezTo>
                <a:cubicBezTo>
                  <a:pt x="83842" y="109538"/>
                  <a:pt x="88106" y="113802"/>
                  <a:pt x="88106" y="119063"/>
                </a:cubicBezTo>
                <a:close/>
              </a:path>
            </a:pathLst>
          </a:custGeom>
          <a:solidFill>
            <a:schemeClr val="bg1"/>
          </a:solidFill>
          <a:ln w="25716" cap="flat">
            <a:noFill/>
            <a:prstDash val="solid"/>
            <a:miter/>
          </a:ln>
          <a:effectLst>
            <a:outerShdw blurRad="88900" dist="38100" dir="2700000" algn="tl" rotWithShape="0">
              <a:prstClr val="black">
                <a:alpha val="40000"/>
              </a:prstClr>
            </a:outerShdw>
          </a:effectLst>
        </p:spPr>
        <p:txBody>
          <a:bodyPr rtlCol="0" anchor="ctr"/>
          <a:lstStyle/>
          <a:p>
            <a:endParaRPr lang="en-US" noProof="0"/>
          </a:p>
        </p:txBody>
      </p:sp>
      <p:pic>
        <p:nvPicPr>
          <p:cNvPr id="63" name="Graphic 62">
            <a:extLst>
              <a:ext uri="{FF2B5EF4-FFF2-40B4-BE49-F238E27FC236}">
                <a16:creationId xmlns:a16="http://schemas.microsoft.com/office/drawing/2014/main" id="{60F00F83-E635-6627-843B-6CE95F43B861}"/>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00814" y="4053323"/>
            <a:ext cx="237424" cy="237422"/>
          </a:xfrm>
          <a:prstGeom prst="rect">
            <a:avLst/>
          </a:prstGeom>
          <a:effectLst>
            <a:outerShdw blurRad="88900" dist="38100" dir="2700000" algn="tl" rotWithShape="0">
              <a:prstClr val="black">
                <a:alpha val="40000"/>
              </a:prstClr>
            </a:outerShdw>
          </a:effectLst>
        </p:spPr>
      </p:pic>
      <p:sp>
        <p:nvSpPr>
          <p:cNvPr id="10" name="TextBox 9">
            <a:extLst>
              <a:ext uri="{FF2B5EF4-FFF2-40B4-BE49-F238E27FC236}">
                <a16:creationId xmlns:a16="http://schemas.microsoft.com/office/drawing/2014/main" id="{A74312E9-53FC-701A-689D-6E8160937783}"/>
              </a:ext>
              <a:ext uri="{C183D7F6-B498-43B3-948B-1728B52AA6E4}">
                <adec:decorative xmlns:adec="http://schemas.microsoft.com/office/drawing/2017/decorative" val="1"/>
              </a:ext>
            </a:extLst>
          </p:cNvPr>
          <p:cNvSpPr txBox="1"/>
          <p:nvPr/>
        </p:nvSpPr>
        <p:spPr>
          <a:xfrm>
            <a:off x="7835901" y="1349737"/>
            <a:ext cx="3658150" cy="4910321"/>
          </a:xfrm>
          <a:prstGeom prst="roundRect">
            <a:avLst>
              <a:gd name="adj" fmla="val 3966"/>
            </a:avLst>
          </a:prstGeom>
          <a:solidFill>
            <a:schemeClr val="tx1"/>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a:defRPr sz="1800">
                <a:solidFill>
                  <a:srgbClr val="000000"/>
                </a:solidFill>
                <a:latin typeface="Segoe Sans Display"/>
                <a:cs typeface="Segoe Sans Display"/>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a:p>
        </p:txBody>
      </p:sp>
      <p:sp>
        <p:nvSpPr>
          <p:cNvPr id="7" name="Title 6">
            <a:extLst>
              <a:ext uri="{FF2B5EF4-FFF2-40B4-BE49-F238E27FC236}">
                <a16:creationId xmlns:a16="http://schemas.microsoft.com/office/drawing/2014/main" id="{65ED357B-F052-3E82-5655-0C2C7899BAF6}"/>
              </a:ext>
            </a:extLst>
          </p:cNvPr>
          <p:cNvSpPr>
            <a:spLocks noGrp="1"/>
          </p:cNvSpPr>
          <p:nvPr>
            <p:ph type="title"/>
          </p:nvPr>
        </p:nvSpPr>
        <p:spPr>
          <a:xfrm>
            <a:off x="588263" y="485481"/>
            <a:ext cx="11018520" cy="498598"/>
          </a:xfrm>
        </p:spPr>
        <p:txBody>
          <a:bodyPr/>
          <a:lstStyle/>
          <a:p>
            <a:r>
              <a:rPr lang="en-GB"/>
              <a:t>Configuration Settings/Options in Agent Builder</a:t>
            </a:r>
            <a:endParaRPr lang="en-US"/>
          </a:p>
        </p:txBody>
      </p:sp>
      <p:sp>
        <p:nvSpPr>
          <p:cNvPr id="26" name="TextBox 25">
            <a:extLst>
              <a:ext uri="{FF2B5EF4-FFF2-40B4-BE49-F238E27FC236}">
                <a16:creationId xmlns:a16="http://schemas.microsoft.com/office/drawing/2014/main" id="{E54796C2-7792-F37F-1415-019959A59D7B}"/>
              </a:ext>
            </a:extLst>
          </p:cNvPr>
          <p:cNvSpPr txBox="1"/>
          <p:nvPr/>
        </p:nvSpPr>
        <p:spPr>
          <a:xfrm>
            <a:off x="1428750" y="1475480"/>
            <a:ext cx="6210299" cy="276999"/>
          </a:xfrm>
          <a:prstGeom prst="rect">
            <a:avLst/>
          </a:prstGeom>
          <a:noFill/>
        </p:spPr>
        <p:txBody>
          <a:bodyPr wrap="square" lIns="0" tIns="0" rIns="0" bIns="0" rtlCol="0">
            <a:spAutoFit/>
          </a:bodyPr>
          <a:lstStyle/>
          <a:p>
            <a:pPr lvl="0" defTabSz="932472">
              <a:spcBef>
                <a:spcPct val="0"/>
              </a:spcBef>
              <a:spcAft>
                <a:spcPct val="0"/>
              </a:spcAft>
              <a:defRPr/>
            </a:pPr>
            <a:r>
              <a:rPr lang="en-US" sz="1800">
                <a:solidFill>
                  <a:schemeClr val="accent1"/>
                </a:solidFill>
                <a:latin typeface="+mj-lt"/>
                <a:ea typeface="Open Sans" panose="020B0606030504020204" pitchFamily="34" charset="0"/>
                <a:cs typeface="Open Sans" panose="020B0606030504020204" pitchFamily="34" charset="0"/>
              </a:rPr>
              <a:t>Description: </a:t>
            </a:r>
            <a:r>
              <a:rPr lang="en-US" sz="1600">
                <a:solidFill>
                  <a:schemeClr val="bg1"/>
                </a:solidFill>
                <a:cs typeface="Segoe Sans Display" pitchFamily="2" charset="0"/>
              </a:rPr>
              <a:t>Describes the purpose of your agent</a:t>
            </a:r>
          </a:p>
        </p:txBody>
      </p:sp>
      <p:sp>
        <p:nvSpPr>
          <p:cNvPr id="27" name="TextBox 26">
            <a:extLst>
              <a:ext uri="{FF2B5EF4-FFF2-40B4-BE49-F238E27FC236}">
                <a16:creationId xmlns:a16="http://schemas.microsoft.com/office/drawing/2014/main" id="{088834BD-6CAB-71A1-BFCB-20AD66DC6F0C}"/>
              </a:ext>
            </a:extLst>
          </p:cNvPr>
          <p:cNvSpPr txBox="1"/>
          <p:nvPr/>
        </p:nvSpPr>
        <p:spPr>
          <a:xfrm>
            <a:off x="1428750" y="2126783"/>
            <a:ext cx="6210299" cy="523220"/>
          </a:xfrm>
          <a:prstGeom prst="rect">
            <a:avLst/>
          </a:prstGeom>
          <a:noFill/>
        </p:spPr>
        <p:txBody>
          <a:bodyPr wrap="square" lIns="0" tIns="0" rIns="0" bIns="0" rtlCol="0">
            <a:spAutoFit/>
          </a:bodyPr>
          <a:lstStyle/>
          <a:p>
            <a:pPr defTabSz="932472">
              <a:spcBef>
                <a:spcPct val="0"/>
              </a:spcBef>
              <a:spcAft>
                <a:spcPct val="0"/>
              </a:spcAft>
              <a:defRPr/>
            </a:pPr>
            <a:r>
              <a:rPr lang="en-US" sz="1800">
                <a:solidFill>
                  <a:schemeClr val="accent1"/>
                </a:solidFill>
                <a:latin typeface="+mj-lt"/>
                <a:ea typeface="Open Sans" panose="020B0606030504020204" pitchFamily="34" charset="0"/>
                <a:cs typeface="Open Sans" panose="020B0606030504020204" pitchFamily="34" charset="0"/>
              </a:rPr>
              <a:t>Instructions: </a:t>
            </a:r>
            <a:r>
              <a:rPr lang="en-US" sz="1600">
                <a:solidFill>
                  <a:schemeClr val="bg1"/>
                </a:solidFill>
                <a:cs typeface="Segoe Sans Display" pitchFamily="2" charset="0"/>
              </a:rPr>
              <a:t>Defines how the agent should work to achieve its specific goals</a:t>
            </a:r>
          </a:p>
        </p:txBody>
      </p:sp>
      <p:sp>
        <p:nvSpPr>
          <p:cNvPr id="28" name="TextBox 27">
            <a:extLst>
              <a:ext uri="{FF2B5EF4-FFF2-40B4-BE49-F238E27FC236}">
                <a16:creationId xmlns:a16="http://schemas.microsoft.com/office/drawing/2014/main" id="{9EF8F34B-3CE2-D955-7AED-46CC664DB985}"/>
              </a:ext>
            </a:extLst>
          </p:cNvPr>
          <p:cNvSpPr txBox="1"/>
          <p:nvPr/>
        </p:nvSpPr>
        <p:spPr>
          <a:xfrm>
            <a:off x="1428750" y="3024307"/>
            <a:ext cx="6210299" cy="523220"/>
          </a:xfrm>
          <a:prstGeom prst="rect">
            <a:avLst/>
          </a:prstGeom>
          <a:noFill/>
        </p:spPr>
        <p:txBody>
          <a:bodyPr wrap="square" lIns="0" tIns="0" rIns="0" bIns="0" rtlCol="0">
            <a:spAutoFit/>
          </a:bodyPr>
          <a:lstStyle/>
          <a:p>
            <a:pPr defTabSz="932472">
              <a:spcBef>
                <a:spcPct val="0"/>
              </a:spcBef>
              <a:spcAft>
                <a:spcPct val="0"/>
              </a:spcAft>
              <a:defRPr/>
            </a:pPr>
            <a:r>
              <a:rPr lang="en-US" sz="1800">
                <a:solidFill>
                  <a:schemeClr val="accent1"/>
                </a:solidFill>
                <a:latin typeface="+mj-lt"/>
                <a:ea typeface="Open Sans" panose="020B0606030504020204" pitchFamily="34" charset="0"/>
                <a:cs typeface="Open Sans" panose="020B0606030504020204" pitchFamily="34" charset="0"/>
              </a:rPr>
              <a:t>Knowledge:</a:t>
            </a:r>
            <a:r>
              <a:rPr lang="en-US" sz="1600">
                <a:solidFill>
                  <a:schemeClr val="bg1"/>
                </a:solidFill>
                <a:latin typeface="+mj-lt"/>
                <a:cs typeface="Segoe Sans Display" pitchFamily="2" charset="0"/>
              </a:rPr>
              <a:t> </a:t>
            </a:r>
            <a:r>
              <a:rPr lang="en-US" sz="1600">
                <a:solidFill>
                  <a:schemeClr val="bg1"/>
                </a:solidFill>
                <a:cs typeface="Segoe Sans Display" pitchFamily="2" charset="0"/>
              </a:rPr>
              <a:t>Data/Content the agent uses to provide responses based on the context of the user’s request</a:t>
            </a:r>
          </a:p>
        </p:txBody>
      </p:sp>
      <p:sp>
        <p:nvSpPr>
          <p:cNvPr id="29" name="TextBox 28">
            <a:extLst>
              <a:ext uri="{FF2B5EF4-FFF2-40B4-BE49-F238E27FC236}">
                <a16:creationId xmlns:a16="http://schemas.microsoft.com/office/drawing/2014/main" id="{084D85E2-1FFE-5DBA-B33F-4998AC4B0D4B}"/>
              </a:ext>
            </a:extLst>
          </p:cNvPr>
          <p:cNvSpPr txBox="1"/>
          <p:nvPr/>
        </p:nvSpPr>
        <p:spPr>
          <a:xfrm>
            <a:off x="1428750" y="3921831"/>
            <a:ext cx="6210299" cy="1313180"/>
          </a:xfrm>
          <a:prstGeom prst="rect">
            <a:avLst/>
          </a:prstGeom>
          <a:noFill/>
        </p:spPr>
        <p:txBody>
          <a:bodyPr wrap="square" lIns="0" tIns="0" rIns="0" bIns="0" rtlCol="0">
            <a:spAutoFit/>
          </a:bodyPr>
          <a:lstStyle/>
          <a:p>
            <a:pPr defTabSz="932472">
              <a:spcBef>
                <a:spcPct val="0"/>
              </a:spcBef>
              <a:spcAft>
                <a:spcPts val="200"/>
              </a:spcAft>
              <a:defRPr/>
            </a:pPr>
            <a:r>
              <a:rPr lang="en-US" sz="1800">
                <a:solidFill>
                  <a:schemeClr val="accent1"/>
                </a:solidFill>
                <a:latin typeface="+mj-lt"/>
                <a:ea typeface="Open Sans" panose="020B0606030504020204" pitchFamily="34" charset="0"/>
                <a:cs typeface="Open Sans" panose="020B0606030504020204" pitchFamily="34" charset="0"/>
              </a:rPr>
              <a:t>Capabilities:</a:t>
            </a:r>
          </a:p>
          <a:p>
            <a:pPr marL="288925" indent="-174625" defTabSz="932472">
              <a:spcBef>
                <a:spcPct val="0"/>
              </a:spcBef>
              <a:spcAft>
                <a:spcPts val="200"/>
              </a:spcAft>
              <a:buClr>
                <a:schemeClr val="bg1"/>
              </a:buClr>
              <a:buFont typeface="Arial" panose="020B0604020202020204" pitchFamily="34" charset="0"/>
              <a:buChar char="•"/>
              <a:defRPr/>
            </a:pPr>
            <a:r>
              <a:rPr lang="en-US" sz="1600">
                <a:solidFill>
                  <a:schemeClr val="bg1"/>
                </a:solidFill>
                <a:latin typeface="+mj-lt"/>
                <a:cs typeface="Segoe Sans Display" pitchFamily="2" charset="0"/>
              </a:rPr>
              <a:t>Code Interpreter: </a:t>
            </a:r>
            <a:r>
              <a:rPr lang="en-US" sz="1600">
                <a:solidFill>
                  <a:schemeClr val="bg1"/>
                </a:solidFill>
                <a:cs typeface="Segoe Sans Display" pitchFamily="2" charset="0"/>
              </a:rPr>
              <a:t>Converts natural language into code to create visualizations, solve math problems, and analyze data</a:t>
            </a:r>
          </a:p>
          <a:p>
            <a:pPr marL="288925" indent="-174625" defTabSz="932472">
              <a:spcBef>
                <a:spcPct val="0"/>
              </a:spcBef>
              <a:spcAft>
                <a:spcPts val="600"/>
              </a:spcAft>
              <a:buClr>
                <a:schemeClr val="bg1"/>
              </a:buClr>
              <a:buFont typeface="Arial" panose="020B0604020202020204" pitchFamily="34" charset="0"/>
              <a:buChar char="•"/>
              <a:defRPr/>
            </a:pPr>
            <a:r>
              <a:rPr lang="en-US" sz="1600">
                <a:solidFill>
                  <a:schemeClr val="bg1"/>
                </a:solidFill>
                <a:latin typeface="+mj-lt"/>
                <a:cs typeface="Segoe Sans Display" pitchFamily="2" charset="0"/>
              </a:rPr>
              <a:t>Image Generator</a:t>
            </a:r>
            <a:r>
              <a:rPr lang="en-US" sz="1600">
                <a:solidFill>
                  <a:schemeClr val="bg1"/>
                </a:solidFill>
                <a:cs typeface="Segoe Sans Display" pitchFamily="2" charset="0"/>
              </a:rPr>
              <a:t>: Creates visual aids (like images and art) in response to user prompts</a:t>
            </a:r>
            <a:endParaRPr lang="en-US" sz="1800">
              <a:solidFill>
                <a:schemeClr val="bg1"/>
              </a:solidFill>
              <a:cs typeface="Segoe Sans Display" pitchFamily="2" charset="0"/>
            </a:endParaRPr>
          </a:p>
        </p:txBody>
      </p:sp>
      <p:sp>
        <p:nvSpPr>
          <p:cNvPr id="30" name="TextBox 29">
            <a:extLst>
              <a:ext uri="{FF2B5EF4-FFF2-40B4-BE49-F238E27FC236}">
                <a16:creationId xmlns:a16="http://schemas.microsoft.com/office/drawing/2014/main" id="{1124B59A-ABFF-6A6E-9955-16E7B1FB98C5}"/>
              </a:ext>
            </a:extLst>
          </p:cNvPr>
          <p:cNvSpPr txBox="1"/>
          <p:nvPr/>
        </p:nvSpPr>
        <p:spPr>
          <a:xfrm>
            <a:off x="1428750" y="5609317"/>
            <a:ext cx="6210299" cy="523220"/>
          </a:xfrm>
          <a:prstGeom prst="rect">
            <a:avLst/>
          </a:prstGeom>
          <a:noFill/>
        </p:spPr>
        <p:txBody>
          <a:bodyPr wrap="square" lIns="0" tIns="0" rIns="0" bIns="0" rtlCol="0">
            <a:spAutoFit/>
          </a:bodyPr>
          <a:lstStyle/>
          <a:p>
            <a:pPr lvl="0" defTabSz="932472">
              <a:spcBef>
                <a:spcPct val="0"/>
              </a:spcBef>
              <a:spcAft>
                <a:spcPct val="0"/>
              </a:spcAft>
              <a:defRPr/>
            </a:pPr>
            <a:r>
              <a:rPr lang="en-US" sz="1800">
                <a:solidFill>
                  <a:schemeClr val="accent1"/>
                </a:solidFill>
                <a:latin typeface="+mj-lt"/>
                <a:ea typeface="Open Sans" panose="020B0606030504020204" pitchFamily="34" charset="0"/>
                <a:cs typeface="Open Sans" panose="020B0606030504020204" pitchFamily="34" charset="0"/>
              </a:rPr>
              <a:t>Starter Prompts:</a:t>
            </a:r>
            <a:r>
              <a:rPr lang="en-US" sz="1600">
                <a:solidFill>
                  <a:schemeClr val="bg1"/>
                </a:solidFill>
                <a:latin typeface="+mj-lt"/>
                <a:cs typeface="Segoe Sans Display" pitchFamily="2" charset="0"/>
              </a:rPr>
              <a:t> </a:t>
            </a:r>
            <a:r>
              <a:rPr lang="en-US" sz="1600">
                <a:solidFill>
                  <a:schemeClr val="bg1"/>
                </a:solidFill>
                <a:cs typeface="Segoe Sans Display" pitchFamily="2" charset="0"/>
              </a:rPr>
              <a:t>Suggests ways of starting conversations with the agent</a:t>
            </a:r>
          </a:p>
        </p:txBody>
      </p:sp>
      <p:pic>
        <p:nvPicPr>
          <p:cNvPr id="56" name="Picture 55" descr="Screenshot demonstrating the Agent Builder configuration interface in Microsoft 365 Copilot, illustrating how users can set up and customize an AI agent.">
            <a:extLst>
              <a:ext uri="{FF2B5EF4-FFF2-40B4-BE49-F238E27FC236}">
                <a16:creationId xmlns:a16="http://schemas.microsoft.com/office/drawing/2014/main" id="{62DF577F-06FA-A38D-4F4E-BC5101BEDE5F}"/>
              </a:ext>
            </a:extLst>
          </p:cNvPr>
          <p:cNvPicPr>
            <a:picLocks noChangeAspect="1"/>
          </p:cNvPicPr>
          <p:nvPr/>
        </p:nvPicPr>
        <p:blipFill rotWithShape="1">
          <a:blip r:embed="rId6"/>
          <a:srcRect l="507" r="507"/>
          <a:stretch>
            <a:fillRect/>
          </a:stretch>
        </p:blipFill>
        <p:spPr>
          <a:xfrm>
            <a:off x="7931214" y="1444927"/>
            <a:ext cx="3467523" cy="4719940"/>
          </a:xfrm>
          <a:prstGeom prst="roundRect">
            <a:avLst>
              <a:gd name="adj" fmla="val 2027"/>
            </a:avLst>
          </a:prstGeom>
          <a:solidFill>
            <a:schemeClr val="bg1"/>
          </a:solidFill>
        </p:spPr>
      </p:pic>
    </p:spTree>
    <p:extLst>
      <p:ext uri="{BB962C8B-B14F-4D97-AF65-F5344CB8AC3E}">
        <p14:creationId xmlns:p14="http://schemas.microsoft.com/office/powerpoint/2010/main" val="49666777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19E8B-9529-DCDC-9CA9-A7F5788B6A24}"/>
            </a:ext>
          </a:extLst>
        </p:cNvPr>
        <p:cNvGrpSpPr/>
        <p:nvPr/>
      </p:nvGrpSpPr>
      <p:grpSpPr>
        <a:xfrm>
          <a:off x="0" y="0"/>
          <a:ext cx="0" cy="0"/>
          <a:chOff x="0" y="0"/>
          <a:chExt cx="0" cy="0"/>
        </a:xfrm>
      </p:grpSpPr>
      <p:sp>
        <p:nvSpPr>
          <p:cNvPr id="82" name="Rectangle: Rounded Corners 81">
            <a:extLst>
              <a:ext uri="{FF2B5EF4-FFF2-40B4-BE49-F238E27FC236}">
                <a16:creationId xmlns:a16="http://schemas.microsoft.com/office/drawing/2014/main" id="{FA51F05C-F72F-0D40-C7AD-F52606DF2972}"/>
              </a:ext>
              <a:ext uri="{C183D7F6-B498-43B3-948B-1728B52AA6E4}">
                <adec:decorative xmlns:adec="http://schemas.microsoft.com/office/drawing/2017/decorative" val="1"/>
              </a:ext>
            </a:extLst>
          </p:cNvPr>
          <p:cNvSpPr/>
          <p:nvPr/>
        </p:nvSpPr>
        <p:spPr bwMode="auto">
          <a:xfrm>
            <a:off x="571500" y="585788"/>
            <a:ext cx="11049000" cy="5683250"/>
          </a:xfrm>
          <a:prstGeom prst="roundRect">
            <a:avLst>
              <a:gd name="adj" fmla="val 2682"/>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BE" sz="1800" b="1" err="1">
              <a:ln w="3175">
                <a:noFill/>
              </a:ln>
              <a:solidFill>
                <a:schemeClr val="bg1"/>
              </a:solidFill>
              <a:latin typeface="+mj-lt"/>
              <a:cs typeface="Segoe Sans Display" pitchFamily="2" charset="0"/>
            </a:endParaRPr>
          </a:p>
        </p:txBody>
      </p:sp>
      <p:sp>
        <p:nvSpPr>
          <p:cNvPr id="83" name="Rectangle: Rounded Corners 82">
            <a:extLst>
              <a:ext uri="{FF2B5EF4-FFF2-40B4-BE49-F238E27FC236}">
                <a16:creationId xmlns:a16="http://schemas.microsoft.com/office/drawing/2014/main" id="{8022E254-8B89-4791-AC41-6D42F40BD19F}"/>
              </a:ext>
              <a:ext uri="{C183D7F6-B498-43B3-948B-1728B52AA6E4}">
                <adec:decorative xmlns:adec="http://schemas.microsoft.com/office/drawing/2017/decorative" val="1"/>
              </a:ext>
            </a:extLst>
          </p:cNvPr>
          <p:cNvSpPr/>
          <p:nvPr/>
        </p:nvSpPr>
        <p:spPr bwMode="auto">
          <a:xfrm rot="16200000" flipH="1">
            <a:off x="123132" y="1377995"/>
            <a:ext cx="4744350" cy="3507410"/>
          </a:xfrm>
          <a:prstGeom prst="roundRect">
            <a:avLst>
              <a:gd name="adj" fmla="val 2957"/>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defTabSz="932742">
              <a:spcAft>
                <a:spcPts val="400"/>
              </a:spcAft>
              <a:buSzPct val="90000"/>
            </a:pPr>
            <a:endParaRPr lang="en-US" sz="1400">
              <a:solidFill>
                <a:schemeClr val="bg1"/>
              </a:solidFill>
              <a:latin typeface="+mj-lt"/>
              <a:ea typeface="Segoe UI Black" panose="020B0A02040204020203" pitchFamily="34" charset="0"/>
              <a:cs typeface="Segoe UI Semilight" panose="020B0402040204020203" pitchFamily="34" charset="0"/>
            </a:endParaRPr>
          </a:p>
        </p:txBody>
      </p:sp>
      <p:grpSp>
        <p:nvGrpSpPr>
          <p:cNvPr id="121" name="Group 120">
            <a:extLst>
              <a:ext uri="{FF2B5EF4-FFF2-40B4-BE49-F238E27FC236}">
                <a16:creationId xmlns:a16="http://schemas.microsoft.com/office/drawing/2014/main" id="{FC747C66-A767-D490-B0F6-C1936F9F8461}"/>
              </a:ext>
              <a:ext uri="{C183D7F6-B498-43B3-948B-1728B52AA6E4}">
                <adec:decorative xmlns:adec="http://schemas.microsoft.com/office/drawing/2017/decorative" val="1"/>
              </a:ext>
            </a:extLst>
          </p:cNvPr>
          <p:cNvGrpSpPr/>
          <p:nvPr/>
        </p:nvGrpSpPr>
        <p:grpSpPr>
          <a:xfrm>
            <a:off x="874555" y="935025"/>
            <a:ext cx="559946" cy="559946"/>
            <a:chOff x="-152451" y="3107531"/>
            <a:chExt cx="559946" cy="559946"/>
          </a:xfrm>
        </p:grpSpPr>
        <p:sp>
          <p:nvSpPr>
            <p:cNvPr id="119" name="Oval 118">
              <a:extLst>
                <a:ext uri="{FF2B5EF4-FFF2-40B4-BE49-F238E27FC236}">
                  <a16:creationId xmlns:a16="http://schemas.microsoft.com/office/drawing/2014/main" id="{A0F6B021-5AA9-9336-1EF3-AFE47E79F7B2}"/>
                </a:ext>
                <a:ext uri="{C183D7F6-B498-43B3-948B-1728B52AA6E4}">
                  <adec:decorative xmlns:adec="http://schemas.microsoft.com/office/drawing/2017/decorative" val="1"/>
                </a:ext>
              </a:extLst>
            </p:cNvPr>
            <p:cNvSpPr/>
            <p:nvPr/>
          </p:nvSpPr>
          <p:spPr>
            <a:xfrm>
              <a:off x="-152451" y="3107531"/>
              <a:ext cx="559946" cy="559946"/>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120" name="Oval 119">
              <a:extLst>
                <a:ext uri="{FF2B5EF4-FFF2-40B4-BE49-F238E27FC236}">
                  <a16:creationId xmlns:a16="http://schemas.microsoft.com/office/drawing/2014/main" id="{64A43E42-8829-F3F1-0A2F-DCFF66FDDC27}"/>
                </a:ext>
                <a:ext uri="{C183D7F6-B498-43B3-948B-1728B52AA6E4}">
                  <adec:decorative xmlns:adec="http://schemas.microsoft.com/office/drawing/2017/decorative" val="1"/>
                </a:ext>
              </a:extLst>
            </p:cNvPr>
            <p:cNvSpPr/>
            <p:nvPr/>
          </p:nvSpPr>
          <p:spPr>
            <a:xfrm>
              <a:off x="-89639" y="3174999"/>
              <a:ext cx="434322" cy="425010"/>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pic>
        <p:nvPicPr>
          <p:cNvPr id="15" name="Graphic 14">
            <a:extLst>
              <a:ext uri="{FF2B5EF4-FFF2-40B4-BE49-F238E27FC236}">
                <a16:creationId xmlns:a16="http://schemas.microsoft.com/office/drawing/2014/main" id="{9C102646-160E-DF3A-81A9-416A2D01B3DE}"/>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20475" y="1080292"/>
            <a:ext cx="268106" cy="269411"/>
          </a:xfrm>
          <a:prstGeom prst="rect">
            <a:avLst/>
          </a:prstGeom>
          <a:effectLst>
            <a:outerShdw blurRad="88900" dist="38100" dir="2700000" algn="tl" rotWithShape="0">
              <a:prstClr val="black">
                <a:alpha val="40000"/>
              </a:prstClr>
            </a:outerShdw>
          </a:effectLst>
        </p:spPr>
      </p:pic>
      <p:grpSp>
        <p:nvGrpSpPr>
          <p:cNvPr id="2" name="Group 1">
            <a:extLst>
              <a:ext uri="{FF2B5EF4-FFF2-40B4-BE49-F238E27FC236}">
                <a16:creationId xmlns:a16="http://schemas.microsoft.com/office/drawing/2014/main" id="{2860C811-6E14-CEC1-CE1E-8CC610E6C6CC}"/>
              </a:ext>
              <a:ext uri="{C183D7F6-B498-43B3-948B-1728B52AA6E4}">
                <adec:decorative xmlns:adec="http://schemas.microsoft.com/office/drawing/2017/decorative" val="1"/>
              </a:ext>
            </a:extLst>
          </p:cNvPr>
          <p:cNvGrpSpPr/>
          <p:nvPr/>
        </p:nvGrpSpPr>
        <p:grpSpPr>
          <a:xfrm>
            <a:off x="909599" y="3107531"/>
            <a:ext cx="559946" cy="559946"/>
            <a:chOff x="909599" y="3107531"/>
            <a:chExt cx="559946" cy="559946"/>
          </a:xfrm>
        </p:grpSpPr>
        <p:sp>
          <p:nvSpPr>
            <p:cNvPr id="117" name="Oval 116">
              <a:extLst>
                <a:ext uri="{FF2B5EF4-FFF2-40B4-BE49-F238E27FC236}">
                  <a16:creationId xmlns:a16="http://schemas.microsoft.com/office/drawing/2014/main" id="{01E632B7-CF8B-04A1-2C94-B9E66AF2753B}"/>
                </a:ext>
                <a:ext uri="{C183D7F6-B498-43B3-948B-1728B52AA6E4}">
                  <adec:decorative xmlns:adec="http://schemas.microsoft.com/office/drawing/2017/decorative" val="1"/>
                </a:ext>
              </a:extLst>
            </p:cNvPr>
            <p:cNvSpPr/>
            <p:nvPr/>
          </p:nvSpPr>
          <p:spPr>
            <a:xfrm>
              <a:off x="909599" y="3107531"/>
              <a:ext cx="559946" cy="559946"/>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17" name="Oval 16">
              <a:extLst>
                <a:ext uri="{FF2B5EF4-FFF2-40B4-BE49-F238E27FC236}">
                  <a16:creationId xmlns:a16="http://schemas.microsoft.com/office/drawing/2014/main" id="{1FFC5305-790C-169A-BBCE-FE70FC067246}"/>
                </a:ext>
                <a:ext uri="{C183D7F6-B498-43B3-948B-1728B52AA6E4}">
                  <adec:decorative xmlns:adec="http://schemas.microsoft.com/office/drawing/2017/decorative" val="1"/>
                </a:ext>
              </a:extLst>
            </p:cNvPr>
            <p:cNvSpPr/>
            <p:nvPr/>
          </p:nvSpPr>
          <p:spPr>
            <a:xfrm>
              <a:off x="972411" y="3174999"/>
              <a:ext cx="434322" cy="425010"/>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pic>
        <p:nvPicPr>
          <p:cNvPr id="19" name="Graphic 18">
            <a:extLst>
              <a:ext uri="{FF2B5EF4-FFF2-40B4-BE49-F238E27FC236}">
                <a16:creationId xmlns:a16="http://schemas.microsoft.com/office/drawing/2014/main" id="{50D2E434-DCF4-C92C-BC1A-B19DC7B5F858}"/>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67040" y="3264973"/>
            <a:ext cx="245063" cy="245061"/>
          </a:xfrm>
          <a:prstGeom prst="rect">
            <a:avLst/>
          </a:prstGeom>
          <a:effectLst>
            <a:outerShdw blurRad="88900" dist="38100" dir="2700000" algn="tl" rotWithShape="0">
              <a:prstClr val="black">
                <a:alpha val="40000"/>
              </a:prstClr>
            </a:outerShdw>
          </a:effectLst>
        </p:spPr>
      </p:pic>
      <p:cxnSp>
        <p:nvCxnSpPr>
          <p:cNvPr id="50" name="Straight Connector 49">
            <a:extLst>
              <a:ext uri="{FF2B5EF4-FFF2-40B4-BE49-F238E27FC236}">
                <a16:creationId xmlns:a16="http://schemas.microsoft.com/office/drawing/2014/main" id="{9A70B787-D6D3-1269-BC2A-61D4E34BE9D0}"/>
              </a:ext>
              <a:ext uri="{C183D7F6-B498-43B3-948B-1728B52AA6E4}">
                <adec:decorative xmlns:adec="http://schemas.microsoft.com/office/drawing/2017/decorative" val="1"/>
              </a:ext>
            </a:extLst>
          </p:cNvPr>
          <p:cNvCxnSpPr>
            <a:cxnSpLocks/>
          </p:cNvCxnSpPr>
          <p:nvPr/>
        </p:nvCxnSpPr>
        <p:spPr>
          <a:xfrm>
            <a:off x="915152" y="2940315"/>
            <a:ext cx="3195249"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61E7D76C-C7D9-5782-5FAD-59741A205205}"/>
              </a:ext>
              <a:ext uri="{C183D7F6-B498-43B3-948B-1728B52AA6E4}">
                <adec:decorative xmlns:adec="http://schemas.microsoft.com/office/drawing/2017/decorative" val="1"/>
              </a:ext>
            </a:extLst>
          </p:cNvPr>
          <p:cNvSpPr/>
          <p:nvPr/>
        </p:nvSpPr>
        <p:spPr bwMode="auto">
          <a:xfrm rot="16200000" flipH="1">
            <a:off x="5562581" y="-383944"/>
            <a:ext cx="4744350" cy="7031287"/>
          </a:xfrm>
          <a:prstGeom prst="roundRect">
            <a:avLst>
              <a:gd name="adj" fmla="val 2462"/>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defTabSz="932742">
              <a:spcAft>
                <a:spcPts val="400"/>
              </a:spcAft>
              <a:buSzPct val="90000"/>
            </a:pPr>
            <a:endParaRPr lang="en-US" sz="1400">
              <a:solidFill>
                <a:schemeClr val="bg1"/>
              </a:solidFill>
              <a:latin typeface="+mj-lt"/>
              <a:ea typeface="Segoe UI Black" panose="020B0A02040204020203" pitchFamily="34" charset="0"/>
              <a:cs typeface="Segoe UI Semilight" panose="020B0402040204020203" pitchFamily="34" charset="0"/>
            </a:endParaRPr>
          </a:p>
        </p:txBody>
      </p:sp>
      <p:sp>
        <p:nvSpPr>
          <p:cNvPr id="104" name="!!humancircle">
            <a:extLst>
              <a:ext uri="{FF2B5EF4-FFF2-40B4-BE49-F238E27FC236}">
                <a16:creationId xmlns:a16="http://schemas.microsoft.com/office/drawing/2014/main" id="{E7EE5E97-364E-38F6-0921-698941DC21E1}"/>
              </a:ext>
              <a:ext uri="{C183D7F6-B498-43B3-948B-1728B52AA6E4}">
                <adec:decorative xmlns:adec="http://schemas.microsoft.com/office/drawing/2017/decorative" val="1"/>
              </a:ext>
            </a:extLst>
          </p:cNvPr>
          <p:cNvSpPr>
            <a:spLocks noChangeAspect="1"/>
          </p:cNvSpPr>
          <p:nvPr/>
        </p:nvSpPr>
        <p:spPr bwMode="auto">
          <a:xfrm>
            <a:off x="5294331" y="1763124"/>
            <a:ext cx="703661" cy="707720"/>
          </a:xfrm>
          <a:prstGeom prst="ellipse">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CA" sz="1800" b="1">
              <a:ln w="3175">
                <a:noFill/>
              </a:ln>
              <a:solidFill>
                <a:schemeClr val="accent1"/>
              </a:solidFill>
              <a:latin typeface="+mj-lt"/>
              <a:cs typeface="Segoe Sans Display" pitchFamily="2" charset="0"/>
            </a:endParaRPr>
          </a:p>
        </p:txBody>
      </p:sp>
      <p:sp>
        <p:nvSpPr>
          <p:cNvPr id="105" name="!!humancircle">
            <a:extLst>
              <a:ext uri="{FF2B5EF4-FFF2-40B4-BE49-F238E27FC236}">
                <a16:creationId xmlns:a16="http://schemas.microsoft.com/office/drawing/2014/main" id="{B6F9C7E3-2EF7-6D94-28A8-6481FE930E16}"/>
              </a:ext>
              <a:ext uri="{C183D7F6-B498-43B3-948B-1728B52AA6E4}">
                <adec:decorative xmlns:adec="http://schemas.microsoft.com/office/drawing/2017/decorative" val="1"/>
              </a:ext>
            </a:extLst>
          </p:cNvPr>
          <p:cNvSpPr>
            <a:spLocks noChangeAspect="1"/>
          </p:cNvSpPr>
          <p:nvPr/>
        </p:nvSpPr>
        <p:spPr bwMode="auto">
          <a:xfrm>
            <a:off x="7582924" y="1763124"/>
            <a:ext cx="703661" cy="707720"/>
          </a:xfrm>
          <a:prstGeom prst="ellipse">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CA" sz="1800" b="1">
              <a:ln w="3175">
                <a:noFill/>
              </a:ln>
              <a:solidFill>
                <a:schemeClr val="accent1"/>
              </a:solidFill>
              <a:latin typeface="+mj-lt"/>
              <a:cs typeface="Segoe Sans Display" pitchFamily="2" charset="0"/>
            </a:endParaRPr>
          </a:p>
        </p:txBody>
      </p:sp>
      <p:sp>
        <p:nvSpPr>
          <p:cNvPr id="106" name="!!humancircle">
            <a:extLst>
              <a:ext uri="{FF2B5EF4-FFF2-40B4-BE49-F238E27FC236}">
                <a16:creationId xmlns:a16="http://schemas.microsoft.com/office/drawing/2014/main" id="{F4C7B438-D240-6E21-FE21-854614D2F0D2}"/>
              </a:ext>
              <a:ext uri="{C183D7F6-B498-43B3-948B-1728B52AA6E4}">
                <adec:decorative xmlns:adec="http://schemas.microsoft.com/office/drawing/2017/decorative" val="1"/>
              </a:ext>
            </a:extLst>
          </p:cNvPr>
          <p:cNvSpPr>
            <a:spLocks noChangeAspect="1"/>
          </p:cNvSpPr>
          <p:nvPr/>
        </p:nvSpPr>
        <p:spPr bwMode="auto">
          <a:xfrm>
            <a:off x="9871517" y="1763124"/>
            <a:ext cx="703661" cy="707720"/>
          </a:xfrm>
          <a:prstGeom prst="ellipse">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CA" sz="1800" b="1">
              <a:ln w="3175">
                <a:noFill/>
              </a:ln>
              <a:solidFill>
                <a:schemeClr val="accent1"/>
              </a:solidFill>
              <a:latin typeface="+mj-lt"/>
              <a:cs typeface="Segoe Sans Display" pitchFamily="2" charset="0"/>
            </a:endParaRPr>
          </a:p>
        </p:txBody>
      </p:sp>
      <p:cxnSp>
        <p:nvCxnSpPr>
          <p:cNvPr id="101" name="Straight Connector 100">
            <a:extLst>
              <a:ext uri="{FF2B5EF4-FFF2-40B4-BE49-F238E27FC236}">
                <a16:creationId xmlns:a16="http://schemas.microsoft.com/office/drawing/2014/main" id="{C737DC79-F849-AAE1-8705-3DB660E99DBF}"/>
              </a:ext>
              <a:ext uri="{C183D7F6-B498-43B3-948B-1728B52AA6E4}">
                <adec:decorative xmlns:adec="http://schemas.microsoft.com/office/drawing/2017/decorative" val="1"/>
              </a:ext>
            </a:extLst>
          </p:cNvPr>
          <p:cNvCxnSpPr/>
          <p:nvPr/>
        </p:nvCxnSpPr>
        <p:spPr>
          <a:xfrm>
            <a:off x="6790458" y="3924976"/>
            <a:ext cx="0" cy="1387254"/>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A8D76063-E1FD-EF41-8E48-8D0A0D057D4A}"/>
              </a:ext>
              <a:ext uri="{C183D7F6-B498-43B3-948B-1728B52AA6E4}">
                <adec:decorative xmlns:adec="http://schemas.microsoft.com/office/drawing/2017/decorative" val="1"/>
              </a:ext>
            </a:extLst>
          </p:cNvPr>
          <p:cNvCxnSpPr/>
          <p:nvPr/>
        </p:nvCxnSpPr>
        <p:spPr>
          <a:xfrm>
            <a:off x="9079052" y="3924976"/>
            <a:ext cx="0" cy="1387254"/>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4" name="Freeform: Shape 113">
            <a:extLst>
              <a:ext uri="{FF2B5EF4-FFF2-40B4-BE49-F238E27FC236}">
                <a16:creationId xmlns:a16="http://schemas.microsoft.com/office/drawing/2014/main" id="{125006F7-5A8C-7079-2658-E5A4C762ACB8}"/>
              </a:ext>
              <a:ext uri="{C183D7F6-B498-43B3-948B-1728B52AA6E4}">
                <adec:decorative xmlns:adec="http://schemas.microsoft.com/office/drawing/2017/decorative" val="1"/>
              </a:ext>
            </a:extLst>
          </p:cNvPr>
          <p:cNvSpPr>
            <a:spLocks/>
          </p:cNvSpPr>
          <p:nvPr/>
        </p:nvSpPr>
        <p:spPr>
          <a:xfrm>
            <a:off x="5460643" y="1931466"/>
            <a:ext cx="371038" cy="371036"/>
          </a:xfrm>
          <a:custGeom>
            <a:avLst/>
            <a:gdLst>
              <a:gd name="connsiteX0" fmla="*/ 508342 w 1016684"/>
              <a:gd name="connsiteY0" fmla="*/ 406674 h 1016684"/>
              <a:gd name="connsiteX1" fmla="*/ 610011 w 1016684"/>
              <a:gd name="connsiteY1" fmla="*/ 508342 h 1016684"/>
              <a:gd name="connsiteX2" fmla="*/ 508342 w 1016684"/>
              <a:gd name="connsiteY2" fmla="*/ 610011 h 1016684"/>
              <a:gd name="connsiteX3" fmla="*/ 406674 w 1016684"/>
              <a:gd name="connsiteY3" fmla="*/ 508342 h 1016684"/>
              <a:gd name="connsiteX4" fmla="*/ 508342 w 1016684"/>
              <a:gd name="connsiteY4" fmla="*/ 406674 h 1016684"/>
              <a:gd name="connsiteX5" fmla="*/ 508342 w 1016684"/>
              <a:gd name="connsiteY5" fmla="*/ 305005 h 1016684"/>
              <a:gd name="connsiteX6" fmla="*/ 305005 w 1016684"/>
              <a:gd name="connsiteY6" fmla="*/ 508342 h 1016684"/>
              <a:gd name="connsiteX7" fmla="*/ 508342 w 1016684"/>
              <a:gd name="connsiteY7" fmla="*/ 711679 h 1016684"/>
              <a:gd name="connsiteX8" fmla="*/ 711679 w 1016684"/>
              <a:gd name="connsiteY8" fmla="*/ 508342 h 1016684"/>
              <a:gd name="connsiteX9" fmla="*/ 508342 w 1016684"/>
              <a:gd name="connsiteY9" fmla="*/ 305005 h 1016684"/>
              <a:gd name="connsiteX10" fmla="*/ 508342 w 1016684"/>
              <a:gd name="connsiteY10" fmla="*/ 203337 h 1016684"/>
              <a:gd name="connsiteX11" fmla="*/ 813348 w 1016684"/>
              <a:gd name="connsiteY11" fmla="*/ 508342 h 1016684"/>
              <a:gd name="connsiteX12" fmla="*/ 508342 w 1016684"/>
              <a:gd name="connsiteY12" fmla="*/ 813348 h 1016684"/>
              <a:gd name="connsiteX13" fmla="*/ 203337 w 1016684"/>
              <a:gd name="connsiteY13" fmla="*/ 508342 h 1016684"/>
              <a:gd name="connsiteX14" fmla="*/ 508342 w 1016684"/>
              <a:gd name="connsiteY14" fmla="*/ 203337 h 1016684"/>
              <a:gd name="connsiteX15" fmla="*/ 508342 w 1016684"/>
              <a:gd name="connsiteY15" fmla="*/ 101668 h 1016684"/>
              <a:gd name="connsiteX16" fmla="*/ 101668 w 1016684"/>
              <a:gd name="connsiteY16" fmla="*/ 508342 h 1016684"/>
              <a:gd name="connsiteX17" fmla="*/ 508342 w 1016684"/>
              <a:gd name="connsiteY17" fmla="*/ 915016 h 1016684"/>
              <a:gd name="connsiteX18" fmla="*/ 915016 w 1016684"/>
              <a:gd name="connsiteY18" fmla="*/ 508342 h 1016684"/>
              <a:gd name="connsiteX19" fmla="*/ 508342 w 1016684"/>
              <a:gd name="connsiteY19" fmla="*/ 101668 h 1016684"/>
              <a:gd name="connsiteX20" fmla="*/ 508342 w 1016684"/>
              <a:gd name="connsiteY20" fmla="*/ 0 h 1016684"/>
              <a:gd name="connsiteX21" fmla="*/ 1016684 w 1016684"/>
              <a:gd name="connsiteY21" fmla="*/ 508342 h 1016684"/>
              <a:gd name="connsiteX22" fmla="*/ 508342 w 1016684"/>
              <a:gd name="connsiteY22" fmla="*/ 1016684 h 1016684"/>
              <a:gd name="connsiteX23" fmla="*/ 0 w 1016684"/>
              <a:gd name="connsiteY23" fmla="*/ 508342 h 1016684"/>
              <a:gd name="connsiteX24" fmla="*/ 508342 w 1016684"/>
              <a:gd name="connsiteY24" fmla="*/ 0 h 101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6684" h="1016684">
                <a:moveTo>
                  <a:pt x="508342" y="406674"/>
                </a:moveTo>
                <a:cubicBezTo>
                  <a:pt x="564494" y="406674"/>
                  <a:pt x="610011" y="452191"/>
                  <a:pt x="610011" y="508342"/>
                </a:cubicBezTo>
                <a:cubicBezTo>
                  <a:pt x="610011" y="564494"/>
                  <a:pt x="564494" y="610011"/>
                  <a:pt x="508342" y="610011"/>
                </a:cubicBezTo>
                <a:cubicBezTo>
                  <a:pt x="452191" y="610011"/>
                  <a:pt x="406674" y="564494"/>
                  <a:pt x="406674" y="508342"/>
                </a:cubicBezTo>
                <a:cubicBezTo>
                  <a:pt x="406674" y="452191"/>
                  <a:pt x="452191" y="406674"/>
                  <a:pt x="508342" y="406674"/>
                </a:cubicBezTo>
                <a:close/>
                <a:moveTo>
                  <a:pt x="508342" y="305005"/>
                </a:moveTo>
                <a:cubicBezTo>
                  <a:pt x="396042" y="305005"/>
                  <a:pt x="305005" y="396042"/>
                  <a:pt x="305005" y="508342"/>
                </a:cubicBezTo>
                <a:cubicBezTo>
                  <a:pt x="305005" y="620640"/>
                  <a:pt x="396042" y="711679"/>
                  <a:pt x="508342" y="711679"/>
                </a:cubicBezTo>
                <a:cubicBezTo>
                  <a:pt x="620640" y="711679"/>
                  <a:pt x="711679" y="620640"/>
                  <a:pt x="711679" y="508342"/>
                </a:cubicBezTo>
                <a:cubicBezTo>
                  <a:pt x="711679" y="396042"/>
                  <a:pt x="620640" y="305005"/>
                  <a:pt x="508342" y="305005"/>
                </a:cubicBezTo>
                <a:close/>
                <a:moveTo>
                  <a:pt x="508342" y="203337"/>
                </a:moveTo>
                <a:cubicBezTo>
                  <a:pt x="676792" y="203337"/>
                  <a:pt x="813348" y="339892"/>
                  <a:pt x="813348" y="508342"/>
                </a:cubicBezTo>
                <a:cubicBezTo>
                  <a:pt x="813348" y="676792"/>
                  <a:pt x="676792" y="813348"/>
                  <a:pt x="508342" y="813348"/>
                </a:cubicBezTo>
                <a:cubicBezTo>
                  <a:pt x="339892" y="813348"/>
                  <a:pt x="203337" y="676792"/>
                  <a:pt x="203337" y="508342"/>
                </a:cubicBezTo>
                <a:cubicBezTo>
                  <a:pt x="203337" y="339892"/>
                  <a:pt x="339892" y="203337"/>
                  <a:pt x="508342" y="203337"/>
                </a:cubicBezTo>
                <a:close/>
                <a:moveTo>
                  <a:pt x="508342" y="101668"/>
                </a:moveTo>
                <a:cubicBezTo>
                  <a:pt x="283742" y="101668"/>
                  <a:pt x="101668" y="283742"/>
                  <a:pt x="101668" y="508342"/>
                </a:cubicBezTo>
                <a:cubicBezTo>
                  <a:pt x="101668" y="732943"/>
                  <a:pt x="283742" y="915016"/>
                  <a:pt x="508342" y="915016"/>
                </a:cubicBezTo>
                <a:cubicBezTo>
                  <a:pt x="732943" y="915016"/>
                  <a:pt x="915016" y="732943"/>
                  <a:pt x="915016" y="508342"/>
                </a:cubicBezTo>
                <a:cubicBezTo>
                  <a:pt x="915016" y="283742"/>
                  <a:pt x="732943" y="101668"/>
                  <a:pt x="508342" y="101668"/>
                </a:cubicBezTo>
                <a:close/>
                <a:moveTo>
                  <a:pt x="508342" y="0"/>
                </a:moveTo>
                <a:cubicBezTo>
                  <a:pt x="789099" y="0"/>
                  <a:pt x="1016684" y="227585"/>
                  <a:pt x="1016684" y="508342"/>
                </a:cubicBezTo>
                <a:cubicBezTo>
                  <a:pt x="1016684" y="789099"/>
                  <a:pt x="789099" y="1016684"/>
                  <a:pt x="508342" y="1016684"/>
                </a:cubicBezTo>
                <a:cubicBezTo>
                  <a:pt x="227585" y="1016684"/>
                  <a:pt x="0" y="789099"/>
                  <a:pt x="0" y="508342"/>
                </a:cubicBezTo>
                <a:cubicBezTo>
                  <a:pt x="0" y="227585"/>
                  <a:pt x="227585" y="0"/>
                  <a:pt x="508342" y="0"/>
                </a:cubicBezTo>
                <a:close/>
              </a:path>
            </a:pathLst>
          </a:custGeom>
          <a:solidFill>
            <a:schemeClr val="bg1"/>
          </a:solidFill>
          <a:ln w="15081" cap="flat">
            <a:noFill/>
            <a:prstDash val="solid"/>
            <a:miter/>
          </a:ln>
        </p:spPr>
        <p:txBody>
          <a:bodyPr rtlCol="0" anchor="ctr"/>
          <a:lstStyle/>
          <a:p>
            <a:endParaRPr lang="en-US" noProof="0"/>
          </a:p>
        </p:txBody>
      </p:sp>
      <p:sp>
        <p:nvSpPr>
          <p:cNvPr id="115" name="Graphic 42">
            <a:extLst>
              <a:ext uri="{FF2B5EF4-FFF2-40B4-BE49-F238E27FC236}">
                <a16:creationId xmlns:a16="http://schemas.microsoft.com/office/drawing/2014/main" id="{C07DE989-8832-4D13-0BD5-7999D0428AF2}"/>
              </a:ext>
              <a:ext uri="{C183D7F6-B498-43B3-948B-1728B52AA6E4}">
                <adec:decorative xmlns:adec="http://schemas.microsoft.com/office/drawing/2017/decorative" val="1"/>
              </a:ext>
            </a:extLst>
          </p:cNvPr>
          <p:cNvSpPr>
            <a:spLocks/>
          </p:cNvSpPr>
          <p:nvPr/>
        </p:nvSpPr>
        <p:spPr>
          <a:xfrm>
            <a:off x="7794169" y="1946275"/>
            <a:ext cx="281172" cy="341418"/>
          </a:xfrm>
          <a:custGeom>
            <a:avLst/>
            <a:gdLst>
              <a:gd name="connsiteX0" fmla="*/ 42863 w 133366"/>
              <a:gd name="connsiteY0" fmla="*/ 0 h 161941"/>
              <a:gd name="connsiteX1" fmla="*/ 29388 w 133366"/>
              <a:gd name="connsiteY1" fmla="*/ 9525 h 161941"/>
              <a:gd name="connsiteX2" fmla="*/ 14288 w 133366"/>
              <a:gd name="connsiteY2" fmla="*/ 9525 h 161941"/>
              <a:gd name="connsiteX3" fmla="*/ 0 w 133366"/>
              <a:gd name="connsiteY3" fmla="*/ 23813 h 161941"/>
              <a:gd name="connsiteX4" fmla="*/ 0 w 133366"/>
              <a:gd name="connsiteY4" fmla="*/ 138113 h 161941"/>
              <a:gd name="connsiteX5" fmla="*/ 14288 w 133366"/>
              <a:gd name="connsiteY5" fmla="*/ 152400 h 161941"/>
              <a:gd name="connsiteX6" fmla="*/ 38136 w 133366"/>
              <a:gd name="connsiteY6" fmla="*/ 152400 h 161941"/>
              <a:gd name="connsiteX7" fmla="*/ 38654 w 133366"/>
              <a:gd name="connsiteY7" fmla="*/ 149097 h 161941"/>
              <a:gd name="connsiteX8" fmla="*/ 42221 w 133366"/>
              <a:gd name="connsiteY8" fmla="*/ 134830 h 161941"/>
              <a:gd name="connsiteX9" fmla="*/ 50231 w 133366"/>
              <a:gd name="connsiteY9" fmla="*/ 120683 h 161941"/>
              <a:gd name="connsiteX10" fmla="*/ 96231 w 133366"/>
              <a:gd name="connsiteY10" fmla="*/ 74682 h 161941"/>
              <a:gd name="connsiteX11" fmla="*/ 114300 w 133366"/>
              <a:gd name="connsiteY11" fmla="*/ 66704 h 161941"/>
              <a:gd name="connsiteX12" fmla="*/ 114300 w 133366"/>
              <a:gd name="connsiteY12" fmla="*/ 23813 h 161941"/>
              <a:gd name="connsiteX13" fmla="*/ 100013 w 133366"/>
              <a:gd name="connsiteY13" fmla="*/ 9525 h 161941"/>
              <a:gd name="connsiteX14" fmla="*/ 84912 w 133366"/>
              <a:gd name="connsiteY14" fmla="*/ 9525 h 161941"/>
              <a:gd name="connsiteX15" fmla="*/ 71438 w 133366"/>
              <a:gd name="connsiteY15" fmla="*/ 0 h 161941"/>
              <a:gd name="connsiteX16" fmla="*/ 42863 w 133366"/>
              <a:gd name="connsiteY16" fmla="*/ 0 h 161941"/>
              <a:gd name="connsiteX17" fmla="*/ 38100 w 133366"/>
              <a:gd name="connsiteY17" fmla="*/ 14288 h 161941"/>
              <a:gd name="connsiteX18" fmla="*/ 42863 w 133366"/>
              <a:gd name="connsiteY18" fmla="*/ 9525 h 161941"/>
              <a:gd name="connsiteX19" fmla="*/ 71438 w 133366"/>
              <a:gd name="connsiteY19" fmla="*/ 9525 h 161941"/>
              <a:gd name="connsiteX20" fmla="*/ 76200 w 133366"/>
              <a:gd name="connsiteY20" fmla="*/ 14288 h 161941"/>
              <a:gd name="connsiteX21" fmla="*/ 71438 w 133366"/>
              <a:gd name="connsiteY21" fmla="*/ 19050 h 161941"/>
              <a:gd name="connsiteX22" fmla="*/ 42863 w 133366"/>
              <a:gd name="connsiteY22" fmla="*/ 19050 h 161941"/>
              <a:gd name="connsiteX23" fmla="*/ 38100 w 133366"/>
              <a:gd name="connsiteY23" fmla="*/ 14288 h 161941"/>
              <a:gd name="connsiteX24" fmla="*/ 56957 w 133366"/>
              <a:gd name="connsiteY24" fmla="*/ 127418 h 161941"/>
              <a:gd name="connsiteX25" fmla="*/ 102958 w 133366"/>
              <a:gd name="connsiteY25" fmla="*/ 81418 h 161941"/>
              <a:gd name="connsiteX26" fmla="*/ 128149 w 133366"/>
              <a:gd name="connsiteY26" fmla="*/ 81418 h 161941"/>
              <a:gd name="connsiteX27" fmla="*/ 128149 w 133366"/>
              <a:gd name="connsiteY27" fmla="*/ 106610 h 161941"/>
              <a:gd name="connsiteX28" fmla="*/ 82149 w 133366"/>
              <a:gd name="connsiteY28" fmla="*/ 152610 h 161941"/>
              <a:gd name="connsiteX29" fmla="*/ 72427 w 133366"/>
              <a:gd name="connsiteY29" fmla="*/ 158114 h 161941"/>
              <a:gd name="connsiteX30" fmla="*/ 58160 w 133366"/>
              <a:gd name="connsiteY30" fmla="*/ 161681 h 161941"/>
              <a:gd name="connsiteX31" fmla="*/ 47886 w 133366"/>
              <a:gd name="connsiteY31" fmla="*/ 151407 h 161941"/>
              <a:gd name="connsiteX32" fmla="*/ 51453 w 133366"/>
              <a:gd name="connsiteY32" fmla="*/ 137140 h 161941"/>
              <a:gd name="connsiteX33" fmla="*/ 56957 w 133366"/>
              <a:gd name="connsiteY33" fmla="*/ 127418 h 16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3366" h="161941">
                <a:moveTo>
                  <a:pt x="42863" y="0"/>
                </a:moveTo>
                <a:cubicBezTo>
                  <a:pt x="36642" y="0"/>
                  <a:pt x="31349" y="3976"/>
                  <a:pt x="29388" y="9525"/>
                </a:cubicBezTo>
                <a:lnTo>
                  <a:pt x="14288" y="9525"/>
                </a:lnTo>
                <a:cubicBezTo>
                  <a:pt x="6397" y="9525"/>
                  <a:pt x="0" y="15922"/>
                  <a:pt x="0" y="23813"/>
                </a:cubicBezTo>
                <a:lnTo>
                  <a:pt x="0" y="138113"/>
                </a:lnTo>
                <a:cubicBezTo>
                  <a:pt x="0" y="146003"/>
                  <a:pt x="6397" y="152400"/>
                  <a:pt x="14288" y="152400"/>
                </a:cubicBezTo>
                <a:lnTo>
                  <a:pt x="38136" y="152400"/>
                </a:lnTo>
                <a:cubicBezTo>
                  <a:pt x="38206" y="151313"/>
                  <a:pt x="38376" y="150210"/>
                  <a:pt x="38654" y="149097"/>
                </a:cubicBezTo>
                <a:lnTo>
                  <a:pt x="42221" y="134830"/>
                </a:lnTo>
                <a:cubicBezTo>
                  <a:pt x="43559" y="129475"/>
                  <a:pt x="46328" y="124585"/>
                  <a:pt x="50231" y="120683"/>
                </a:cubicBezTo>
                <a:lnTo>
                  <a:pt x="96231" y="74682"/>
                </a:lnTo>
                <a:cubicBezTo>
                  <a:pt x="101248" y="69665"/>
                  <a:pt x="107730" y="67006"/>
                  <a:pt x="114300" y="66704"/>
                </a:cubicBezTo>
                <a:lnTo>
                  <a:pt x="114300" y="23813"/>
                </a:lnTo>
                <a:cubicBezTo>
                  <a:pt x="114300" y="15922"/>
                  <a:pt x="107903" y="9525"/>
                  <a:pt x="100013" y="9525"/>
                </a:cubicBezTo>
                <a:lnTo>
                  <a:pt x="84912" y="9525"/>
                </a:lnTo>
                <a:cubicBezTo>
                  <a:pt x="82950" y="3976"/>
                  <a:pt x="77658" y="0"/>
                  <a:pt x="71438" y="0"/>
                </a:cubicBezTo>
                <a:lnTo>
                  <a:pt x="42863" y="0"/>
                </a:lnTo>
                <a:close/>
                <a:moveTo>
                  <a:pt x="38100" y="14288"/>
                </a:moveTo>
                <a:cubicBezTo>
                  <a:pt x="38100" y="11657"/>
                  <a:pt x="40232" y="9525"/>
                  <a:pt x="42863" y="9525"/>
                </a:cubicBezTo>
                <a:lnTo>
                  <a:pt x="71438" y="9525"/>
                </a:lnTo>
                <a:cubicBezTo>
                  <a:pt x="74067" y="9525"/>
                  <a:pt x="76200" y="11657"/>
                  <a:pt x="76200" y="14288"/>
                </a:cubicBezTo>
                <a:cubicBezTo>
                  <a:pt x="76200" y="16918"/>
                  <a:pt x="74067" y="19050"/>
                  <a:pt x="71438" y="19050"/>
                </a:cubicBezTo>
                <a:lnTo>
                  <a:pt x="42863" y="19050"/>
                </a:lnTo>
                <a:cubicBezTo>
                  <a:pt x="40232" y="19050"/>
                  <a:pt x="38100" y="16918"/>
                  <a:pt x="38100" y="14288"/>
                </a:cubicBezTo>
                <a:close/>
                <a:moveTo>
                  <a:pt x="56957" y="127418"/>
                </a:moveTo>
                <a:lnTo>
                  <a:pt x="102958" y="81418"/>
                </a:lnTo>
                <a:cubicBezTo>
                  <a:pt x="109914" y="74461"/>
                  <a:pt x="121193" y="74461"/>
                  <a:pt x="128149" y="81418"/>
                </a:cubicBezTo>
                <a:cubicBezTo>
                  <a:pt x="135105" y="88374"/>
                  <a:pt x="135105" y="99652"/>
                  <a:pt x="128149" y="106610"/>
                </a:cubicBezTo>
                <a:lnTo>
                  <a:pt x="82149" y="152610"/>
                </a:lnTo>
                <a:cubicBezTo>
                  <a:pt x="79467" y="155292"/>
                  <a:pt x="76107" y="157194"/>
                  <a:pt x="72427" y="158114"/>
                </a:cubicBezTo>
                <a:lnTo>
                  <a:pt x="58160" y="161681"/>
                </a:lnTo>
                <a:cubicBezTo>
                  <a:pt x="51955" y="163232"/>
                  <a:pt x="46334" y="157612"/>
                  <a:pt x="47886" y="151407"/>
                </a:cubicBezTo>
                <a:lnTo>
                  <a:pt x="51453" y="137140"/>
                </a:lnTo>
                <a:cubicBezTo>
                  <a:pt x="52372" y="133461"/>
                  <a:pt x="54275" y="130100"/>
                  <a:pt x="56957" y="127418"/>
                </a:cubicBezTo>
                <a:close/>
              </a:path>
            </a:pathLst>
          </a:custGeom>
          <a:solidFill>
            <a:schemeClr val="bg1"/>
          </a:solidFill>
          <a:ln w="15081" cap="flat">
            <a:noFill/>
            <a:prstDash val="solid"/>
            <a:miter/>
          </a:ln>
        </p:spPr>
        <p:txBody>
          <a:bodyPr rtlCol="0" anchor="ctr"/>
          <a:lstStyle/>
          <a:p>
            <a:endParaRPr lang="en-US" noProof="0"/>
          </a:p>
        </p:txBody>
      </p:sp>
      <p:sp>
        <p:nvSpPr>
          <p:cNvPr id="116" name="Graphic 17">
            <a:extLst>
              <a:ext uri="{FF2B5EF4-FFF2-40B4-BE49-F238E27FC236}">
                <a16:creationId xmlns:a16="http://schemas.microsoft.com/office/drawing/2014/main" id="{41BC6345-289D-EC84-AED8-9634011E6EBA}"/>
              </a:ext>
              <a:ext uri="{C183D7F6-B498-43B3-948B-1728B52AA6E4}">
                <adec:decorative xmlns:adec="http://schemas.microsoft.com/office/drawing/2017/decorative" val="1"/>
              </a:ext>
            </a:extLst>
          </p:cNvPr>
          <p:cNvSpPr/>
          <p:nvPr/>
        </p:nvSpPr>
        <p:spPr>
          <a:xfrm>
            <a:off x="10036763" y="1930400"/>
            <a:ext cx="373168" cy="373168"/>
          </a:xfrm>
          <a:custGeom>
            <a:avLst/>
            <a:gdLst>
              <a:gd name="connsiteX0" fmla="*/ 102965 w 200025"/>
              <a:gd name="connsiteY0" fmla="*/ 104775 h 200025"/>
              <a:gd name="connsiteX1" fmla="*/ 19050 w 200025"/>
              <a:gd name="connsiteY1" fmla="*/ 104775 h 200025"/>
              <a:gd name="connsiteX2" fmla="*/ 0 w 200025"/>
              <a:gd name="connsiteY2" fmla="*/ 123825 h 200025"/>
              <a:gd name="connsiteX3" fmla="*/ 0 w 200025"/>
              <a:gd name="connsiteY3" fmla="*/ 138113 h 200025"/>
              <a:gd name="connsiteX4" fmla="*/ 48 w 200025"/>
              <a:gd name="connsiteY4" fmla="*/ 140303 h 200025"/>
              <a:gd name="connsiteX5" fmla="*/ 61913 w 200025"/>
              <a:gd name="connsiteY5" fmla="*/ 180975 h 200025"/>
              <a:gd name="connsiteX6" fmla="*/ 92764 w 200025"/>
              <a:gd name="connsiteY6" fmla="*/ 176336 h 200025"/>
              <a:gd name="connsiteX7" fmla="*/ 85725 w 200025"/>
              <a:gd name="connsiteY7" fmla="*/ 147638 h 200025"/>
              <a:gd name="connsiteX8" fmla="*/ 102965 w 200025"/>
              <a:gd name="connsiteY8" fmla="*/ 104775 h 200025"/>
              <a:gd name="connsiteX9" fmla="*/ 104775 w 200025"/>
              <a:gd name="connsiteY9" fmla="*/ 42863 h 200025"/>
              <a:gd name="connsiteX10" fmla="*/ 61913 w 200025"/>
              <a:gd name="connsiteY10" fmla="*/ 0 h 200025"/>
              <a:gd name="connsiteX11" fmla="*/ 19050 w 200025"/>
              <a:gd name="connsiteY11" fmla="*/ 42863 h 200025"/>
              <a:gd name="connsiteX12" fmla="*/ 61913 w 200025"/>
              <a:gd name="connsiteY12" fmla="*/ 85725 h 200025"/>
              <a:gd name="connsiteX13" fmla="*/ 104775 w 200025"/>
              <a:gd name="connsiteY13" fmla="*/ 42863 h 200025"/>
              <a:gd name="connsiteX14" fmla="*/ 180975 w 200025"/>
              <a:gd name="connsiteY14" fmla="*/ 52388 h 200025"/>
              <a:gd name="connsiteX15" fmla="*/ 147638 w 200025"/>
              <a:gd name="connsiteY15" fmla="*/ 19050 h 200025"/>
              <a:gd name="connsiteX16" fmla="*/ 114300 w 200025"/>
              <a:gd name="connsiteY16" fmla="*/ 52388 h 200025"/>
              <a:gd name="connsiteX17" fmla="*/ 147638 w 200025"/>
              <a:gd name="connsiteY17" fmla="*/ 85725 h 200025"/>
              <a:gd name="connsiteX18" fmla="*/ 180975 w 200025"/>
              <a:gd name="connsiteY18" fmla="*/ 52388 h 200025"/>
              <a:gd name="connsiteX19" fmla="*/ 200025 w 200025"/>
              <a:gd name="connsiteY19" fmla="*/ 147638 h 200025"/>
              <a:gd name="connsiteX20" fmla="*/ 147638 w 200025"/>
              <a:gd name="connsiteY20" fmla="*/ 200025 h 200025"/>
              <a:gd name="connsiteX21" fmla="*/ 95250 w 200025"/>
              <a:gd name="connsiteY21" fmla="*/ 147638 h 200025"/>
              <a:gd name="connsiteX22" fmla="*/ 147638 w 200025"/>
              <a:gd name="connsiteY22" fmla="*/ 95250 h 200025"/>
              <a:gd name="connsiteX23" fmla="*/ 200025 w 200025"/>
              <a:gd name="connsiteY23" fmla="*/ 147638 h 200025"/>
              <a:gd name="connsiteX24" fmla="*/ 179584 w 200025"/>
              <a:gd name="connsiteY24" fmla="*/ 125216 h 200025"/>
              <a:gd name="connsiteX25" fmla="*/ 172849 w 200025"/>
              <a:gd name="connsiteY25" fmla="*/ 125207 h 200025"/>
              <a:gd name="connsiteX26" fmla="*/ 172841 w 200025"/>
              <a:gd name="connsiteY26" fmla="*/ 125216 h 200025"/>
              <a:gd name="connsiteX27" fmla="*/ 138113 w 200025"/>
              <a:gd name="connsiteY27" fmla="*/ 159953 h 200025"/>
              <a:gd name="connsiteX28" fmla="*/ 122434 w 200025"/>
              <a:gd name="connsiteY28" fmla="*/ 144266 h 200025"/>
              <a:gd name="connsiteX29" fmla="*/ 115691 w 200025"/>
              <a:gd name="connsiteY29" fmla="*/ 144266 h 200025"/>
              <a:gd name="connsiteX30" fmla="*/ 115691 w 200025"/>
              <a:gd name="connsiteY30" fmla="*/ 151009 h 200025"/>
              <a:gd name="connsiteX31" fmla="*/ 134741 w 200025"/>
              <a:gd name="connsiteY31" fmla="*/ 170059 h 200025"/>
              <a:gd name="connsiteX32" fmla="*/ 141476 w 200025"/>
              <a:gd name="connsiteY32" fmla="*/ 170068 h 200025"/>
              <a:gd name="connsiteX33" fmla="*/ 141484 w 200025"/>
              <a:gd name="connsiteY33" fmla="*/ 170059 h 200025"/>
              <a:gd name="connsiteX34" fmla="*/ 179584 w 200025"/>
              <a:gd name="connsiteY34" fmla="*/ 131959 h 200025"/>
              <a:gd name="connsiteX35" fmla="*/ 179593 w 200025"/>
              <a:gd name="connsiteY35" fmla="*/ 125224 h 200025"/>
              <a:gd name="connsiteX36" fmla="*/ 179584 w 200025"/>
              <a:gd name="connsiteY36" fmla="*/ 12521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0025" h="200025">
                <a:moveTo>
                  <a:pt x="102965" y="104775"/>
                </a:moveTo>
                <a:lnTo>
                  <a:pt x="19050" y="104775"/>
                </a:lnTo>
                <a:cubicBezTo>
                  <a:pt x="8529" y="104775"/>
                  <a:pt x="0" y="113304"/>
                  <a:pt x="0" y="123825"/>
                </a:cubicBezTo>
                <a:lnTo>
                  <a:pt x="0" y="138113"/>
                </a:lnTo>
                <a:lnTo>
                  <a:pt x="48" y="140303"/>
                </a:lnTo>
                <a:cubicBezTo>
                  <a:pt x="1572" y="171869"/>
                  <a:pt x="35985" y="180975"/>
                  <a:pt x="61913" y="180975"/>
                </a:cubicBezTo>
                <a:cubicBezTo>
                  <a:pt x="71723" y="180975"/>
                  <a:pt x="82763" y="179670"/>
                  <a:pt x="92764" y="176336"/>
                </a:cubicBezTo>
                <a:cubicBezTo>
                  <a:pt x="88125" y="167482"/>
                  <a:pt x="85710" y="157633"/>
                  <a:pt x="85725" y="147638"/>
                </a:cubicBezTo>
                <a:cubicBezTo>
                  <a:pt x="85725" y="131007"/>
                  <a:pt x="92288" y="115900"/>
                  <a:pt x="102965" y="104775"/>
                </a:cubicBezTo>
                <a:close/>
                <a:moveTo>
                  <a:pt x="104775" y="42863"/>
                </a:moveTo>
                <a:cubicBezTo>
                  <a:pt x="104775" y="19190"/>
                  <a:pt x="85585" y="0"/>
                  <a:pt x="61913" y="0"/>
                </a:cubicBezTo>
                <a:cubicBezTo>
                  <a:pt x="38240" y="0"/>
                  <a:pt x="19050" y="19190"/>
                  <a:pt x="19050" y="42863"/>
                </a:cubicBezTo>
                <a:cubicBezTo>
                  <a:pt x="19050" y="66535"/>
                  <a:pt x="38240" y="85725"/>
                  <a:pt x="61913" y="85725"/>
                </a:cubicBezTo>
                <a:cubicBezTo>
                  <a:pt x="85585" y="85725"/>
                  <a:pt x="104775" y="66535"/>
                  <a:pt x="104775" y="42863"/>
                </a:cubicBezTo>
                <a:close/>
                <a:moveTo>
                  <a:pt x="180975" y="52388"/>
                </a:moveTo>
                <a:cubicBezTo>
                  <a:pt x="180975" y="33976"/>
                  <a:pt x="166049" y="19050"/>
                  <a:pt x="147638" y="19050"/>
                </a:cubicBezTo>
                <a:cubicBezTo>
                  <a:pt x="129226" y="19050"/>
                  <a:pt x="114300" y="33976"/>
                  <a:pt x="114300" y="52388"/>
                </a:cubicBezTo>
                <a:cubicBezTo>
                  <a:pt x="114300" y="70799"/>
                  <a:pt x="129226" y="85725"/>
                  <a:pt x="147638" y="85725"/>
                </a:cubicBezTo>
                <a:cubicBezTo>
                  <a:pt x="166049" y="85725"/>
                  <a:pt x="180975" y="70799"/>
                  <a:pt x="180975" y="52388"/>
                </a:cubicBezTo>
                <a:close/>
                <a:moveTo>
                  <a:pt x="200025" y="147638"/>
                </a:moveTo>
                <a:cubicBezTo>
                  <a:pt x="200025" y="176571"/>
                  <a:pt x="176571" y="200025"/>
                  <a:pt x="147638" y="200025"/>
                </a:cubicBezTo>
                <a:cubicBezTo>
                  <a:pt x="118704" y="200025"/>
                  <a:pt x="95250" y="176571"/>
                  <a:pt x="95250" y="147638"/>
                </a:cubicBezTo>
                <a:cubicBezTo>
                  <a:pt x="95250" y="118704"/>
                  <a:pt x="118704" y="95250"/>
                  <a:pt x="147638" y="95250"/>
                </a:cubicBezTo>
                <a:cubicBezTo>
                  <a:pt x="176571" y="95250"/>
                  <a:pt x="200025" y="118704"/>
                  <a:pt x="200025" y="147638"/>
                </a:cubicBezTo>
                <a:close/>
                <a:moveTo>
                  <a:pt x="179584" y="125216"/>
                </a:moveTo>
                <a:cubicBezTo>
                  <a:pt x="177727" y="123354"/>
                  <a:pt x="174711" y="123350"/>
                  <a:pt x="172849" y="125207"/>
                </a:cubicBezTo>
                <a:cubicBezTo>
                  <a:pt x="172846" y="125210"/>
                  <a:pt x="172844" y="125213"/>
                  <a:pt x="172841" y="125216"/>
                </a:cubicBezTo>
                <a:lnTo>
                  <a:pt x="138113" y="159953"/>
                </a:lnTo>
                <a:lnTo>
                  <a:pt x="122434" y="144266"/>
                </a:lnTo>
                <a:cubicBezTo>
                  <a:pt x="120572" y="142404"/>
                  <a:pt x="117553" y="142404"/>
                  <a:pt x="115691" y="144266"/>
                </a:cubicBezTo>
                <a:cubicBezTo>
                  <a:pt x="113829" y="146128"/>
                  <a:pt x="113829" y="149147"/>
                  <a:pt x="115691" y="151009"/>
                </a:cubicBezTo>
                <a:lnTo>
                  <a:pt x="134741" y="170059"/>
                </a:lnTo>
                <a:cubicBezTo>
                  <a:pt x="136598" y="171921"/>
                  <a:pt x="139614" y="171925"/>
                  <a:pt x="141476" y="170068"/>
                </a:cubicBezTo>
                <a:cubicBezTo>
                  <a:pt x="141479" y="170065"/>
                  <a:pt x="141482" y="170062"/>
                  <a:pt x="141484" y="170059"/>
                </a:cubicBezTo>
                <a:lnTo>
                  <a:pt x="179584" y="131959"/>
                </a:lnTo>
                <a:cubicBezTo>
                  <a:pt x="181446" y="130102"/>
                  <a:pt x="181450" y="127086"/>
                  <a:pt x="179593" y="125224"/>
                </a:cubicBezTo>
                <a:cubicBezTo>
                  <a:pt x="179590" y="125221"/>
                  <a:pt x="179587" y="125219"/>
                  <a:pt x="179584" y="125216"/>
                </a:cubicBezTo>
                <a:close/>
              </a:path>
            </a:pathLst>
          </a:custGeom>
          <a:solidFill>
            <a:schemeClr val="bg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noProof="0">
              <a:solidFill>
                <a:srgbClr val="000000"/>
              </a:solidFill>
              <a:latin typeface="Segoe UI"/>
            </a:endParaRPr>
          </a:p>
        </p:txBody>
      </p:sp>
      <p:sp>
        <p:nvSpPr>
          <p:cNvPr id="5" name="Title 4">
            <a:extLst>
              <a:ext uri="{FF2B5EF4-FFF2-40B4-BE49-F238E27FC236}">
                <a16:creationId xmlns:a16="http://schemas.microsoft.com/office/drawing/2014/main" id="{F80D10C9-844C-5A30-3801-A429089E55C3}"/>
              </a:ext>
              <a:ext uri="{C183D7F6-B498-43B3-948B-1728B52AA6E4}">
                <adec:decorative xmlns:adec="http://schemas.microsoft.com/office/drawing/2017/decorative" val="0"/>
              </a:ext>
            </a:extLst>
          </p:cNvPr>
          <p:cNvSpPr>
            <a:spLocks noGrp="1"/>
          </p:cNvSpPr>
          <p:nvPr>
            <p:ph type="title"/>
          </p:nvPr>
        </p:nvSpPr>
        <p:spPr>
          <a:xfrm>
            <a:off x="586740" y="-795500"/>
            <a:ext cx="11018520" cy="498598"/>
          </a:xfrm>
        </p:spPr>
        <p:txBody>
          <a:bodyPr/>
          <a:lstStyle/>
          <a:p>
            <a:r>
              <a:rPr lang="en-US"/>
              <a:t>Demo      </a:t>
            </a:r>
          </a:p>
        </p:txBody>
      </p:sp>
      <p:sp>
        <p:nvSpPr>
          <p:cNvPr id="21" name="TextBox 20">
            <a:extLst>
              <a:ext uri="{FF2B5EF4-FFF2-40B4-BE49-F238E27FC236}">
                <a16:creationId xmlns:a16="http://schemas.microsoft.com/office/drawing/2014/main" id="{365D4FFE-60C1-4752-899F-90554281A88A}"/>
              </a:ext>
            </a:extLst>
          </p:cNvPr>
          <p:cNvSpPr txBox="1"/>
          <p:nvPr/>
        </p:nvSpPr>
        <p:spPr>
          <a:xfrm>
            <a:off x="915154" y="1572770"/>
            <a:ext cx="3195250" cy="1200329"/>
          </a:xfrm>
          <a:prstGeom prst="rect">
            <a:avLst/>
          </a:prstGeom>
          <a:noFill/>
        </p:spPr>
        <p:txBody>
          <a:bodyPr wrap="square" lIns="0" tIns="0" rIns="0" bIns="0">
            <a:spAutoFit/>
          </a:bodyPr>
          <a:lstStyle/>
          <a:p>
            <a:pPr lvl="0" defTabSz="932742">
              <a:spcBef>
                <a:spcPct val="0"/>
              </a:spcBef>
              <a:spcAft>
                <a:spcPct val="0"/>
              </a:spcAft>
              <a:buSzPct val="90000"/>
              <a:defRPr/>
            </a:pPr>
            <a:r>
              <a:rPr lang="en-CA" sz="2400">
                <a:solidFill>
                  <a:schemeClr val="accent1"/>
                </a:solidFill>
                <a:latin typeface="+mj-lt"/>
                <a:cs typeface="Segoe UI Semilight" panose="020B0402040204020203" pitchFamily="34" charset="0"/>
              </a:rPr>
              <a:t>Instructions </a:t>
            </a:r>
            <a:r>
              <a:rPr lang="en-CA" sz="1800">
                <a:solidFill>
                  <a:schemeClr val="bg1"/>
                </a:solidFill>
                <a:cs typeface="Segoe UI Semilight" panose="020B0402040204020203" pitchFamily="34" charset="0"/>
              </a:rPr>
              <a:t>define the agent and tailor its experience to business requirements and expected outcomes.</a:t>
            </a:r>
          </a:p>
        </p:txBody>
      </p:sp>
      <p:sp>
        <p:nvSpPr>
          <p:cNvPr id="22" name="TextBox 21">
            <a:extLst>
              <a:ext uri="{FF2B5EF4-FFF2-40B4-BE49-F238E27FC236}">
                <a16:creationId xmlns:a16="http://schemas.microsoft.com/office/drawing/2014/main" id="{95CA1488-0558-D177-7DC2-28F538C1A5A9}"/>
              </a:ext>
            </a:extLst>
          </p:cNvPr>
          <p:cNvSpPr txBox="1"/>
          <p:nvPr/>
        </p:nvSpPr>
        <p:spPr>
          <a:xfrm>
            <a:off x="915152" y="3745276"/>
            <a:ext cx="3195250" cy="1477328"/>
          </a:xfrm>
          <a:prstGeom prst="rect">
            <a:avLst/>
          </a:prstGeom>
          <a:noFill/>
        </p:spPr>
        <p:txBody>
          <a:bodyPr wrap="square" lIns="0" tIns="0" rIns="0" bIns="0">
            <a:spAutoFit/>
          </a:bodyPr>
          <a:lstStyle/>
          <a:p>
            <a:pPr defTabSz="932742">
              <a:spcBef>
                <a:spcPct val="0"/>
              </a:spcBef>
              <a:spcAft>
                <a:spcPct val="0"/>
              </a:spcAft>
              <a:buSzPct val="90000"/>
              <a:defRPr/>
            </a:pPr>
            <a:r>
              <a:rPr lang="en-CA" sz="1800">
                <a:solidFill>
                  <a:schemeClr val="bg1"/>
                </a:solidFill>
                <a:cs typeface="Segoe UI Semilight" panose="020B0402040204020203" pitchFamily="34" charset="0"/>
              </a:rPr>
              <a:t>Not every skill can be fully described in instructions; some will require you to configure other options such as </a:t>
            </a:r>
            <a:r>
              <a:rPr lang="en-CA" sz="2400">
                <a:solidFill>
                  <a:schemeClr val="accent1"/>
                </a:solidFill>
                <a:latin typeface="+mj-lt"/>
                <a:cs typeface="Segoe UI Semilight" panose="020B0402040204020203" pitchFamily="34" charset="0"/>
              </a:rPr>
              <a:t>knowledge </a:t>
            </a:r>
            <a:r>
              <a:rPr lang="en-CA" sz="1800">
                <a:solidFill>
                  <a:schemeClr val="bg1"/>
                </a:solidFill>
                <a:cs typeface="Segoe UI Semilight" panose="020B0402040204020203" pitchFamily="34" charset="0"/>
              </a:rPr>
              <a:t>sources.</a:t>
            </a:r>
          </a:p>
        </p:txBody>
      </p:sp>
      <p:sp>
        <p:nvSpPr>
          <p:cNvPr id="36" name="Subtitle">
            <a:extLst>
              <a:ext uri="{FF2B5EF4-FFF2-40B4-BE49-F238E27FC236}">
                <a16:creationId xmlns:a16="http://schemas.microsoft.com/office/drawing/2014/main" id="{EDB92501-5AD7-6E23-ADC4-EDFC7F3A585D}"/>
              </a:ext>
            </a:extLst>
          </p:cNvPr>
          <p:cNvSpPr txBox="1">
            <a:spLocks/>
          </p:cNvSpPr>
          <p:nvPr/>
        </p:nvSpPr>
        <p:spPr>
          <a:xfrm>
            <a:off x="4588235" y="933259"/>
            <a:ext cx="6693038" cy="503347"/>
          </a:xfrm>
          <a:prstGeom prst="roundRect">
            <a:avLst>
              <a:gd name="adj" fmla="val 50000"/>
            </a:avLst>
          </a:prstGeom>
          <a:gradFill>
            <a:gsLst>
              <a:gs pos="49400">
                <a:srgbClr val="D589FF"/>
              </a:gs>
              <a:gs pos="0">
                <a:srgbClr val="3EB1FF"/>
              </a:gs>
              <a:gs pos="100000">
                <a:srgbClr val="F69F97"/>
              </a:gs>
            </a:gsLst>
            <a:lin ang="2700000" scaled="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defPPr>
              <a:defRPr lang="en-US"/>
            </a:defPPr>
            <a:lvl1pPr marR="0" lvl="0" indent="0" algn="ctr" defTabSz="699354" fontAlgn="base">
              <a:lnSpc>
                <a:spcPct val="100000"/>
              </a:lnSpc>
              <a:spcBef>
                <a:spcPct val="0"/>
              </a:spcBef>
              <a:spcAft>
                <a:spcPct val="0"/>
              </a:spcAft>
              <a:buClrTx/>
              <a:buSzTx/>
              <a:buFontTx/>
              <a:buNone/>
              <a:tabLst/>
              <a:defRPr kumimoji="0" sz="1800" b="1" i="0" u="none" strike="noStrike" cap="none" spc="0" normalizeH="0" baseline="0">
                <a:ln>
                  <a:noFill/>
                </a:ln>
                <a:effectLst/>
                <a:uLnTx/>
                <a:uFillTx/>
                <a:latin typeface="Segoe Sans Display Semibold"/>
                <a:cs typeface="Segoe Sans Display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en-GB" sz="2000" b="0">
                <a:solidFill>
                  <a:schemeClr val="tx1"/>
                </a:solidFill>
                <a:latin typeface="+mj-lt"/>
              </a:rPr>
              <a:t>Key Components of Instructions</a:t>
            </a:r>
            <a:endParaRPr lang="en-US" sz="2000" b="0">
              <a:solidFill>
                <a:schemeClr val="tx1"/>
              </a:solidFill>
              <a:latin typeface="+mj-lt"/>
            </a:endParaRPr>
          </a:p>
        </p:txBody>
      </p:sp>
      <p:sp>
        <p:nvSpPr>
          <p:cNvPr id="97" name="!!Phase1">
            <a:extLst>
              <a:ext uri="{FF2B5EF4-FFF2-40B4-BE49-F238E27FC236}">
                <a16:creationId xmlns:a16="http://schemas.microsoft.com/office/drawing/2014/main" id="{213ECA62-DC8B-93AB-73F1-2B6D36694D7F}"/>
              </a:ext>
            </a:extLst>
          </p:cNvPr>
          <p:cNvSpPr txBox="1">
            <a:spLocks/>
          </p:cNvSpPr>
          <p:nvPr/>
        </p:nvSpPr>
        <p:spPr>
          <a:xfrm>
            <a:off x="4588235" y="2797363"/>
            <a:ext cx="2115853" cy="953878"/>
          </a:xfrm>
          <a:prstGeom prst="roundRect">
            <a:avLst>
              <a:gd name="adj" fmla="val 10688"/>
            </a:avLst>
          </a:prstGeom>
          <a:solidFill>
            <a:schemeClr val="accent2">
              <a:lumMod val="20000"/>
              <a:lumOff val="80000"/>
            </a:schemeClr>
          </a:solidFill>
          <a:ln w="19050" cap="flat" cmpd="sng" algn="ctr">
            <a:noFill/>
            <a:prstDash val="solid"/>
            <a:headEnd type="none" w="med" len="med"/>
            <a:tailEnd type="none" w="med" len="med"/>
          </a:ln>
          <a:effectLst>
            <a:outerShdw blurRad="50800" dist="25400" dir="5400000" algn="ctr" rotWithShape="0">
              <a:srgbClr val="000000">
                <a:alpha val="15000"/>
              </a:srgbClr>
            </a:outerShdw>
          </a:effectLst>
        </p:spPr>
        <p:txBody>
          <a:bodyPr rot="0" spcFirstLastPara="0" vertOverflow="overflow" horzOverflow="overflow" vert="horz" wrap="square" lIns="91440" tIns="91440" rIns="91440" bIns="91440" numCol="1" spcCol="0" rtlCol="0" fromWordArt="0" anchor="ctr" anchorCtr="1"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b="0" i="0" u="none" strike="noStrike" kern="0" cap="none" spc="0" normalizeH="0" baseline="0">
                <a:ln>
                  <a:noFill/>
                </a:ln>
                <a:solidFill>
                  <a:srgbClr val="0A6BBA"/>
                </a:solidFill>
                <a:effectLst/>
                <a:uLnTx/>
                <a:uFillTx/>
                <a:latin typeface="+mj-lt"/>
              </a:defRPr>
            </a:lvl1pPr>
            <a:lvl2pPr marL="1638544" defTabSz="3277091">
              <a:defRPr sz="6326">
                <a:solidFill>
                  <a:schemeClr val="tx1"/>
                </a:solidFill>
              </a:defRPr>
            </a:lvl2pPr>
            <a:lvl3pPr marL="3277091" defTabSz="3277091">
              <a:defRPr sz="6326">
                <a:solidFill>
                  <a:schemeClr val="tx1"/>
                </a:solidFill>
              </a:defRPr>
            </a:lvl3pPr>
            <a:lvl4pPr marL="4915635" defTabSz="3277091">
              <a:defRPr sz="6326">
                <a:solidFill>
                  <a:schemeClr val="tx1"/>
                </a:solidFill>
              </a:defRPr>
            </a:lvl4pPr>
            <a:lvl5pPr marL="6554183" defTabSz="3277091">
              <a:defRPr sz="6326">
                <a:solidFill>
                  <a:schemeClr val="tx1"/>
                </a:solidFill>
              </a:defRPr>
            </a:lvl5pPr>
            <a:lvl6pPr marL="8192730" defTabSz="3277091">
              <a:defRPr sz="6326">
                <a:solidFill>
                  <a:schemeClr val="tx1"/>
                </a:solidFill>
              </a:defRPr>
            </a:lvl6pPr>
            <a:lvl7pPr marL="9831274" defTabSz="3277091">
              <a:defRPr sz="6326">
                <a:solidFill>
                  <a:schemeClr val="tx1"/>
                </a:solidFill>
              </a:defRPr>
            </a:lvl7pPr>
            <a:lvl8pPr marL="11469818" defTabSz="3277091">
              <a:defRPr sz="6326">
                <a:solidFill>
                  <a:schemeClr val="tx1"/>
                </a:solidFill>
              </a:defRPr>
            </a:lvl8pPr>
            <a:lvl9pPr marL="13108369" defTabSz="3277091">
              <a:defRPr sz="6326">
                <a:solidFill>
                  <a:schemeClr val="tx1"/>
                </a:solidFill>
              </a:defRPr>
            </a:lvl9pPr>
          </a:lstStyle>
          <a:p>
            <a:pPr lvl="0" defTabSz="932472" fontAlgn="base">
              <a:spcBef>
                <a:spcPct val="0"/>
              </a:spcBef>
              <a:spcAft>
                <a:spcPct val="0"/>
              </a:spcAft>
              <a:defRPr/>
            </a:pPr>
            <a:r>
              <a:rPr lang="en-CA" sz="1800" kern="1200">
                <a:solidFill>
                  <a:schemeClr val="tx1"/>
                </a:solidFill>
                <a:cs typeface="Segoe Sans Small Hairline" pitchFamily="2" charset="0"/>
              </a:rPr>
              <a:t>Purpose</a:t>
            </a:r>
          </a:p>
        </p:txBody>
      </p:sp>
      <p:sp>
        <p:nvSpPr>
          <p:cNvPr id="107" name="TextBox 106">
            <a:extLst>
              <a:ext uri="{FF2B5EF4-FFF2-40B4-BE49-F238E27FC236}">
                <a16:creationId xmlns:a16="http://schemas.microsoft.com/office/drawing/2014/main" id="{B6975D51-14E5-ACDD-2A62-0632DCF98C65}"/>
              </a:ext>
            </a:extLst>
          </p:cNvPr>
          <p:cNvSpPr txBox="1"/>
          <p:nvPr/>
        </p:nvSpPr>
        <p:spPr>
          <a:xfrm>
            <a:off x="4629615" y="4005303"/>
            <a:ext cx="2033095" cy="553998"/>
          </a:xfrm>
          <a:prstGeom prst="rect">
            <a:avLst/>
          </a:prstGeom>
          <a:noFill/>
        </p:spPr>
        <p:txBody>
          <a:bodyPr wrap="square" lIns="0" tIns="0" rIns="0" bIns="0" rtlCol="0">
            <a:spAutoFit/>
          </a:bodyPr>
          <a:lstStyle/>
          <a:p>
            <a:pPr algn="ctr"/>
            <a:r>
              <a:rPr lang="en-US" sz="1800">
                <a:solidFill>
                  <a:schemeClr val="bg1"/>
                </a:solidFill>
                <a:cs typeface="Segoe Sans Display" pitchFamily="2" charset="0"/>
              </a:rPr>
              <a:t>What this agent is and its goals</a:t>
            </a:r>
          </a:p>
        </p:txBody>
      </p:sp>
      <p:sp>
        <p:nvSpPr>
          <p:cNvPr id="98" name="!!Phase1">
            <a:extLst>
              <a:ext uri="{FF2B5EF4-FFF2-40B4-BE49-F238E27FC236}">
                <a16:creationId xmlns:a16="http://schemas.microsoft.com/office/drawing/2014/main" id="{FCDB98EB-EC43-4DF6-D378-FEBC7A5C3385}"/>
              </a:ext>
            </a:extLst>
          </p:cNvPr>
          <p:cNvSpPr txBox="1">
            <a:spLocks/>
          </p:cNvSpPr>
          <p:nvPr/>
        </p:nvSpPr>
        <p:spPr>
          <a:xfrm>
            <a:off x="6876828" y="2797363"/>
            <a:ext cx="2115853" cy="953878"/>
          </a:xfrm>
          <a:prstGeom prst="roundRect">
            <a:avLst>
              <a:gd name="adj" fmla="val 10688"/>
            </a:avLst>
          </a:prstGeom>
          <a:solidFill>
            <a:schemeClr val="accent5"/>
          </a:solidFill>
          <a:ln w="19050" cap="flat" cmpd="sng" algn="ctr">
            <a:noFill/>
            <a:prstDash val="solid"/>
            <a:headEnd type="none" w="med" len="med"/>
            <a:tailEnd type="none" w="med" len="med"/>
          </a:ln>
          <a:effectLst>
            <a:outerShdw blurRad="50800" dist="25400" dir="5400000" algn="ctr" rotWithShape="0">
              <a:srgbClr val="000000">
                <a:alpha val="15000"/>
              </a:srgbClr>
            </a:outerShdw>
          </a:effectLst>
        </p:spPr>
        <p:txBody>
          <a:bodyPr rot="0" spcFirstLastPara="0" vertOverflow="overflow" horzOverflow="overflow" vert="horz" wrap="square" lIns="91440" tIns="91440" rIns="91440" bIns="91440" numCol="1" spcCol="0" rtlCol="0" fromWordArt="0" anchor="ctr" anchorCtr="1"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b="0" i="0" u="none" strike="noStrike" kern="0" cap="none" spc="0" normalizeH="0" baseline="0">
                <a:ln>
                  <a:noFill/>
                </a:ln>
                <a:solidFill>
                  <a:srgbClr val="0A6BBA"/>
                </a:solidFill>
                <a:effectLst/>
                <a:uLnTx/>
                <a:uFillTx/>
                <a:latin typeface="+mj-lt"/>
              </a:defRPr>
            </a:lvl1pPr>
            <a:lvl2pPr marL="1638544" defTabSz="3277091">
              <a:defRPr sz="6326">
                <a:solidFill>
                  <a:schemeClr val="tx1"/>
                </a:solidFill>
              </a:defRPr>
            </a:lvl2pPr>
            <a:lvl3pPr marL="3277091" defTabSz="3277091">
              <a:defRPr sz="6326">
                <a:solidFill>
                  <a:schemeClr val="tx1"/>
                </a:solidFill>
              </a:defRPr>
            </a:lvl3pPr>
            <a:lvl4pPr marL="4915635" defTabSz="3277091">
              <a:defRPr sz="6326">
                <a:solidFill>
                  <a:schemeClr val="tx1"/>
                </a:solidFill>
              </a:defRPr>
            </a:lvl4pPr>
            <a:lvl5pPr marL="6554183" defTabSz="3277091">
              <a:defRPr sz="6326">
                <a:solidFill>
                  <a:schemeClr val="tx1"/>
                </a:solidFill>
              </a:defRPr>
            </a:lvl5pPr>
            <a:lvl6pPr marL="8192730" defTabSz="3277091">
              <a:defRPr sz="6326">
                <a:solidFill>
                  <a:schemeClr val="tx1"/>
                </a:solidFill>
              </a:defRPr>
            </a:lvl6pPr>
            <a:lvl7pPr marL="9831274" defTabSz="3277091">
              <a:defRPr sz="6326">
                <a:solidFill>
                  <a:schemeClr val="tx1"/>
                </a:solidFill>
              </a:defRPr>
            </a:lvl7pPr>
            <a:lvl8pPr marL="11469818" defTabSz="3277091">
              <a:defRPr sz="6326">
                <a:solidFill>
                  <a:schemeClr val="tx1"/>
                </a:solidFill>
              </a:defRPr>
            </a:lvl8pPr>
            <a:lvl9pPr marL="13108369" defTabSz="3277091">
              <a:defRPr sz="6326">
                <a:solidFill>
                  <a:schemeClr val="tx1"/>
                </a:solidFill>
              </a:defRPr>
            </a:lvl9pPr>
          </a:lstStyle>
          <a:p>
            <a:pPr defTabSz="914400">
              <a:defRPr/>
            </a:pPr>
            <a:r>
              <a:rPr lang="en-CA" sz="1800" kern="1200">
                <a:solidFill>
                  <a:schemeClr val="tx1"/>
                </a:solidFill>
                <a:cs typeface="Segoe Sans Small Hairline" pitchFamily="2" charset="0"/>
              </a:rPr>
              <a:t>Guidelines</a:t>
            </a:r>
          </a:p>
        </p:txBody>
      </p:sp>
      <p:sp>
        <p:nvSpPr>
          <p:cNvPr id="108" name="TextBox 107">
            <a:extLst>
              <a:ext uri="{FF2B5EF4-FFF2-40B4-BE49-F238E27FC236}">
                <a16:creationId xmlns:a16="http://schemas.microsoft.com/office/drawing/2014/main" id="{489FBAA8-2A04-E128-F67C-2F6F340053C1}"/>
              </a:ext>
            </a:extLst>
          </p:cNvPr>
          <p:cNvSpPr txBox="1"/>
          <p:nvPr/>
        </p:nvSpPr>
        <p:spPr>
          <a:xfrm>
            <a:off x="6876835" y="4005303"/>
            <a:ext cx="2115842" cy="830997"/>
          </a:xfrm>
          <a:prstGeom prst="rect">
            <a:avLst/>
          </a:prstGeom>
          <a:noFill/>
        </p:spPr>
        <p:txBody>
          <a:bodyPr wrap="square" lIns="0" tIns="0" rIns="0" bIns="0" rtlCol="0">
            <a:spAutoFit/>
          </a:bodyPr>
          <a:lstStyle/>
          <a:p>
            <a:pPr lvl="0" algn="ctr">
              <a:defRPr/>
            </a:pPr>
            <a:r>
              <a:rPr lang="en-US" sz="1800">
                <a:solidFill>
                  <a:schemeClr val="bg1"/>
                </a:solidFill>
                <a:cs typeface="Segoe Sans Display" pitchFamily="2" charset="0"/>
              </a:rPr>
              <a:t>General directions, tone, rules and restrictions</a:t>
            </a:r>
          </a:p>
        </p:txBody>
      </p:sp>
      <p:sp>
        <p:nvSpPr>
          <p:cNvPr id="99" name="!!Phase1">
            <a:extLst>
              <a:ext uri="{FF2B5EF4-FFF2-40B4-BE49-F238E27FC236}">
                <a16:creationId xmlns:a16="http://schemas.microsoft.com/office/drawing/2014/main" id="{8F6CD863-4D3A-92CA-5B71-31DA75A299A5}"/>
              </a:ext>
            </a:extLst>
          </p:cNvPr>
          <p:cNvSpPr txBox="1">
            <a:spLocks/>
          </p:cNvSpPr>
          <p:nvPr/>
        </p:nvSpPr>
        <p:spPr>
          <a:xfrm>
            <a:off x="9165422" y="2797363"/>
            <a:ext cx="2115853" cy="953878"/>
          </a:xfrm>
          <a:prstGeom prst="roundRect">
            <a:avLst>
              <a:gd name="adj" fmla="val 10688"/>
            </a:avLst>
          </a:prstGeom>
          <a:solidFill>
            <a:schemeClr val="accent4"/>
          </a:solidFill>
          <a:ln w="19050" cap="flat" cmpd="sng" algn="ctr">
            <a:noFill/>
            <a:prstDash val="solid"/>
            <a:headEnd type="none" w="med" len="med"/>
            <a:tailEnd type="none" w="med" len="med"/>
          </a:ln>
          <a:effectLst>
            <a:outerShdw blurRad="50800" dist="25400" dir="5400000" algn="ctr" rotWithShape="0">
              <a:srgbClr val="000000">
                <a:alpha val="15000"/>
              </a:srgbClr>
            </a:outerShdw>
          </a:effectLst>
        </p:spPr>
        <p:txBody>
          <a:bodyPr rot="0" spcFirstLastPara="0" vertOverflow="overflow" horzOverflow="overflow" vert="horz" wrap="square" lIns="91440" tIns="91440" rIns="91440" bIns="91440" numCol="1" spcCol="0" rtlCol="0" fromWordArt="0" anchor="ctr" anchorCtr="1"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b="0" i="0" u="none" strike="noStrike" kern="0" cap="none" spc="0" normalizeH="0" baseline="0">
                <a:ln>
                  <a:noFill/>
                </a:ln>
                <a:solidFill>
                  <a:srgbClr val="0A6BBA"/>
                </a:solidFill>
                <a:effectLst/>
                <a:uLnTx/>
                <a:uFillTx/>
                <a:latin typeface="+mj-lt"/>
              </a:defRPr>
            </a:lvl1pPr>
            <a:lvl2pPr marL="1638544" defTabSz="3277091">
              <a:defRPr sz="6326">
                <a:solidFill>
                  <a:schemeClr val="tx1"/>
                </a:solidFill>
              </a:defRPr>
            </a:lvl2pPr>
            <a:lvl3pPr marL="3277091" defTabSz="3277091">
              <a:defRPr sz="6326">
                <a:solidFill>
                  <a:schemeClr val="tx1"/>
                </a:solidFill>
              </a:defRPr>
            </a:lvl3pPr>
            <a:lvl4pPr marL="4915635" defTabSz="3277091">
              <a:defRPr sz="6326">
                <a:solidFill>
                  <a:schemeClr val="tx1"/>
                </a:solidFill>
              </a:defRPr>
            </a:lvl4pPr>
            <a:lvl5pPr marL="6554183" defTabSz="3277091">
              <a:defRPr sz="6326">
                <a:solidFill>
                  <a:schemeClr val="tx1"/>
                </a:solidFill>
              </a:defRPr>
            </a:lvl5pPr>
            <a:lvl6pPr marL="8192730" defTabSz="3277091">
              <a:defRPr sz="6326">
                <a:solidFill>
                  <a:schemeClr val="tx1"/>
                </a:solidFill>
              </a:defRPr>
            </a:lvl6pPr>
            <a:lvl7pPr marL="9831274" defTabSz="3277091">
              <a:defRPr sz="6326">
                <a:solidFill>
                  <a:schemeClr val="tx1"/>
                </a:solidFill>
              </a:defRPr>
            </a:lvl7pPr>
            <a:lvl8pPr marL="11469818" defTabSz="3277091">
              <a:defRPr sz="6326">
                <a:solidFill>
                  <a:schemeClr val="tx1"/>
                </a:solidFill>
              </a:defRPr>
            </a:lvl8pPr>
            <a:lvl9pPr marL="13108369" defTabSz="3277091">
              <a:defRPr sz="6326">
                <a:solidFill>
                  <a:schemeClr val="tx1"/>
                </a:solidFill>
              </a:defRPr>
            </a:lvl9pPr>
          </a:lstStyle>
          <a:p>
            <a:pPr defTabSz="914400">
              <a:defRPr/>
            </a:pPr>
            <a:r>
              <a:rPr lang="en-CA" sz="1800" kern="1200">
                <a:solidFill>
                  <a:schemeClr val="bg1"/>
                </a:solidFill>
                <a:cs typeface="Segoe Sans Small Hairline" pitchFamily="2" charset="0"/>
              </a:rPr>
              <a:t>Skills</a:t>
            </a:r>
          </a:p>
        </p:txBody>
      </p:sp>
      <p:sp>
        <p:nvSpPr>
          <p:cNvPr id="109" name="TextBox 108">
            <a:extLst>
              <a:ext uri="{FF2B5EF4-FFF2-40B4-BE49-F238E27FC236}">
                <a16:creationId xmlns:a16="http://schemas.microsoft.com/office/drawing/2014/main" id="{809DDF8A-DA79-41F8-AFA8-1D0FBF4C772C}"/>
              </a:ext>
            </a:extLst>
          </p:cNvPr>
          <p:cNvSpPr txBox="1"/>
          <p:nvPr/>
        </p:nvSpPr>
        <p:spPr>
          <a:xfrm>
            <a:off x="9165422" y="4005303"/>
            <a:ext cx="2115842" cy="1107996"/>
          </a:xfrm>
          <a:prstGeom prst="rect">
            <a:avLst/>
          </a:prstGeom>
          <a:noFill/>
        </p:spPr>
        <p:txBody>
          <a:bodyPr wrap="square" lIns="0" tIns="0" rIns="0" bIns="0" rtlCol="0">
            <a:spAutoFit/>
          </a:bodyPr>
          <a:lstStyle/>
          <a:p>
            <a:pPr algn="ctr">
              <a:defRPr/>
            </a:pPr>
            <a:r>
              <a:rPr lang="en-GB" sz="1800">
                <a:solidFill>
                  <a:schemeClr val="bg1"/>
                </a:solidFill>
                <a:cs typeface="Segoe Sans Display" pitchFamily="2" charset="0"/>
              </a:rPr>
              <a:t>Granular tasks with step-by-step workflow, that can be handled by LLM</a:t>
            </a:r>
            <a:endParaRPr lang="en-US" sz="1800">
              <a:solidFill>
                <a:schemeClr val="bg1"/>
              </a:solidFill>
              <a:cs typeface="Segoe Sans Display" pitchFamily="2" charset="0"/>
            </a:endParaRPr>
          </a:p>
        </p:txBody>
      </p:sp>
      <p:sp>
        <p:nvSpPr>
          <p:cNvPr id="110" name="TextBox 109">
            <a:extLst>
              <a:ext uri="{FF2B5EF4-FFF2-40B4-BE49-F238E27FC236}">
                <a16:creationId xmlns:a16="http://schemas.microsoft.com/office/drawing/2014/main" id="{C0E06AC7-DDD0-8D15-984C-740BD647A1CE}"/>
              </a:ext>
            </a:extLst>
          </p:cNvPr>
          <p:cNvSpPr txBox="1"/>
          <p:nvPr/>
        </p:nvSpPr>
        <p:spPr>
          <a:xfrm>
            <a:off x="1766829" y="5747957"/>
            <a:ext cx="8643102" cy="276999"/>
          </a:xfrm>
          <a:prstGeom prst="rect">
            <a:avLst/>
          </a:prstGeom>
          <a:noFill/>
        </p:spPr>
        <p:txBody>
          <a:bodyPr wrap="square" lIns="0" tIns="0" rIns="0" bIns="0">
            <a:spAutoFit/>
          </a:bodyPr>
          <a:lstStyle/>
          <a:p>
            <a:pPr algn="ctr"/>
            <a:r>
              <a:rPr lang="en-US" sz="1800">
                <a:solidFill>
                  <a:schemeClr val="accent1"/>
                </a:solidFill>
                <a:latin typeface="+mj-lt"/>
                <a:hlinkClick r:id="rId5">
                  <a:extLst>
                    <a:ext uri="{A12FA001-AC4F-418D-AE19-62706E023703}">
                      <ahyp:hlinkClr xmlns:ahyp="http://schemas.microsoft.com/office/drawing/2018/hyperlinkcolor" val="tx"/>
                    </a:ext>
                  </a:extLst>
                </a:hlinkClick>
              </a:rPr>
              <a:t>Write effective instructions for declarative agents | Microsoft Learn</a:t>
            </a:r>
            <a:endParaRPr lang="en-US" sz="1800">
              <a:solidFill>
                <a:schemeClr val="accent1"/>
              </a:solidFill>
              <a:latin typeface="+mj-lt"/>
            </a:endParaRPr>
          </a:p>
        </p:txBody>
      </p:sp>
    </p:spTree>
    <p:extLst>
      <p:ext uri="{BB962C8B-B14F-4D97-AF65-F5344CB8AC3E}">
        <p14:creationId xmlns:p14="http://schemas.microsoft.com/office/powerpoint/2010/main" val="206918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FB010-E8DB-E5A0-984C-88FED6E6A0A7}"/>
            </a:ext>
          </a:extLst>
        </p:cNvPr>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675CC817-DB0A-124A-656D-5037CD534FBE}"/>
              </a:ext>
              <a:ext uri="{C183D7F6-B498-43B3-948B-1728B52AA6E4}">
                <adec:decorative xmlns:adec="http://schemas.microsoft.com/office/drawing/2017/decorative" val="1"/>
              </a:ext>
            </a:extLst>
          </p:cNvPr>
          <p:cNvSpPr/>
          <p:nvPr/>
        </p:nvSpPr>
        <p:spPr bwMode="auto">
          <a:xfrm>
            <a:off x="571500" y="1278339"/>
            <a:ext cx="11049000" cy="4990699"/>
          </a:xfrm>
          <a:prstGeom prst="roundRect">
            <a:avLst>
              <a:gd name="adj" fmla="val 2682"/>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BE" sz="1800" b="1" err="1">
              <a:ln w="3175">
                <a:noFill/>
              </a:ln>
              <a:solidFill>
                <a:schemeClr val="accent1"/>
              </a:solidFill>
              <a:latin typeface="+mj-lt"/>
              <a:cs typeface="Segoe Sans Display" pitchFamily="2" charset="0"/>
            </a:endParaRPr>
          </a:p>
        </p:txBody>
      </p:sp>
      <p:sp>
        <p:nvSpPr>
          <p:cNvPr id="34" name="Rectangle: Rounded Corners 33">
            <a:extLst>
              <a:ext uri="{FF2B5EF4-FFF2-40B4-BE49-F238E27FC236}">
                <a16:creationId xmlns:a16="http://schemas.microsoft.com/office/drawing/2014/main" id="{4495E039-5821-69D2-60C3-7977F1E4C9E5}"/>
              </a:ext>
              <a:ext uri="{C183D7F6-B498-43B3-948B-1728B52AA6E4}">
                <adec:decorative xmlns:adec="http://schemas.microsoft.com/office/drawing/2017/decorative" val="1"/>
              </a:ext>
            </a:extLst>
          </p:cNvPr>
          <p:cNvSpPr/>
          <p:nvPr/>
        </p:nvSpPr>
        <p:spPr bwMode="auto">
          <a:xfrm rot="16200000" flipH="1">
            <a:off x="81349" y="2103187"/>
            <a:ext cx="4338109" cy="3017597"/>
          </a:xfrm>
          <a:prstGeom prst="roundRect">
            <a:avLst>
              <a:gd name="adj" fmla="val 2957"/>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defTabSz="932742">
              <a:spcAft>
                <a:spcPts val="400"/>
              </a:spcAft>
              <a:buSzPct val="90000"/>
            </a:pPr>
            <a:endParaRPr lang="en-US" sz="1400">
              <a:solidFill>
                <a:schemeClr val="bg1"/>
              </a:solidFill>
              <a:latin typeface="+mj-lt"/>
              <a:ea typeface="Segoe UI Black" panose="020B0A02040204020203" pitchFamily="34" charset="0"/>
              <a:cs typeface="Segoe UI Semilight" panose="020B0402040204020203" pitchFamily="34" charset="0"/>
            </a:endParaRPr>
          </a:p>
        </p:txBody>
      </p:sp>
      <p:sp>
        <p:nvSpPr>
          <p:cNvPr id="130" name="Oval 129">
            <a:extLst>
              <a:ext uri="{FF2B5EF4-FFF2-40B4-BE49-F238E27FC236}">
                <a16:creationId xmlns:a16="http://schemas.microsoft.com/office/drawing/2014/main" id="{25D33112-DC82-366D-6022-425504A2ACE3}"/>
              </a:ext>
              <a:ext uri="{C183D7F6-B498-43B3-948B-1728B52AA6E4}">
                <adec:decorative xmlns:adec="http://schemas.microsoft.com/office/drawing/2017/decorative" val="1"/>
              </a:ext>
            </a:extLst>
          </p:cNvPr>
          <p:cNvSpPr/>
          <p:nvPr/>
        </p:nvSpPr>
        <p:spPr>
          <a:xfrm>
            <a:off x="874555" y="1600265"/>
            <a:ext cx="559946" cy="559946"/>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45" name="Rectangle: Rounded Corners 44">
            <a:extLst>
              <a:ext uri="{FF2B5EF4-FFF2-40B4-BE49-F238E27FC236}">
                <a16:creationId xmlns:a16="http://schemas.microsoft.com/office/drawing/2014/main" id="{5579B654-88A6-FCD0-54E0-9BF5F76714D4}"/>
              </a:ext>
              <a:ext uri="{C183D7F6-B498-43B3-948B-1728B52AA6E4}">
                <adec:decorative xmlns:adec="http://schemas.microsoft.com/office/drawing/2017/decorative" val="1"/>
              </a:ext>
            </a:extLst>
          </p:cNvPr>
          <p:cNvSpPr/>
          <p:nvPr/>
        </p:nvSpPr>
        <p:spPr bwMode="auto">
          <a:xfrm rot="16200000" flipH="1">
            <a:off x="5520799" y="-148563"/>
            <a:ext cx="4338109" cy="7521096"/>
          </a:xfrm>
          <a:prstGeom prst="roundRect">
            <a:avLst>
              <a:gd name="adj" fmla="val 2462"/>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defTabSz="932742">
              <a:spcAft>
                <a:spcPts val="400"/>
              </a:spcAft>
              <a:buSzPct val="90000"/>
            </a:pPr>
            <a:endParaRPr lang="en-US" sz="1400">
              <a:solidFill>
                <a:schemeClr val="bg1"/>
              </a:solidFill>
              <a:ea typeface="Segoe UI Black" panose="020B0A02040204020203" pitchFamily="34" charset="0"/>
              <a:cs typeface="Segoe UI Semilight" panose="020B0402040204020203" pitchFamily="34" charset="0"/>
            </a:endParaRPr>
          </a:p>
        </p:txBody>
      </p:sp>
      <p:grpSp>
        <p:nvGrpSpPr>
          <p:cNvPr id="87" name="Group 86">
            <a:extLst>
              <a:ext uri="{FF2B5EF4-FFF2-40B4-BE49-F238E27FC236}">
                <a16:creationId xmlns:a16="http://schemas.microsoft.com/office/drawing/2014/main" id="{E4ED1593-E000-A7EB-3A0E-C713522E1C87}"/>
              </a:ext>
              <a:ext uri="{C183D7F6-B498-43B3-948B-1728B52AA6E4}">
                <adec:decorative xmlns:adec="http://schemas.microsoft.com/office/drawing/2017/decorative" val="1"/>
              </a:ext>
            </a:extLst>
          </p:cNvPr>
          <p:cNvGrpSpPr/>
          <p:nvPr/>
        </p:nvGrpSpPr>
        <p:grpSpPr>
          <a:xfrm>
            <a:off x="925441" y="1654969"/>
            <a:ext cx="458174" cy="450538"/>
            <a:chOff x="848430" y="1360692"/>
            <a:chExt cx="420776" cy="411754"/>
          </a:xfrm>
        </p:grpSpPr>
        <p:sp>
          <p:nvSpPr>
            <p:cNvPr id="88" name="Oval 87">
              <a:extLst>
                <a:ext uri="{FF2B5EF4-FFF2-40B4-BE49-F238E27FC236}">
                  <a16:creationId xmlns:a16="http://schemas.microsoft.com/office/drawing/2014/main" id="{D780E901-C2FE-75D0-2FCE-0679E32980CC}"/>
                </a:ext>
                <a:ext uri="{C183D7F6-B498-43B3-948B-1728B52AA6E4}">
                  <adec:decorative xmlns:adec="http://schemas.microsoft.com/office/drawing/2017/decorative" val="1"/>
                </a:ext>
              </a:extLst>
            </p:cNvPr>
            <p:cNvSpPr/>
            <p:nvPr/>
          </p:nvSpPr>
          <p:spPr>
            <a:xfrm>
              <a:off x="848430" y="1360692"/>
              <a:ext cx="420776" cy="411754"/>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pic>
          <p:nvPicPr>
            <p:cNvPr id="89" name="Graphic 88">
              <a:extLst>
                <a:ext uri="{FF2B5EF4-FFF2-40B4-BE49-F238E27FC236}">
                  <a16:creationId xmlns:a16="http://schemas.microsoft.com/office/drawing/2014/main" id="{F253E2AA-4332-619D-4E33-876ED0BDF67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56007" y="1463759"/>
              <a:ext cx="205622" cy="205620"/>
            </a:xfrm>
            <a:prstGeom prst="rect">
              <a:avLst/>
            </a:prstGeom>
            <a:effectLst>
              <a:outerShdw blurRad="88900" dist="38100" dir="2700000" algn="tl" rotWithShape="0">
                <a:prstClr val="black">
                  <a:alpha val="40000"/>
                </a:prstClr>
              </a:outerShdw>
            </a:effectLst>
          </p:spPr>
        </p:pic>
      </p:grpSp>
      <p:sp>
        <p:nvSpPr>
          <p:cNvPr id="2" name="Rounded Rectangle 15">
            <a:extLst>
              <a:ext uri="{FF2B5EF4-FFF2-40B4-BE49-F238E27FC236}">
                <a16:creationId xmlns:a16="http://schemas.microsoft.com/office/drawing/2014/main" id="{DC088C4D-0198-AEA7-3913-17260B5C3E4B}"/>
              </a:ext>
              <a:ext uri="{C183D7F6-B498-43B3-948B-1728B52AA6E4}">
                <adec:decorative xmlns:adec="http://schemas.microsoft.com/office/drawing/2017/decorative" val="1"/>
              </a:ext>
            </a:extLst>
          </p:cNvPr>
          <p:cNvSpPr/>
          <p:nvPr/>
        </p:nvSpPr>
        <p:spPr>
          <a:xfrm>
            <a:off x="4064290" y="2573493"/>
            <a:ext cx="7251126" cy="2304608"/>
          </a:xfrm>
          <a:prstGeom prst="roundRect">
            <a:avLst>
              <a:gd name="adj" fmla="val 7542"/>
            </a:avLst>
          </a:prstGeom>
          <a:noFill/>
          <a:ln w="12700">
            <a:noFill/>
            <a:headEnd type="none" w="med" len="med"/>
            <a:tailEnd type="none" w="med" len="med"/>
          </a:ln>
          <a:effectLst/>
          <a:scene3d>
            <a:camera prst="perspectiveRight" fov="2700000">
              <a:rot lat="0" lon="21594000" rev="0"/>
            </a:camera>
            <a:lightRig rig="flat" dir="t"/>
          </a:scene3d>
          <a:sp3d>
            <a:bevelT w="0" h="0"/>
            <a:bevelB w="0" h="0"/>
            <a:contourClr>
              <a:schemeClr val="bg1"/>
            </a:contourClr>
          </a:sp3d>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i="0" u="none" strike="noStrike" kern="1200" cap="none" spc="0" normalizeH="0" baseline="0" noProof="0">
              <a:ln>
                <a:noFill/>
              </a:ln>
              <a:solidFill>
                <a:srgbClr val="FFFFFF"/>
              </a:solidFill>
              <a:effectLst/>
              <a:uLnTx/>
              <a:uFillTx/>
              <a:ea typeface="+mn-ea"/>
              <a:cs typeface="Segoe UI" pitchFamily="34" charset="0"/>
            </a:endParaRPr>
          </a:p>
        </p:txBody>
      </p:sp>
      <p:sp>
        <p:nvSpPr>
          <p:cNvPr id="29" name="TextBox 1">
            <a:extLst>
              <a:ext uri="{FF2B5EF4-FFF2-40B4-BE49-F238E27FC236}">
                <a16:creationId xmlns:a16="http://schemas.microsoft.com/office/drawing/2014/main" id="{78FBC3C0-43F7-CB10-BD4A-D569101B1568}"/>
              </a:ext>
              <a:ext uri="{C183D7F6-B498-43B3-948B-1728B52AA6E4}">
                <adec:decorative xmlns:adec="http://schemas.microsoft.com/office/drawing/2017/decorative" val="1"/>
              </a:ext>
            </a:extLst>
          </p:cNvPr>
          <p:cNvSpPr txBox="1"/>
          <p:nvPr/>
        </p:nvSpPr>
        <p:spPr>
          <a:xfrm>
            <a:off x="4118356" y="2657723"/>
            <a:ext cx="7142995" cy="2031325"/>
          </a:xfrm>
          <a:prstGeom prst="rect">
            <a:avLst/>
          </a:prstGeom>
          <a:noFill/>
        </p:spPr>
        <p:txBody>
          <a:bodyPr wrap="square" l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GB" sz="1400" i="0" u="none" strike="noStrike" kern="1200" cap="none" spc="0" normalizeH="0" baseline="0" noProof="0">
                <a:ln>
                  <a:noFill/>
                </a:ln>
                <a:solidFill>
                  <a:schemeClr val="accent2">
                    <a:lumMod val="20000"/>
                    <a:lumOff val="80000"/>
                  </a:schemeClr>
                </a:solidFill>
                <a:effectLst/>
                <a:uLnTx/>
                <a:uFillTx/>
                <a:latin typeface="Consolas" panose="020B0609020204030204" pitchFamily="49" charset="0"/>
                <a:cs typeface="Segoe UI Semibold" panose="020B0502040204020203" pitchFamily="34" charset="0"/>
              </a:rPr>
              <a:t>You are Corporate Q&amp;A agent that helps to share corporate knowledge. </a:t>
            </a:r>
            <a:br>
              <a:rPr kumimoji="0" lang="en-GB" sz="1400" i="0" u="none" strike="noStrike" kern="1200" cap="none" spc="0" normalizeH="0" baseline="0" noProof="0">
                <a:ln>
                  <a:noFill/>
                </a:ln>
                <a:solidFill>
                  <a:schemeClr val="accent2">
                    <a:lumMod val="20000"/>
                    <a:lumOff val="80000"/>
                  </a:schemeClr>
                </a:solidFill>
                <a:effectLst/>
                <a:uLnTx/>
                <a:uFillTx/>
                <a:latin typeface="Consolas" panose="020B0609020204030204" pitchFamily="49" charset="0"/>
              </a:rPr>
            </a:br>
            <a:r>
              <a:rPr kumimoji="0" lang="en-GB" sz="1400" i="0" u="none" strike="noStrike" kern="1200" cap="none" spc="0" normalizeH="0" baseline="0" noProof="0">
                <a:ln>
                  <a:noFill/>
                </a:ln>
                <a:solidFill>
                  <a:schemeClr val="accent5"/>
                </a:solidFill>
                <a:effectLst/>
                <a:uLnTx/>
                <a:uFillTx/>
                <a:latin typeface="Consolas" panose="020B0609020204030204" pitchFamily="49" charset="0"/>
                <a:cs typeface="Segoe UI Semibold" panose="020B0502040204020203" pitchFamily="34" charset="0"/>
              </a:rPr>
              <a:t>You answer user’s questions using only Contoso knowledge base and public documentation. Say “I do not know” if there are no relevant results.</a:t>
            </a:r>
            <a:br>
              <a:rPr kumimoji="0" lang="en-GB" sz="1400" i="0" u="none" strike="noStrike" kern="1200" cap="none" spc="0" normalizeH="0" baseline="0" noProof="0">
                <a:ln>
                  <a:noFill/>
                </a:ln>
                <a:solidFill>
                  <a:schemeClr val="accent5"/>
                </a:solidFill>
                <a:effectLst/>
                <a:uLnTx/>
                <a:uFillTx/>
                <a:latin typeface="Consolas" panose="020B0609020204030204" pitchFamily="49" charset="0"/>
                <a:cs typeface="Segoe UI Semibold" panose="020B0502040204020203" pitchFamily="34" charset="0"/>
              </a:rPr>
            </a:br>
            <a:r>
              <a:rPr kumimoji="0" lang="en-GB" sz="1400" i="0" u="none" strike="noStrike" kern="1200" cap="none" spc="0" normalizeH="0" baseline="0" noProof="0">
                <a:ln>
                  <a:noFill/>
                </a:ln>
                <a:solidFill>
                  <a:schemeClr val="accent5"/>
                </a:solidFill>
                <a:effectLst/>
                <a:uLnTx/>
                <a:uFillTx/>
                <a:latin typeface="Consolas" panose="020B0609020204030204" pitchFamily="49" charset="0"/>
                <a:cs typeface="Segoe UI Semibold" panose="020B0502040204020203" pitchFamily="34" charset="0"/>
              </a:rPr>
              <a:t>Be nice and polite.</a:t>
            </a:r>
            <a:br>
              <a:rPr kumimoji="0" lang="en-GB" sz="1400" i="0" u="none" strike="noStrike" kern="1200" cap="none" spc="0" normalizeH="0" baseline="0" noProof="0">
                <a:ln>
                  <a:noFill/>
                </a:ln>
                <a:solidFill>
                  <a:schemeClr val="accent5"/>
                </a:solidFill>
                <a:effectLst/>
                <a:uLnTx/>
                <a:uFillTx/>
                <a:latin typeface="Consolas" panose="020B0609020204030204" pitchFamily="49" charset="0"/>
              </a:rPr>
            </a:br>
            <a:r>
              <a:rPr kumimoji="0" lang="en-GB" sz="1400" i="0" u="none" strike="noStrike" kern="1200" cap="none" spc="0" normalizeH="0" baseline="0" noProof="0">
                <a:ln>
                  <a:noFill/>
                </a:ln>
                <a:solidFill>
                  <a:schemeClr val="accent5"/>
                </a:solidFill>
                <a:effectLst/>
                <a:uLnTx/>
                <a:uFillTx/>
                <a:latin typeface="Consolas" panose="020B0609020204030204" pitchFamily="49" charset="0"/>
                <a:cs typeface="Segoe UI Semibold" panose="020B0502040204020203" pitchFamily="34" charset="0"/>
              </a:rPr>
              <a:t>Acronym CE means Contoso Electronics.</a:t>
            </a: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GB" sz="1400" i="0" u="none" strike="noStrike" kern="1200" cap="none" spc="0" normalizeH="0" baseline="0" noProof="0">
                <a:ln>
                  <a:noFill/>
                </a:ln>
                <a:solidFill>
                  <a:schemeClr val="accent4"/>
                </a:solidFill>
                <a:effectLst/>
                <a:uLnTx/>
                <a:uFillTx/>
                <a:latin typeface="Consolas" panose="020B0609020204030204" pitchFamily="49" charset="0"/>
                <a:cs typeface="Segoe UI Semibold" panose="020B0502040204020203" pitchFamily="34" charset="0"/>
              </a:rPr>
              <a:t>You should answer the questions in the following format:</a:t>
            </a:r>
            <a:br>
              <a:rPr kumimoji="0" lang="en-GB" sz="1400" i="0" u="none" strike="noStrike" kern="1200" cap="none" spc="0" normalizeH="0" baseline="0" noProof="0">
                <a:ln>
                  <a:noFill/>
                </a:ln>
                <a:solidFill>
                  <a:schemeClr val="accent4"/>
                </a:solidFill>
                <a:effectLst/>
                <a:uLnTx/>
                <a:uFillTx/>
                <a:latin typeface="Consolas" panose="020B0609020204030204" pitchFamily="49" charset="0"/>
                <a:cs typeface="Segoe UI Semibold" panose="020B0502040204020203" pitchFamily="34" charset="0"/>
              </a:rPr>
            </a:br>
            <a:r>
              <a:rPr kumimoji="0" lang="en-GB" sz="1400" i="0" u="none" strike="noStrike" kern="1200" cap="none" spc="0" normalizeH="0" baseline="0" noProof="0">
                <a:ln>
                  <a:noFill/>
                </a:ln>
                <a:solidFill>
                  <a:schemeClr val="accent4"/>
                </a:solidFill>
                <a:effectLst/>
                <a:uLnTx/>
                <a:uFillTx/>
                <a:latin typeface="Consolas" panose="020B0609020204030204" pitchFamily="49" charset="0"/>
                <a:cs typeface="Segoe UI Semibold" panose="020B0502040204020203" pitchFamily="34" charset="0"/>
              </a:rPr>
              <a:t>Question: **inferred user question in bold**</a:t>
            </a: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GB" sz="1400" i="0" u="none" strike="noStrike" kern="1200" cap="none" spc="0" normalizeH="0" baseline="0" noProof="0">
                <a:ln>
                  <a:noFill/>
                </a:ln>
                <a:solidFill>
                  <a:schemeClr val="accent4"/>
                </a:solidFill>
                <a:effectLst/>
                <a:uLnTx/>
                <a:uFillTx/>
                <a:latin typeface="Consolas" panose="020B0609020204030204" pitchFamily="49" charset="0"/>
                <a:cs typeface="Segoe UI Semibold" panose="020B0502040204020203" pitchFamily="34" charset="0"/>
              </a:rPr>
              <a:t>Answer: results rephrased to be more relevant for user query</a:t>
            </a:r>
          </a:p>
        </p:txBody>
      </p:sp>
      <p:sp>
        <p:nvSpPr>
          <p:cNvPr id="5" name="Title 4">
            <a:extLst>
              <a:ext uri="{FF2B5EF4-FFF2-40B4-BE49-F238E27FC236}">
                <a16:creationId xmlns:a16="http://schemas.microsoft.com/office/drawing/2014/main" id="{153EDED6-A1B6-DE9C-2DA8-51B22BC9E238}"/>
              </a:ext>
            </a:extLst>
          </p:cNvPr>
          <p:cNvSpPr>
            <a:spLocks noGrp="1"/>
          </p:cNvSpPr>
          <p:nvPr>
            <p:ph type="title"/>
          </p:nvPr>
        </p:nvSpPr>
        <p:spPr>
          <a:xfrm>
            <a:off x="588263" y="485481"/>
            <a:ext cx="11018520" cy="498598"/>
          </a:xfrm>
        </p:spPr>
        <p:txBody>
          <a:bodyPr/>
          <a:lstStyle/>
          <a:p>
            <a:r>
              <a:rPr lang="en-US"/>
              <a:t>Writing Great Agent Instructions</a:t>
            </a:r>
          </a:p>
        </p:txBody>
      </p:sp>
      <p:sp>
        <p:nvSpPr>
          <p:cNvPr id="38" name="TextBox 37">
            <a:extLst>
              <a:ext uri="{FF2B5EF4-FFF2-40B4-BE49-F238E27FC236}">
                <a16:creationId xmlns:a16="http://schemas.microsoft.com/office/drawing/2014/main" id="{4BA4EFA3-F1E3-01BE-694A-47FAD1FB8B17}"/>
              </a:ext>
            </a:extLst>
          </p:cNvPr>
          <p:cNvSpPr txBox="1"/>
          <p:nvPr/>
        </p:nvSpPr>
        <p:spPr>
          <a:xfrm>
            <a:off x="915154" y="2309032"/>
            <a:ext cx="2681486" cy="2339102"/>
          </a:xfrm>
          <a:prstGeom prst="rect">
            <a:avLst/>
          </a:prstGeom>
          <a:noFill/>
        </p:spPr>
        <p:txBody>
          <a:bodyPr wrap="square" lIns="0" tIns="0" rIns="0" bIns="0">
            <a:spAutoFit/>
          </a:bodyPr>
          <a:lstStyle/>
          <a:p>
            <a:pPr defTabSz="932742">
              <a:spcBef>
                <a:spcPct val="0"/>
              </a:spcBef>
              <a:spcAft>
                <a:spcPct val="0"/>
              </a:spcAft>
              <a:buSzPct val="90000"/>
              <a:defRPr/>
            </a:pPr>
            <a:r>
              <a:rPr lang="en-CA" sz="1600">
                <a:solidFill>
                  <a:schemeClr val="bg1"/>
                </a:solidFill>
                <a:cs typeface="Segoe UI Semilight" panose="020B0402040204020203" pitchFamily="34" charset="0"/>
              </a:rPr>
              <a:t>To get the best user experience, it’s important to focus on some of the </a:t>
            </a:r>
            <a:br>
              <a:rPr lang="en-CA" sz="1600">
                <a:solidFill>
                  <a:schemeClr val="bg1"/>
                </a:solidFill>
                <a:cs typeface="Segoe UI Semilight" panose="020B0402040204020203" pitchFamily="34" charset="0"/>
              </a:rPr>
            </a:br>
            <a:r>
              <a:rPr lang="en-CA" sz="2000">
                <a:solidFill>
                  <a:schemeClr val="accent1"/>
                </a:solidFill>
                <a:latin typeface="+mj-lt"/>
                <a:cs typeface="Segoe UI Semilight" panose="020B0402040204020203" pitchFamily="34" charset="0"/>
              </a:rPr>
              <a:t>key elements </a:t>
            </a:r>
            <a:r>
              <a:rPr lang="en-CA" sz="1600">
                <a:solidFill>
                  <a:schemeClr val="bg1"/>
                </a:solidFill>
                <a:cs typeface="Segoe UI Semilight" panose="020B0402040204020203" pitchFamily="34" charset="0"/>
              </a:rPr>
              <a:t>when phrasing your instructions.</a:t>
            </a:r>
          </a:p>
          <a:p>
            <a:pPr defTabSz="932742">
              <a:spcBef>
                <a:spcPct val="0"/>
              </a:spcBef>
              <a:spcAft>
                <a:spcPct val="0"/>
              </a:spcAft>
              <a:buSzPct val="90000"/>
              <a:defRPr/>
            </a:pPr>
            <a:r>
              <a:rPr lang="en-CA" sz="1600">
                <a:solidFill>
                  <a:schemeClr val="bg1"/>
                </a:solidFill>
                <a:cs typeface="Segoe UI Semilight" panose="020B0402040204020203" pitchFamily="34" charset="0"/>
              </a:rPr>
              <a:t>You can provide as many details as needed to minimize user’s effort in prompting your agent.</a:t>
            </a:r>
          </a:p>
        </p:txBody>
      </p:sp>
      <p:sp>
        <p:nvSpPr>
          <p:cNvPr id="3" name="Rounded Rectangle 25">
            <a:extLst>
              <a:ext uri="{FF2B5EF4-FFF2-40B4-BE49-F238E27FC236}">
                <a16:creationId xmlns:a16="http://schemas.microsoft.com/office/drawing/2014/main" id="{4F7E7EC0-8EDB-059D-6281-6A4BF031C805}"/>
              </a:ext>
            </a:extLst>
          </p:cNvPr>
          <p:cNvSpPr/>
          <p:nvPr/>
        </p:nvSpPr>
        <p:spPr bwMode="auto">
          <a:xfrm>
            <a:off x="4701924" y="1705024"/>
            <a:ext cx="1562556" cy="275489"/>
          </a:xfrm>
          <a:prstGeom prst="roundRect">
            <a:avLst>
              <a:gd name="adj" fmla="val 50000"/>
            </a:avLst>
          </a:prstGeom>
          <a:solidFill>
            <a:schemeClr val="accent2">
              <a:lumMod val="20000"/>
              <a:lumOff val="80000"/>
            </a:schemeClr>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defTabSz="932472" fontAlgn="base">
              <a:spcBef>
                <a:spcPct val="0"/>
              </a:spcBef>
              <a:spcAft>
                <a:spcPct val="0"/>
              </a:spcAft>
            </a:pPr>
            <a:r>
              <a:rPr lang="en-CA" sz="1400">
                <a:solidFill>
                  <a:schemeClr val="tx1"/>
                </a:solidFill>
                <a:latin typeface="+mj-lt"/>
                <a:cs typeface="Segoe UI" pitchFamily="34" charset="0"/>
              </a:rPr>
              <a:t>Purpose</a:t>
            </a:r>
          </a:p>
        </p:txBody>
      </p:sp>
      <p:sp>
        <p:nvSpPr>
          <p:cNvPr id="4" name="TextBox 8">
            <a:extLst>
              <a:ext uri="{FF2B5EF4-FFF2-40B4-BE49-F238E27FC236}">
                <a16:creationId xmlns:a16="http://schemas.microsoft.com/office/drawing/2014/main" id="{AF44F50D-F7FB-1096-79FB-73EC25C46DF0}"/>
              </a:ext>
            </a:extLst>
          </p:cNvPr>
          <p:cNvSpPr txBox="1"/>
          <p:nvPr/>
        </p:nvSpPr>
        <p:spPr>
          <a:xfrm>
            <a:off x="4855087" y="2055631"/>
            <a:ext cx="1006686" cy="153888"/>
          </a:xfrm>
          <a:prstGeom prst="rect">
            <a:avLst/>
          </a:prstGeom>
          <a:noFill/>
        </p:spPr>
        <p:txBody>
          <a:bodyPr wrap="non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solidFill>
                  <a:schemeClr val="bg1"/>
                </a:solidFill>
                <a:effectLst/>
                <a:uLnTx/>
                <a:uFillTx/>
                <a:ea typeface="+mn-ea"/>
                <a:cs typeface="Segoe UI Semibold" panose="020B0502040204020203" pitchFamily="34" charset="0"/>
              </a:rPr>
              <a:t>What</a:t>
            </a:r>
            <a:r>
              <a:rPr kumimoji="0" lang="en-US" sz="1000" i="0" u="none" strike="noStrike" kern="1200" cap="none" spc="0" normalizeH="0" baseline="0" noProof="0">
                <a:ln>
                  <a:noFill/>
                </a:ln>
                <a:solidFill>
                  <a:schemeClr val="bg1"/>
                </a:solidFill>
                <a:effectLst/>
                <a:uLnTx/>
                <a:uFillTx/>
                <a:ea typeface="+mn-ea"/>
                <a:cs typeface="Segoe UI" panose="020B0502040204020203" pitchFamily="34" charset="0"/>
              </a:rPr>
              <a:t> this agent is</a:t>
            </a:r>
          </a:p>
        </p:txBody>
      </p:sp>
      <p:grpSp>
        <p:nvGrpSpPr>
          <p:cNvPr id="15" name="Group 14" descr="Arrow pointing towards the text, You are Corporate Q&amp;A agent that helps to share corporate knowledge. ">
            <a:extLst>
              <a:ext uri="{FF2B5EF4-FFF2-40B4-BE49-F238E27FC236}">
                <a16:creationId xmlns:a16="http://schemas.microsoft.com/office/drawing/2014/main" id="{65E5956D-DE99-E4B4-2497-681AFBF8AC30}"/>
              </a:ext>
            </a:extLst>
          </p:cNvPr>
          <p:cNvGrpSpPr/>
          <p:nvPr/>
        </p:nvGrpSpPr>
        <p:grpSpPr>
          <a:xfrm>
            <a:off x="4769668" y="1952625"/>
            <a:ext cx="1326332" cy="705098"/>
            <a:chOff x="4769668" y="2048981"/>
            <a:chExt cx="833598" cy="649686"/>
          </a:xfrm>
        </p:grpSpPr>
        <p:sp>
          <p:nvSpPr>
            <p:cNvPr id="7" name="Arrow: Bent 6">
              <a:extLst>
                <a:ext uri="{FF2B5EF4-FFF2-40B4-BE49-F238E27FC236}">
                  <a16:creationId xmlns:a16="http://schemas.microsoft.com/office/drawing/2014/main" id="{0EC59965-CE1B-EA75-E920-CC99EB6CA62C}"/>
                </a:ext>
              </a:extLst>
            </p:cNvPr>
            <p:cNvSpPr/>
            <p:nvPr/>
          </p:nvSpPr>
          <p:spPr bwMode="auto">
            <a:xfrm flipV="1">
              <a:off x="4769668" y="2048981"/>
              <a:ext cx="416799" cy="304371"/>
            </a:xfrm>
            <a:prstGeom prst="bentArrow">
              <a:avLst>
                <a:gd name="adj1" fmla="val 25000"/>
                <a:gd name="adj2" fmla="val 0"/>
                <a:gd name="adj3" fmla="val 25000"/>
                <a:gd name="adj4" fmla="val 20897"/>
              </a:avLst>
            </a:prstGeom>
            <a:solidFill>
              <a:schemeClr val="accent1"/>
            </a:solidFill>
            <a:ln w="63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8" name="Arrow: Bent 7">
              <a:extLst>
                <a:ext uri="{FF2B5EF4-FFF2-40B4-BE49-F238E27FC236}">
                  <a16:creationId xmlns:a16="http://schemas.microsoft.com/office/drawing/2014/main" id="{0DBBB67F-8F20-FBD3-42E6-B11ADECD12F9}"/>
                </a:ext>
              </a:extLst>
            </p:cNvPr>
            <p:cNvSpPr/>
            <p:nvPr/>
          </p:nvSpPr>
          <p:spPr bwMode="auto">
            <a:xfrm rot="10800000" flipV="1">
              <a:off x="5186467" y="2353352"/>
              <a:ext cx="416799" cy="304371"/>
            </a:xfrm>
            <a:prstGeom prst="bentArrow">
              <a:avLst>
                <a:gd name="adj1" fmla="val 25000"/>
                <a:gd name="adj2" fmla="val 0"/>
                <a:gd name="adj3" fmla="val 25000"/>
                <a:gd name="adj4" fmla="val 20897"/>
              </a:avLst>
            </a:prstGeom>
            <a:solidFill>
              <a:schemeClr val="accent1"/>
            </a:solidFill>
            <a:ln w="63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cxnSp>
          <p:nvCxnSpPr>
            <p:cNvPr id="11" name="Straight Arrow Connector 10">
              <a:extLst>
                <a:ext uri="{FF2B5EF4-FFF2-40B4-BE49-F238E27FC236}">
                  <a16:creationId xmlns:a16="http://schemas.microsoft.com/office/drawing/2014/main" id="{AF089676-63D2-9A7F-DCC1-7BE6CEE3F530}"/>
                </a:ext>
              </a:extLst>
            </p:cNvPr>
            <p:cNvCxnSpPr>
              <a:cxnSpLocks/>
            </p:cNvCxnSpPr>
            <p:nvPr/>
          </p:nvCxnSpPr>
          <p:spPr>
            <a:xfrm>
              <a:off x="5603266" y="2505538"/>
              <a:ext cx="0" cy="193129"/>
            </a:xfrm>
            <a:prstGeom prst="straightConnector1">
              <a:avLst/>
            </a:prstGeom>
            <a:solidFill>
              <a:schemeClr val="accent1"/>
            </a:solidFill>
            <a:ln w="6350">
              <a:solidFill>
                <a:schemeClr val="bg1">
                  <a:lumMod val="85000"/>
                </a:schemeClr>
              </a:solidFill>
              <a:headEnd type="none" w="med" len="med"/>
              <a:tailEnd type="arrow" w="med" len="sm"/>
            </a:ln>
            <a:effectLst/>
          </p:spPr>
          <p:style>
            <a:lnRef idx="1">
              <a:schemeClr val="accent2"/>
            </a:lnRef>
            <a:fillRef idx="3">
              <a:schemeClr val="accent2"/>
            </a:fillRef>
            <a:effectRef idx="2">
              <a:schemeClr val="accent2"/>
            </a:effectRef>
            <a:fontRef idx="minor">
              <a:schemeClr val="lt1"/>
            </a:fontRef>
          </p:style>
        </p:cxnSp>
      </p:grpSp>
      <p:sp>
        <p:nvSpPr>
          <p:cNvPr id="12" name="Rounded Rectangle 26">
            <a:extLst>
              <a:ext uri="{FF2B5EF4-FFF2-40B4-BE49-F238E27FC236}">
                <a16:creationId xmlns:a16="http://schemas.microsoft.com/office/drawing/2014/main" id="{13604BB6-CFB7-79C4-CC87-3027C66CA75E}"/>
              </a:ext>
            </a:extLst>
          </p:cNvPr>
          <p:cNvSpPr/>
          <p:nvPr/>
        </p:nvSpPr>
        <p:spPr bwMode="auto">
          <a:xfrm>
            <a:off x="8631288" y="1712317"/>
            <a:ext cx="1562413" cy="275489"/>
          </a:xfrm>
          <a:prstGeom prst="roundRect">
            <a:avLst>
              <a:gd name="adj" fmla="val 50000"/>
            </a:avLst>
          </a:prstGeom>
          <a:solidFill>
            <a:schemeClr val="accent5"/>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defTabSz="932472" fontAlgn="base">
              <a:spcBef>
                <a:spcPct val="0"/>
              </a:spcBef>
              <a:spcAft>
                <a:spcPct val="0"/>
              </a:spcAft>
            </a:pPr>
            <a:r>
              <a:rPr lang="en-CA" sz="1400">
                <a:solidFill>
                  <a:schemeClr val="tx1"/>
                </a:solidFill>
                <a:latin typeface="+mj-lt"/>
                <a:cs typeface="Segoe UI" pitchFamily="34" charset="0"/>
              </a:rPr>
              <a:t>Guidelines</a:t>
            </a:r>
          </a:p>
        </p:txBody>
      </p:sp>
      <p:sp>
        <p:nvSpPr>
          <p:cNvPr id="13" name="TextBox 9">
            <a:extLst>
              <a:ext uri="{FF2B5EF4-FFF2-40B4-BE49-F238E27FC236}">
                <a16:creationId xmlns:a16="http://schemas.microsoft.com/office/drawing/2014/main" id="{E91CEF72-868C-3E9E-52D8-EBE82729247D}"/>
              </a:ext>
            </a:extLst>
          </p:cNvPr>
          <p:cNvSpPr txBox="1"/>
          <p:nvPr/>
        </p:nvSpPr>
        <p:spPr>
          <a:xfrm>
            <a:off x="8813800" y="2074013"/>
            <a:ext cx="2151840" cy="307777"/>
          </a:xfrm>
          <a:prstGeom prst="rect">
            <a:avLst/>
          </a:prstGeom>
          <a:noFill/>
        </p:spPr>
        <p:txBody>
          <a:bodyPr wrap="square" lIns="0" tIns="0" rIns="0" bIns="0" rtlCol="0" anchor="t">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solidFill>
                  <a:schemeClr val="bg1"/>
                </a:solidFill>
                <a:effectLst/>
                <a:uLnTx/>
                <a:uFillTx/>
                <a:ea typeface="+mn-ea"/>
                <a:cs typeface="Segoe UI Semibold"/>
              </a:rPr>
              <a:t>Notice how guidelines can be used to define restrictions, tone, and glossary. </a:t>
            </a:r>
            <a:endParaRPr kumimoji="0" lang="en-US" sz="1000" i="0" u="none" strike="noStrike" kern="1200" cap="none" spc="0" normalizeH="0" baseline="0" noProof="0">
              <a:ln>
                <a:noFill/>
              </a:ln>
              <a:solidFill>
                <a:schemeClr val="bg1"/>
              </a:solidFill>
              <a:effectLst/>
              <a:uLnTx/>
              <a:uFillTx/>
              <a:ea typeface="+mn-ea"/>
              <a:cs typeface="Segoe UI"/>
            </a:endParaRPr>
          </a:p>
        </p:txBody>
      </p:sp>
      <p:grpSp>
        <p:nvGrpSpPr>
          <p:cNvPr id="23" name="Group 22" descr="Arrow pointing towards thee text, You answer user’s questions using only Contoso knowledge base and public documentation. Say “I do not know” if there are no relevant results.&#10;Be nice and polite.&#10;Acronym CE means Contoso Electronics.&#10;">
            <a:extLst>
              <a:ext uri="{FF2B5EF4-FFF2-40B4-BE49-F238E27FC236}">
                <a16:creationId xmlns:a16="http://schemas.microsoft.com/office/drawing/2014/main" id="{BB7F4644-EA1C-CC68-3188-C85D9BEE90CB}"/>
              </a:ext>
            </a:extLst>
          </p:cNvPr>
          <p:cNvGrpSpPr/>
          <p:nvPr/>
        </p:nvGrpSpPr>
        <p:grpSpPr>
          <a:xfrm>
            <a:off x="8708620" y="1974056"/>
            <a:ext cx="2340380" cy="1152446"/>
            <a:chOff x="8708620" y="2048981"/>
            <a:chExt cx="2340380" cy="1077521"/>
          </a:xfrm>
        </p:grpSpPr>
        <p:sp>
          <p:nvSpPr>
            <p:cNvPr id="18" name="Arrow: Bent 17">
              <a:extLst>
                <a:ext uri="{FF2B5EF4-FFF2-40B4-BE49-F238E27FC236}">
                  <a16:creationId xmlns:a16="http://schemas.microsoft.com/office/drawing/2014/main" id="{DF4D5315-16CC-51FB-86A4-6D4A5E6E01F6}"/>
                </a:ext>
              </a:extLst>
            </p:cNvPr>
            <p:cNvSpPr/>
            <p:nvPr/>
          </p:nvSpPr>
          <p:spPr bwMode="auto">
            <a:xfrm flipV="1">
              <a:off x="8708620" y="2048981"/>
              <a:ext cx="1170190" cy="487952"/>
            </a:xfrm>
            <a:prstGeom prst="bentArrow">
              <a:avLst>
                <a:gd name="adj1" fmla="val 25000"/>
                <a:gd name="adj2" fmla="val 0"/>
                <a:gd name="adj3" fmla="val 25000"/>
                <a:gd name="adj4" fmla="val 20897"/>
              </a:avLst>
            </a:prstGeom>
            <a:solidFill>
              <a:schemeClr val="accent1"/>
            </a:solidFill>
            <a:ln w="63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9" name="Arrow: Bent 18">
              <a:extLst>
                <a:ext uri="{FF2B5EF4-FFF2-40B4-BE49-F238E27FC236}">
                  <a16:creationId xmlns:a16="http://schemas.microsoft.com/office/drawing/2014/main" id="{70BFE962-BA8D-66C6-674D-5AE9BFE7920A}"/>
                </a:ext>
              </a:extLst>
            </p:cNvPr>
            <p:cNvSpPr/>
            <p:nvPr/>
          </p:nvSpPr>
          <p:spPr bwMode="auto">
            <a:xfrm rot="10800000" flipV="1">
              <a:off x="9878810" y="2536933"/>
              <a:ext cx="1170190" cy="487952"/>
            </a:xfrm>
            <a:prstGeom prst="bentArrow">
              <a:avLst>
                <a:gd name="adj1" fmla="val 25000"/>
                <a:gd name="adj2" fmla="val 0"/>
                <a:gd name="adj3" fmla="val 25000"/>
                <a:gd name="adj4" fmla="val 20897"/>
              </a:avLst>
            </a:prstGeom>
            <a:solidFill>
              <a:schemeClr val="accent1"/>
            </a:solidFill>
            <a:ln w="63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21" name="Arrow: Bent 20">
              <a:extLst>
                <a:ext uri="{FF2B5EF4-FFF2-40B4-BE49-F238E27FC236}">
                  <a16:creationId xmlns:a16="http://schemas.microsoft.com/office/drawing/2014/main" id="{8B280E55-6B9E-D085-8C23-BA84C414C479}"/>
                </a:ext>
              </a:extLst>
            </p:cNvPr>
            <p:cNvSpPr/>
            <p:nvPr/>
          </p:nvSpPr>
          <p:spPr bwMode="auto">
            <a:xfrm rot="10800000">
              <a:off x="10722770" y="2638550"/>
              <a:ext cx="326230" cy="487952"/>
            </a:xfrm>
            <a:prstGeom prst="bentArrow">
              <a:avLst>
                <a:gd name="adj1" fmla="val 25000"/>
                <a:gd name="adj2" fmla="val 0"/>
                <a:gd name="adj3" fmla="val 25000"/>
                <a:gd name="adj4" fmla="val 20897"/>
              </a:avLst>
            </a:prstGeom>
            <a:solidFill>
              <a:schemeClr val="accent1"/>
            </a:solidFill>
            <a:ln w="63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cxnSp>
          <p:nvCxnSpPr>
            <p:cNvPr id="20" name="Straight Arrow Connector 19">
              <a:extLst>
                <a:ext uri="{FF2B5EF4-FFF2-40B4-BE49-F238E27FC236}">
                  <a16:creationId xmlns:a16="http://schemas.microsoft.com/office/drawing/2014/main" id="{B177FD62-C913-CB3B-35B4-085B39715D5F}"/>
                </a:ext>
              </a:extLst>
            </p:cNvPr>
            <p:cNvCxnSpPr>
              <a:cxnSpLocks/>
            </p:cNvCxnSpPr>
            <p:nvPr/>
          </p:nvCxnSpPr>
          <p:spPr>
            <a:xfrm flipH="1">
              <a:off x="10670381" y="3126502"/>
              <a:ext cx="266416" cy="0"/>
            </a:xfrm>
            <a:prstGeom prst="straightConnector1">
              <a:avLst/>
            </a:prstGeom>
            <a:solidFill>
              <a:schemeClr val="accent1"/>
            </a:solidFill>
            <a:ln w="6350">
              <a:solidFill>
                <a:schemeClr val="bg1">
                  <a:lumMod val="85000"/>
                </a:schemeClr>
              </a:solidFill>
              <a:headEnd type="none" w="med" len="med"/>
              <a:tailEnd type="arrow" w="med" len="sm"/>
            </a:ln>
            <a:effectLst/>
          </p:spPr>
          <p:style>
            <a:lnRef idx="1">
              <a:schemeClr val="accent2"/>
            </a:lnRef>
            <a:fillRef idx="3">
              <a:schemeClr val="accent2"/>
            </a:fillRef>
            <a:effectRef idx="2">
              <a:schemeClr val="accent2"/>
            </a:effectRef>
            <a:fontRef idx="minor">
              <a:schemeClr val="lt1"/>
            </a:fontRef>
          </p:style>
        </p:cxnSp>
      </p:grpSp>
      <p:sp>
        <p:nvSpPr>
          <p:cNvPr id="28" name="Rounded Rectangle 34">
            <a:extLst>
              <a:ext uri="{FF2B5EF4-FFF2-40B4-BE49-F238E27FC236}">
                <a16:creationId xmlns:a16="http://schemas.microsoft.com/office/drawing/2014/main" id="{FCABFD22-5AB0-6DFD-5154-72D50352C241}"/>
              </a:ext>
            </a:extLst>
          </p:cNvPr>
          <p:cNvSpPr/>
          <p:nvPr/>
        </p:nvSpPr>
        <p:spPr bwMode="auto">
          <a:xfrm>
            <a:off x="4701924" y="5259602"/>
            <a:ext cx="1562413" cy="275489"/>
          </a:xfrm>
          <a:prstGeom prst="roundRect">
            <a:avLst>
              <a:gd name="adj" fmla="val 50000"/>
            </a:avLst>
          </a:prstGeom>
          <a:solidFill>
            <a:schemeClr val="accent4"/>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defTabSz="932472" fontAlgn="base">
              <a:spcBef>
                <a:spcPct val="0"/>
              </a:spcBef>
              <a:spcAft>
                <a:spcPct val="0"/>
              </a:spcAft>
            </a:pPr>
            <a:r>
              <a:rPr lang="en-CA" sz="1400">
                <a:solidFill>
                  <a:schemeClr val="bg1"/>
                </a:solidFill>
                <a:latin typeface="+mj-lt"/>
                <a:cs typeface="Segoe UI" pitchFamily="34" charset="0"/>
              </a:rPr>
              <a:t>Skills</a:t>
            </a:r>
          </a:p>
        </p:txBody>
      </p:sp>
      <p:sp>
        <p:nvSpPr>
          <p:cNvPr id="27" name="TextBox 6">
            <a:extLst>
              <a:ext uri="{FF2B5EF4-FFF2-40B4-BE49-F238E27FC236}">
                <a16:creationId xmlns:a16="http://schemas.microsoft.com/office/drawing/2014/main" id="{D96C5352-363D-BA6D-77AE-48D4D1FA0218}"/>
              </a:ext>
            </a:extLst>
          </p:cNvPr>
          <p:cNvSpPr txBox="1"/>
          <p:nvPr/>
        </p:nvSpPr>
        <p:spPr>
          <a:xfrm>
            <a:off x="6368240" y="5243458"/>
            <a:ext cx="4680760" cy="307777"/>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solidFill>
                  <a:schemeClr val="bg1"/>
                </a:solidFill>
                <a:effectLst/>
                <a:uLnTx/>
                <a:uFillTx/>
                <a:ea typeface="+mn-ea"/>
                <a:cs typeface="Segoe UI" panose="020B0502040204020203" pitchFamily="34" charset="0"/>
              </a:rPr>
              <a:t>In this example, answer format is formalized to adhere intended Q&amp;A experience; ** means something important that the agent should do every single time</a:t>
            </a:r>
          </a:p>
        </p:txBody>
      </p:sp>
      <p:grpSp>
        <p:nvGrpSpPr>
          <p:cNvPr id="24" name="Group 23" descr="Arrow pointing towards thee text, You should answer the questions in the following format:&#10;Question: **inferred user question in bold**&#10;Answer: results rephrased to be more relevant for user query&#10;">
            <a:extLst>
              <a:ext uri="{FF2B5EF4-FFF2-40B4-BE49-F238E27FC236}">
                <a16:creationId xmlns:a16="http://schemas.microsoft.com/office/drawing/2014/main" id="{018566AE-4E39-B56D-E107-07070F0B4915}"/>
              </a:ext>
            </a:extLst>
          </p:cNvPr>
          <p:cNvGrpSpPr/>
          <p:nvPr/>
        </p:nvGrpSpPr>
        <p:grpSpPr>
          <a:xfrm flipV="1">
            <a:off x="5483135" y="4689041"/>
            <a:ext cx="2200046" cy="568756"/>
            <a:chOff x="4769668" y="2048981"/>
            <a:chExt cx="833598" cy="649686"/>
          </a:xfrm>
        </p:grpSpPr>
        <p:sp>
          <p:nvSpPr>
            <p:cNvPr id="25" name="Arrow: Bent 24">
              <a:extLst>
                <a:ext uri="{FF2B5EF4-FFF2-40B4-BE49-F238E27FC236}">
                  <a16:creationId xmlns:a16="http://schemas.microsoft.com/office/drawing/2014/main" id="{957930F0-CF4F-37BF-7155-075F86C894B1}"/>
                </a:ext>
              </a:extLst>
            </p:cNvPr>
            <p:cNvSpPr/>
            <p:nvPr/>
          </p:nvSpPr>
          <p:spPr bwMode="auto">
            <a:xfrm flipV="1">
              <a:off x="4769668" y="2048981"/>
              <a:ext cx="416799" cy="304371"/>
            </a:xfrm>
            <a:prstGeom prst="bentArrow">
              <a:avLst>
                <a:gd name="adj1" fmla="val 25000"/>
                <a:gd name="adj2" fmla="val 0"/>
                <a:gd name="adj3" fmla="val 25000"/>
                <a:gd name="adj4" fmla="val 20897"/>
              </a:avLst>
            </a:prstGeom>
            <a:solidFill>
              <a:schemeClr val="accent1"/>
            </a:solidFill>
            <a:ln w="63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26" name="Arrow: Bent 25">
              <a:extLst>
                <a:ext uri="{FF2B5EF4-FFF2-40B4-BE49-F238E27FC236}">
                  <a16:creationId xmlns:a16="http://schemas.microsoft.com/office/drawing/2014/main" id="{57612788-B8E5-A508-6716-57083764425C}"/>
                </a:ext>
              </a:extLst>
            </p:cNvPr>
            <p:cNvSpPr/>
            <p:nvPr/>
          </p:nvSpPr>
          <p:spPr bwMode="auto">
            <a:xfrm rot="10800000" flipV="1">
              <a:off x="5186467" y="2353352"/>
              <a:ext cx="416799" cy="304371"/>
            </a:xfrm>
            <a:prstGeom prst="bentArrow">
              <a:avLst>
                <a:gd name="adj1" fmla="val 25000"/>
                <a:gd name="adj2" fmla="val 0"/>
                <a:gd name="adj3" fmla="val 25000"/>
                <a:gd name="adj4" fmla="val 20897"/>
              </a:avLst>
            </a:prstGeom>
            <a:solidFill>
              <a:schemeClr val="accent1"/>
            </a:solidFill>
            <a:ln w="63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cxnSp>
          <p:nvCxnSpPr>
            <p:cNvPr id="30" name="Straight Arrow Connector 29">
              <a:extLst>
                <a:ext uri="{FF2B5EF4-FFF2-40B4-BE49-F238E27FC236}">
                  <a16:creationId xmlns:a16="http://schemas.microsoft.com/office/drawing/2014/main" id="{86DB99FA-8B04-7BC6-EF47-1D8CA305F69B}"/>
                </a:ext>
              </a:extLst>
            </p:cNvPr>
            <p:cNvCxnSpPr>
              <a:cxnSpLocks/>
            </p:cNvCxnSpPr>
            <p:nvPr/>
          </p:nvCxnSpPr>
          <p:spPr>
            <a:xfrm>
              <a:off x="5603266" y="2505538"/>
              <a:ext cx="0" cy="193129"/>
            </a:xfrm>
            <a:prstGeom prst="straightConnector1">
              <a:avLst/>
            </a:prstGeom>
            <a:solidFill>
              <a:schemeClr val="accent1"/>
            </a:solidFill>
            <a:ln w="6350">
              <a:solidFill>
                <a:schemeClr val="bg1">
                  <a:lumMod val="85000"/>
                </a:schemeClr>
              </a:solidFill>
              <a:headEnd type="none" w="med" len="med"/>
              <a:tailEnd type="arrow" w="med" len="sm"/>
            </a:ln>
            <a:effectLst/>
          </p:spPr>
          <p:style>
            <a:lnRef idx="1">
              <a:schemeClr val="accent2"/>
            </a:lnRef>
            <a:fillRef idx="3">
              <a:schemeClr val="accent2"/>
            </a:fillRef>
            <a:effectRef idx="2">
              <a:schemeClr val="accent2"/>
            </a:effectRef>
            <a:fontRef idx="minor">
              <a:schemeClr val="lt1"/>
            </a:fontRef>
          </p:style>
        </p:cxnSp>
      </p:grpSp>
      <p:sp>
        <p:nvSpPr>
          <p:cNvPr id="44" name="TextBox 43">
            <a:extLst>
              <a:ext uri="{FF2B5EF4-FFF2-40B4-BE49-F238E27FC236}">
                <a16:creationId xmlns:a16="http://schemas.microsoft.com/office/drawing/2014/main" id="{1C71CC8D-4A43-5A42-2116-3BA7331B41C3}"/>
              </a:ext>
            </a:extLst>
          </p:cNvPr>
          <p:cNvSpPr txBox="1"/>
          <p:nvPr/>
        </p:nvSpPr>
        <p:spPr>
          <a:xfrm>
            <a:off x="2681152" y="5899764"/>
            <a:ext cx="6814456" cy="246221"/>
          </a:xfrm>
          <a:prstGeom prst="rect">
            <a:avLst/>
          </a:prstGeom>
          <a:noFill/>
        </p:spPr>
        <p:txBody>
          <a:bodyPr wrap="square" lIns="0" tIns="0" rIns="0" bIns="0">
            <a:spAutoFit/>
          </a:bodyPr>
          <a:lstStyle/>
          <a:p>
            <a:pPr algn="ctr"/>
            <a:r>
              <a:rPr lang="en-US" sz="1600">
                <a:solidFill>
                  <a:schemeClr val="accent1"/>
                </a:solidFill>
                <a:latin typeface="+mj-lt"/>
                <a:hlinkClick r:id="rId4">
                  <a:extLst>
                    <a:ext uri="{A12FA001-AC4F-418D-AE19-62706E023703}">
                      <ahyp:hlinkClr xmlns:ahyp="http://schemas.microsoft.com/office/drawing/2018/hyperlinkcolor" val="tx"/>
                    </a:ext>
                  </a:extLst>
                </a:hlinkClick>
              </a:rPr>
              <a:t>Write effective instructions for declarative agents | Microsoft Learn</a:t>
            </a:r>
            <a:endParaRPr lang="en-US" sz="1600">
              <a:solidFill>
                <a:schemeClr val="accent1"/>
              </a:solidFill>
              <a:latin typeface="+mj-lt"/>
            </a:endParaRPr>
          </a:p>
        </p:txBody>
      </p:sp>
    </p:spTree>
    <p:extLst>
      <p:ext uri="{BB962C8B-B14F-4D97-AF65-F5344CB8AC3E}">
        <p14:creationId xmlns:p14="http://schemas.microsoft.com/office/powerpoint/2010/main" val="390066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37233-5482-5D42-86E9-03F77EE50C78}"/>
            </a:ext>
          </a:extLst>
        </p:cNvPr>
        <p:cNvGrpSpPr/>
        <p:nvPr/>
      </p:nvGrpSpPr>
      <p:grpSpPr>
        <a:xfrm>
          <a:off x="0" y="0"/>
          <a:ext cx="0" cy="0"/>
          <a:chOff x="0" y="0"/>
          <a:chExt cx="0" cy="0"/>
        </a:xfrm>
      </p:grpSpPr>
      <p:sp>
        <p:nvSpPr>
          <p:cNvPr id="43" name="Rectangle: Rounded Corners 42">
            <a:extLst>
              <a:ext uri="{FF2B5EF4-FFF2-40B4-BE49-F238E27FC236}">
                <a16:creationId xmlns:a16="http://schemas.microsoft.com/office/drawing/2014/main" id="{C069F9F8-0234-CC98-92BC-D07F72341E6B}"/>
              </a:ext>
              <a:ext uri="{C183D7F6-B498-43B3-948B-1728B52AA6E4}">
                <adec:decorative xmlns:adec="http://schemas.microsoft.com/office/drawing/2017/decorative" val="1"/>
              </a:ext>
            </a:extLst>
          </p:cNvPr>
          <p:cNvSpPr/>
          <p:nvPr/>
        </p:nvSpPr>
        <p:spPr bwMode="auto">
          <a:xfrm>
            <a:off x="571500" y="2148115"/>
            <a:ext cx="11035283" cy="4120924"/>
          </a:xfrm>
          <a:prstGeom prst="roundRect">
            <a:avLst>
              <a:gd name="adj" fmla="val 356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BE" sz="1800" b="1">
              <a:ln w="3175">
                <a:noFill/>
              </a:ln>
              <a:solidFill>
                <a:schemeClr val="accent1"/>
              </a:solidFill>
              <a:latin typeface="+mj-lt"/>
              <a:cs typeface="Segoe Sans Display" pitchFamily="2" charset="0"/>
            </a:endParaRPr>
          </a:p>
        </p:txBody>
      </p:sp>
      <p:sp>
        <p:nvSpPr>
          <p:cNvPr id="103" name="Rectangle: Rounded Corners 102">
            <a:extLst>
              <a:ext uri="{FF2B5EF4-FFF2-40B4-BE49-F238E27FC236}">
                <a16:creationId xmlns:a16="http://schemas.microsoft.com/office/drawing/2014/main" id="{57EBC423-5E23-20D9-01ED-AF8986F525FA}"/>
              </a:ext>
              <a:ext uri="{C183D7F6-B498-43B3-948B-1728B52AA6E4}">
                <adec:decorative xmlns:adec="http://schemas.microsoft.com/office/drawing/2017/decorative" val="1"/>
              </a:ext>
            </a:extLst>
          </p:cNvPr>
          <p:cNvSpPr>
            <a:spLocks/>
          </p:cNvSpPr>
          <p:nvPr/>
        </p:nvSpPr>
        <p:spPr bwMode="auto">
          <a:xfrm>
            <a:off x="701458" y="2794695"/>
            <a:ext cx="2056013" cy="1299427"/>
          </a:xfrm>
          <a:prstGeom prst="roundRect">
            <a:avLst>
              <a:gd name="adj" fmla="val 6614"/>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defTabSz="932742">
              <a:spcAft>
                <a:spcPts val="400"/>
              </a:spcAft>
              <a:buSzPct val="90000"/>
              <a:defRPr/>
            </a:pPr>
            <a:endParaRPr lang="en-US" sz="1400">
              <a:solidFill>
                <a:schemeClr val="bg1"/>
              </a:solidFill>
              <a:latin typeface="+mj-lt"/>
              <a:ea typeface="Segoe UI Black" panose="020B0A02040204020203" pitchFamily="34" charset="0"/>
              <a:cs typeface="Segoe UI Semilight" panose="020B0402040204020203" pitchFamily="34" charset="0"/>
            </a:endParaRPr>
          </a:p>
        </p:txBody>
      </p:sp>
      <p:sp>
        <p:nvSpPr>
          <p:cNvPr id="104" name="Rectangle: Rounded Corners 103">
            <a:extLst>
              <a:ext uri="{FF2B5EF4-FFF2-40B4-BE49-F238E27FC236}">
                <a16:creationId xmlns:a16="http://schemas.microsoft.com/office/drawing/2014/main" id="{7F108A50-0B6A-C145-7D6A-4FC82A12C8D9}"/>
              </a:ext>
              <a:ext uri="{C183D7F6-B498-43B3-948B-1728B52AA6E4}">
                <adec:decorative xmlns:adec="http://schemas.microsoft.com/office/drawing/2017/decorative" val="1"/>
              </a:ext>
            </a:extLst>
          </p:cNvPr>
          <p:cNvSpPr>
            <a:spLocks/>
          </p:cNvSpPr>
          <p:nvPr/>
        </p:nvSpPr>
        <p:spPr bwMode="auto">
          <a:xfrm>
            <a:off x="2885487" y="2794695"/>
            <a:ext cx="2056013" cy="1299427"/>
          </a:xfrm>
          <a:prstGeom prst="roundRect">
            <a:avLst>
              <a:gd name="adj" fmla="val 6614"/>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defTabSz="932742">
              <a:spcAft>
                <a:spcPts val="400"/>
              </a:spcAft>
              <a:buSzPct val="90000"/>
              <a:defRPr/>
            </a:pPr>
            <a:endParaRPr lang="en-US" sz="1400">
              <a:solidFill>
                <a:schemeClr val="bg1"/>
              </a:solidFill>
              <a:latin typeface="+mj-lt"/>
              <a:ea typeface="Segoe UI Black" panose="020B0A02040204020203" pitchFamily="34" charset="0"/>
              <a:cs typeface="Segoe UI Semilight" panose="020B0402040204020203" pitchFamily="34" charset="0"/>
            </a:endParaRPr>
          </a:p>
        </p:txBody>
      </p:sp>
      <p:sp>
        <p:nvSpPr>
          <p:cNvPr id="105" name="Rectangle: Rounded Corners 104">
            <a:extLst>
              <a:ext uri="{FF2B5EF4-FFF2-40B4-BE49-F238E27FC236}">
                <a16:creationId xmlns:a16="http://schemas.microsoft.com/office/drawing/2014/main" id="{85E7FEC3-F367-FB71-E370-3E56DD45ADF9}"/>
              </a:ext>
              <a:ext uri="{C183D7F6-B498-43B3-948B-1728B52AA6E4}">
                <adec:decorative xmlns:adec="http://schemas.microsoft.com/office/drawing/2017/decorative" val="1"/>
              </a:ext>
            </a:extLst>
          </p:cNvPr>
          <p:cNvSpPr>
            <a:spLocks/>
          </p:cNvSpPr>
          <p:nvPr/>
        </p:nvSpPr>
        <p:spPr bwMode="auto">
          <a:xfrm>
            <a:off x="5069516" y="2794695"/>
            <a:ext cx="2056013" cy="1299427"/>
          </a:xfrm>
          <a:prstGeom prst="roundRect">
            <a:avLst>
              <a:gd name="adj" fmla="val 6614"/>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defTabSz="932742">
              <a:spcAft>
                <a:spcPts val="400"/>
              </a:spcAft>
              <a:buSzPct val="90000"/>
              <a:defRPr/>
            </a:pPr>
            <a:endParaRPr lang="en-US" sz="1400">
              <a:solidFill>
                <a:schemeClr val="bg1"/>
              </a:solidFill>
              <a:latin typeface="+mj-lt"/>
              <a:ea typeface="Segoe UI Black" panose="020B0A02040204020203" pitchFamily="34" charset="0"/>
              <a:cs typeface="Segoe UI Semilight" panose="020B0402040204020203" pitchFamily="34" charset="0"/>
            </a:endParaRPr>
          </a:p>
        </p:txBody>
      </p:sp>
      <p:sp>
        <p:nvSpPr>
          <p:cNvPr id="106" name="Rectangle: Rounded Corners 105">
            <a:extLst>
              <a:ext uri="{FF2B5EF4-FFF2-40B4-BE49-F238E27FC236}">
                <a16:creationId xmlns:a16="http://schemas.microsoft.com/office/drawing/2014/main" id="{CA88AAB3-D4EA-13CD-AA3F-5983CFBF2B26}"/>
              </a:ext>
              <a:ext uri="{C183D7F6-B498-43B3-948B-1728B52AA6E4}">
                <adec:decorative xmlns:adec="http://schemas.microsoft.com/office/drawing/2017/decorative" val="1"/>
              </a:ext>
            </a:extLst>
          </p:cNvPr>
          <p:cNvSpPr>
            <a:spLocks/>
          </p:cNvSpPr>
          <p:nvPr/>
        </p:nvSpPr>
        <p:spPr bwMode="auto">
          <a:xfrm>
            <a:off x="7253545" y="2794695"/>
            <a:ext cx="2056013" cy="1299427"/>
          </a:xfrm>
          <a:prstGeom prst="roundRect">
            <a:avLst>
              <a:gd name="adj" fmla="val 6614"/>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defTabSz="932742">
              <a:spcAft>
                <a:spcPts val="400"/>
              </a:spcAft>
              <a:buSzPct val="90000"/>
              <a:defRPr/>
            </a:pPr>
            <a:endParaRPr lang="en-US" sz="1400">
              <a:solidFill>
                <a:schemeClr val="bg1"/>
              </a:solidFill>
              <a:latin typeface="+mj-lt"/>
              <a:ea typeface="Segoe UI Black" panose="020B0A02040204020203" pitchFamily="34" charset="0"/>
              <a:cs typeface="Segoe UI Semilight" panose="020B0402040204020203" pitchFamily="34" charset="0"/>
            </a:endParaRPr>
          </a:p>
        </p:txBody>
      </p:sp>
      <p:sp>
        <p:nvSpPr>
          <p:cNvPr id="107" name="Rectangle: Rounded Corners 106">
            <a:extLst>
              <a:ext uri="{FF2B5EF4-FFF2-40B4-BE49-F238E27FC236}">
                <a16:creationId xmlns:a16="http://schemas.microsoft.com/office/drawing/2014/main" id="{2D7B8777-6BAD-C860-2DBC-BD95D490297F}"/>
              </a:ext>
              <a:ext uri="{C183D7F6-B498-43B3-948B-1728B52AA6E4}">
                <adec:decorative xmlns:adec="http://schemas.microsoft.com/office/drawing/2017/decorative" val="1"/>
              </a:ext>
            </a:extLst>
          </p:cNvPr>
          <p:cNvSpPr>
            <a:spLocks/>
          </p:cNvSpPr>
          <p:nvPr/>
        </p:nvSpPr>
        <p:spPr bwMode="auto">
          <a:xfrm>
            <a:off x="9437574" y="2794695"/>
            <a:ext cx="2056013" cy="1299427"/>
          </a:xfrm>
          <a:prstGeom prst="roundRect">
            <a:avLst>
              <a:gd name="adj" fmla="val 6614"/>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defTabSz="932742">
              <a:spcAft>
                <a:spcPts val="400"/>
              </a:spcAft>
              <a:buSzPct val="90000"/>
              <a:defRPr/>
            </a:pPr>
            <a:endParaRPr lang="en-US" sz="1400">
              <a:solidFill>
                <a:schemeClr val="bg1"/>
              </a:solidFill>
              <a:latin typeface="+mj-lt"/>
              <a:ea typeface="Segoe UI Black" panose="020B0A02040204020203" pitchFamily="34" charset="0"/>
              <a:cs typeface="Segoe UI Semilight" panose="020B0402040204020203" pitchFamily="34" charset="0"/>
            </a:endParaRPr>
          </a:p>
        </p:txBody>
      </p:sp>
      <p:sp>
        <p:nvSpPr>
          <p:cNvPr id="108" name="Rectangle: Rounded Corners 107">
            <a:extLst>
              <a:ext uri="{FF2B5EF4-FFF2-40B4-BE49-F238E27FC236}">
                <a16:creationId xmlns:a16="http://schemas.microsoft.com/office/drawing/2014/main" id="{8360623D-196D-7B8E-5E83-04923A53FC7D}"/>
              </a:ext>
              <a:ext uri="{C183D7F6-B498-43B3-948B-1728B52AA6E4}">
                <adec:decorative xmlns:adec="http://schemas.microsoft.com/office/drawing/2017/decorative" val="1"/>
              </a:ext>
            </a:extLst>
          </p:cNvPr>
          <p:cNvSpPr>
            <a:spLocks/>
          </p:cNvSpPr>
          <p:nvPr/>
        </p:nvSpPr>
        <p:spPr bwMode="auto">
          <a:xfrm>
            <a:off x="701458" y="4222138"/>
            <a:ext cx="2056013" cy="1299427"/>
          </a:xfrm>
          <a:prstGeom prst="roundRect">
            <a:avLst>
              <a:gd name="adj" fmla="val 6614"/>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defTabSz="932742">
              <a:spcAft>
                <a:spcPts val="400"/>
              </a:spcAft>
              <a:buSzPct val="90000"/>
              <a:defRPr/>
            </a:pPr>
            <a:endParaRPr lang="en-US" sz="1400">
              <a:solidFill>
                <a:schemeClr val="bg1"/>
              </a:solidFill>
              <a:latin typeface="+mj-lt"/>
              <a:ea typeface="Segoe UI Black" panose="020B0A02040204020203" pitchFamily="34" charset="0"/>
              <a:cs typeface="Segoe UI Semilight" panose="020B0402040204020203" pitchFamily="34" charset="0"/>
            </a:endParaRPr>
          </a:p>
        </p:txBody>
      </p:sp>
      <p:sp>
        <p:nvSpPr>
          <p:cNvPr id="109" name="Rectangle: Rounded Corners 108">
            <a:extLst>
              <a:ext uri="{FF2B5EF4-FFF2-40B4-BE49-F238E27FC236}">
                <a16:creationId xmlns:a16="http://schemas.microsoft.com/office/drawing/2014/main" id="{AFC6A305-F3F4-5DE4-4A15-4EA7EDFA9C84}"/>
              </a:ext>
              <a:ext uri="{C183D7F6-B498-43B3-948B-1728B52AA6E4}">
                <adec:decorative xmlns:adec="http://schemas.microsoft.com/office/drawing/2017/decorative" val="1"/>
              </a:ext>
            </a:extLst>
          </p:cNvPr>
          <p:cNvSpPr>
            <a:spLocks/>
          </p:cNvSpPr>
          <p:nvPr/>
        </p:nvSpPr>
        <p:spPr bwMode="auto">
          <a:xfrm>
            <a:off x="2885487" y="4222138"/>
            <a:ext cx="2056013" cy="1299427"/>
          </a:xfrm>
          <a:prstGeom prst="roundRect">
            <a:avLst>
              <a:gd name="adj" fmla="val 6614"/>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defTabSz="932742">
              <a:spcAft>
                <a:spcPts val="400"/>
              </a:spcAft>
              <a:buSzPct val="90000"/>
              <a:defRPr/>
            </a:pPr>
            <a:endParaRPr lang="en-US" sz="1400">
              <a:solidFill>
                <a:schemeClr val="bg1"/>
              </a:solidFill>
              <a:latin typeface="+mj-lt"/>
              <a:ea typeface="Segoe UI Black" panose="020B0A02040204020203" pitchFamily="34" charset="0"/>
              <a:cs typeface="Segoe UI Semilight" panose="020B0402040204020203" pitchFamily="34" charset="0"/>
            </a:endParaRPr>
          </a:p>
        </p:txBody>
      </p:sp>
      <p:sp>
        <p:nvSpPr>
          <p:cNvPr id="110" name="Rectangle: Rounded Corners 109">
            <a:extLst>
              <a:ext uri="{FF2B5EF4-FFF2-40B4-BE49-F238E27FC236}">
                <a16:creationId xmlns:a16="http://schemas.microsoft.com/office/drawing/2014/main" id="{7B8790DB-1392-A922-4FDE-3BF3C390576F}"/>
              </a:ext>
              <a:ext uri="{C183D7F6-B498-43B3-948B-1728B52AA6E4}">
                <adec:decorative xmlns:adec="http://schemas.microsoft.com/office/drawing/2017/decorative" val="1"/>
              </a:ext>
            </a:extLst>
          </p:cNvPr>
          <p:cNvSpPr>
            <a:spLocks/>
          </p:cNvSpPr>
          <p:nvPr/>
        </p:nvSpPr>
        <p:spPr bwMode="auto">
          <a:xfrm>
            <a:off x="5069516" y="4222138"/>
            <a:ext cx="2056013" cy="1299427"/>
          </a:xfrm>
          <a:prstGeom prst="roundRect">
            <a:avLst>
              <a:gd name="adj" fmla="val 6614"/>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defTabSz="932742">
              <a:spcAft>
                <a:spcPts val="400"/>
              </a:spcAft>
              <a:buSzPct val="90000"/>
              <a:defRPr/>
            </a:pPr>
            <a:endParaRPr lang="en-US" sz="1400">
              <a:solidFill>
                <a:schemeClr val="bg1"/>
              </a:solidFill>
              <a:latin typeface="+mj-lt"/>
              <a:ea typeface="Segoe UI Black" panose="020B0A02040204020203" pitchFamily="34" charset="0"/>
              <a:cs typeface="Segoe UI Semilight" panose="020B0402040204020203" pitchFamily="34" charset="0"/>
            </a:endParaRPr>
          </a:p>
        </p:txBody>
      </p:sp>
      <p:sp>
        <p:nvSpPr>
          <p:cNvPr id="111" name="Rectangle: Rounded Corners 110">
            <a:extLst>
              <a:ext uri="{FF2B5EF4-FFF2-40B4-BE49-F238E27FC236}">
                <a16:creationId xmlns:a16="http://schemas.microsoft.com/office/drawing/2014/main" id="{26CC86FA-53AB-0D33-F988-22E1D72D275A}"/>
              </a:ext>
              <a:ext uri="{C183D7F6-B498-43B3-948B-1728B52AA6E4}">
                <adec:decorative xmlns:adec="http://schemas.microsoft.com/office/drawing/2017/decorative" val="1"/>
              </a:ext>
            </a:extLst>
          </p:cNvPr>
          <p:cNvSpPr>
            <a:spLocks/>
          </p:cNvSpPr>
          <p:nvPr/>
        </p:nvSpPr>
        <p:spPr bwMode="auto">
          <a:xfrm>
            <a:off x="7253545" y="4222138"/>
            <a:ext cx="2056013" cy="1299427"/>
          </a:xfrm>
          <a:prstGeom prst="roundRect">
            <a:avLst>
              <a:gd name="adj" fmla="val 6614"/>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defTabSz="932742">
              <a:spcAft>
                <a:spcPts val="400"/>
              </a:spcAft>
              <a:buSzPct val="90000"/>
              <a:defRPr/>
            </a:pPr>
            <a:endParaRPr lang="en-US" sz="1400">
              <a:solidFill>
                <a:schemeClr val="bg1"/>
              </a:solidFill>
              <a:latin typeface="+mj-lt"/>
              <a:ea typeface="Segoe UI Black" panose="020B0A02040204020203" pitchFamily="34" charset="0"/>
              <a:cs typeface="Segoe UI Semilight" panose="020B0402040204020203" pitchFamily="34" charset="0"/>
            </a:endParaRPr>
          </a:p>
        </p:txBody>
      </p:sp>
      <p:sp>
        <p:nvSpPr>
          <p:cNvPr id="112" name="Rectangle: Rounded Corners 111">
            <a:extLst>
              <a:ext uri="{FF2B5EF4-FFF2-40B4-BE49-F238E27FC236}">
                <a16:creationId xmlns:a16="http://schemas.microsoft.com/office/drawing/2014/main" id="{0A2A2BEF-8C59-D193-073A-BAC746685CDF}"/>
              </a:ext>
              <a:ext uri="{C183D7F6-B498-43B3-948B-1728B52AA6E4}">
                <adec:decorative xmlns:adec="http://schemas.microsoft.com/office/drawing/2017/decorative" val="1"/>
              </a:ext>
            </a:extLst>
          </p:cNvPr>
          <p:cNvSpPr>
            <a:spLocks/>
          </p:cNvSpPr>
          <p:nvPr/>
        </p:nvSpPr>
        <p:spPr bwMode="auto">
          <a:xfrm>
            <a:off x="9437574" y="4222138"/>
            <a:ext cx="2056013" cy="1299427"/>
          </a:xfrm>
          <a:prstGeom prst="roundRect">
            <a:avLst>
              <a:gd name="adj" fmla="val 6614"/>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defTabSz="932742">
              <a:spcAft>
                <a:spcPts val="400"/>
              </a:spcAft>
              <a:buSzPct val="90000"/>
              <a:defRPr/>
            </a:pPr>
            <a:endParaRPr lang="en-US" sz="1400">
              <a:solidFill>
                <a:schemeClr val="bg1"/>
              </a:solidFill>
              <a:latin typeface="+mj-lt"/>
              <a:ea typeface="Segoe UI Black" panose="020B0A02040204020203" pitchFamily="34" charset="0"/>
              <a:cs typeface="Segoe UI Semilight" panose="020B0402040204020203" pitchFamily="34" charset="0"/>
            </a:endParaRPr>
          </a:p>
        </p:txBody>
      </p:sp>
      <p:pic>
        <p:nvPicPr>
          <p:cNvPr id="113" name="Picture 112">
            <a:extLst>
              <a:ext uri="{FF2B5EF4-FFF2-40B4-BE49-F238E27FC236}">
                <a16:creationId xmlns:a16="http://schemas.microsoft.com/office/drawing/2014/main" id="{C97AB455-E594-F405-AC3E-A0C33881DB0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484526" y="2886491"/>
            <a:ext cx="489877" cy="489875"/>
          </a:xfrm>
          <a:prstGeom prst="rect">
            <a:avLst/>
          </a:prstGeom>
        </p:spPr>
      </p:pic>
      <p:pic>
        <p:nvPicPr>
          <p:cNvPr id="116" name="Picture 115">
            <a:extLst>
              <a:ext uri="{FF2B5EF4-FFF2-40B4-BE49-F238E27FC236}">
                <a16:creationId xmlns:a16="http://schemas.microsoft.com/office/drawing/2014/main" id="{85862297-B732-D376-B6D6-E886553C7CB7}"/>
              </a:ext>
              <a:ext uri="{C183D7F6-B498-43B3-948B-1728B52AA6E4}">
                <adec:decorative xmlns:adec="http://schemas.microsoft.com/office/drawing/2017/decorative" val="1"/>
              </a:ext>
            </a:extLst>
          </p:cNvPr>
          <p:cNvPicPr>
            <a:picLocks noChangeAspect="1"/>
          </p:cNvPicPr>
          <p:nvPr/>
        </p:nvPicPr>
        <p:blipFill>
          <a:blip r:embed="rId4"/>
          <a:srcRect l="130" r="130"/>
          <a:stretch/>
        </p:blipFill>
        <p:spPr>
          <a:xfrm>
            <a:off x="3668555" y="2886491"/>
            <a:ext cx="489622" cy="489875"/>
          </a:xfrm>
          <a:prstGeom prst="rect">
            <a:avLst/>
          </a:prstGeom>
        </p:spPr>
      </p:pic>
      <p:pic>
        <p:nvPicPr>
          <p:cNvPr id="118" name="Picture 117">
            <a:extLst>
              <a:ext uri="{FF2B5EF4-FFF2-40B4-BE49-F238E27FC236}">
                <a16:creationId xmlns:a16="http://schemas.microsoft.com/office/drawing/2014/main" id="{6508D4BF-6747-E723-9E07-CAEC3BCB2A43}"/>
              </a:ext>
              <a:ext uri="{C183D7F6-B498-43B3-948B-1728B52AA6E4}">
                <adec:decorative xmlns:adec="http://schemas.microsoft.com/office/drawing/2017/decorative" val="1"/>
              </a:ext>
            </a:extLst>
          </p:cNvPr>
          <p:cNvPicPr>
            <a:picLocks noChangeAspect="1"/>
          </p:cNvPicPr>
          <p:nvPr/>
        </p:nvPicPr>
        <p:blipFill>
          <a:blip r:embed="rId5"/>
          <a:srcRect l="26" r="26"/>
          <a:stretch/>
        </p:blipFill>
        <p:spPr>
          <a:xfrm>
            <a:off x="5852584" y="2886491"/>
            <a:ext cx="489622" cy="489875"/>
          </a:xfrm>
          <a:prstGeom prst="rect">
            <a:avLst/>
          </a:prstGeom>
        </p:spPr>
      </p:pic>
      <p:pic>
        <p:nvPicPr>
          <p:cNvPr id="120" name="Picture 119">
            <a:extLst>
              <a:ext uri="{FF2B5EF4-FFF2-40B4-BE49-F238E27FC236}">
                <a16:creationId xmlns:a16="http://schemas.microsoft.com/office/drawing/2014/main" id="{1F084F1F-DCCE-3918-3224-7708A9ADBFC3}"/>
              </a:ext>
              <a:ext uri="{C183D7F6-B498-43B3-948B-1728B52AA6E4}">
                <adec:decorative xmlns:adec="http://schemas.microsoft.com/office/drawing/2017/decorative" val="1"/>
              </a:ext>
            </a:extLst>
          </p:cNvPr>
          <p:cNvPicPr>
            <a:picLocks noChangeAspect="1"/>
          </p:cNvPicPr>
          <p:nvPr/>
        </p:nvPicPr>
        <p:blipFill>
          <a:blip r:embed="rId6"/>
          <a:srcRect l="135" r="135"/>
          <a:stretch/>
        </p:blipFill>
        <p:spPr>
          <a:xfrm>
            <a:off x="8033568" y="2886491"/>
            <a:ext cx="489622" cy="489875"/>
          </a:xfrm>
          <a:prstGeom prst="rect">
            <a:avLst/>
          </a:prstGeom>
        </p:spPr>
      </p:pic>
      <p:pic>
        <p:nvPicPr>
          <p:cNvPr id="125" name="Picture 124">
            <a:extLst>
              <a:ext uri="{FF2B5EF4-FFF2-40B4-BE49-F238E27FC236}">
                <a16:creationId xmlns:a16="http://schemas.microsoft.com/office/drawing/2014/main" id="{A33B3EC9-EFA5-31A1-B1E3-B0C8242C6209}"/>
              </a:ext>
              <a:ext uri="{C183D7F6-B498-43B3-948B-1728B52AA6E4}">
                <adec:decorative xmlns:adec="http://schemas.microsoft.com/office/drawing/2017/decorative" val="1"/>
              </a:ext>
            </a:extLst>
          </p:cNvPr>
          <p:cNvPicPr>
            <a:picLocks noChangeAspect="1"/>
          </p:cNvPicPr>
          <p:nvPr/>
        </p:nvPicPr>
        <p:blipFill>
          <a:blip r:embed="rId7"/>
          <a:srcRect t="83" b="83"/>
          <a:stretch/>
        </p:blipFill>
        <p:spPr>
          <a:xfrm>
            <a:off x="10217596" y="2886491"/>
            <a:ext cx="489622" cy="489875"/>
          </a:xfrm>
          <a:prstGeom prst="rect">
            <a:avLst/>
          </a:prstGeom>
        </p:spPr>
      </p:pic>
      <p:sp>
        <p:nvSpPr>
          <p:cNvPr id="156" name="Graphic 168">
            <a:extLst>
              <a:ext uri="{FF2B5EF4-FFF2-40B4-BE49-F238E27FC236}">
                <a16:creationId xmlns:a16="http://schemas.microsoft.com/office/drawing/2014/main" id="{C6F541D2-78A6-A9A0-2699-32C3A11007F6}"/>
              </a:ext>
              <a:ext uri="{C183D7F6-B498-43B3-948B-1728B52AA6E4}">
                <adec:decorative xmlns:adec="http://schemas.microsoft.com/office/drawing/2017/decorative" val="1"/>
              </a:ext>
            </a:extLst>
          </p:cNvPr>
          <p:cNvSpPr>
            <a:spLocks noChangeAspect="1"/>
          </p:cNvSpPr>
          <p:nvPr/>
        </p:nvSpPr>
        <p:spPr>
          <a:xfrm>
            <a:off x="1556818" y="4386200"/>
            <a:ext cx="345038" cy="344910"/>
          </a:xfrm>
          <a:custGeom>
            <a:avLst/>
            <a:gdLst>
              <a:gd name="connsiteX0" fmla="*/ 125862 w 254043"/>
              <a:gd name="connsiteY0" fmla="*/ 152349 h 253949"/>
              <a:gd name="connsiteX1" fmla="*/ 225469 w 254043"/>
              <a:gd name="connsiteY1" fmla="*/ 152349 h 253949"/>
              <a:gd name="connsiteX2" fmla="*/ 254044 w 254043"/>
              <a:gd name="connsiteY2" fmla="*/ 180924 h 253949"/>
              <a:gd name="connsiteX3" fmla="*/ 254044 w 254043"/>
              <a:gd name="connsiteY3" fmla="*/ 192418 h 253949"/>
              <a:gd name="connsiteX4" fmla="*/ 237445 w 254043"/>
              <a:gd name="connsiteY4" fmla="*/ 228549 h 253949"/>
              <a:gd name="connsiteX5" fmla="*/ 152405 w 254043"/>
              <a:gd name="connsiteY5" fmla="*/ 253949 h 253949"/>
              <a:gd name="connsiteX6" fmla="*/ 150132 w 254043"/>
              <a:gd name="connsiteY6" fmla="*/ 253949 h 253949"/>
              <a:gd name="connsiteX7" fmla="*/ 147325 w 254043"/>
              <a:gd name="connsiteY7" fmla="*/ 229857 h 253949"/>
              <a:gd name="connsiteX8" fmla="*/ 145916 w 254043"/>
              <a:gd name="connsiteY8" fmla="*/ 228333 h 253949"/>
              <a:gd name="connsiteX9" fmla="*/ 117595 w 254043"/>
              <a:gd name="connsiteY9" fmla="*/ 200089 h 253949"/>
              <a:gd name="connsiteX10" fmla="*/ 125850 w 254043"/>
              <a:gd name="connsiteY10" fmla="*/ 152337 h 253949"/>
              <a:gd name="connsiteX11" fmla="*/ 57155 w 254043"/>
              <a:gd name="connsiteY11" fmla="*/ 107899 h 253949"/>
              <a:gd name="connsiteX12" fmla="*/ 114293 w 254043"/>
              <a:gd name="connsiteY12" fmla="*/ 165062 h 253949"/>
              <a:gd name="connsiteX13" fmla="*/ 101097 w 254043"/>
              <a:gd name="connsiteY13" fmla="*/ 201574 h 253949"/>
              <a:gd name="connsiteX14" fmla="*/ 136950 w 254043"/>
              <a:gd name="connsiteY14" fmla="*/ 237312 h 253949"/>
              <a:gd name="connsiteX15" fmla="*/ 137020 w 254043"/>
              <a:gd name="connsiteY15" fmla="*/ 250782 h 253949"/>
              <a:gd name="connsiteX16" fmla="*/ 124567 w 254043"/>
              <a:gd name="connsiteY16" fmla="*/ 251727 h 253949"/>
              <a:gd name="connsiteX17" fmla="*/ 123488 w 254043"/>
              <a:gd name="connsiteY17" fmla="*/ 250800 h 253949"/>
              <a:gd name="connsiteX18" fmla="*/ 86619 w 254043"/>
              <a:gd name="connsiteY18" fmla="*/ 214020 h 253949"/>
              <a:gd name="connsiteX19" fmla="*/ 8187 w 254043"/>
              <a:gd name="connsiteY19" fmla="*/ 194510 h 253949"/>
              <a:gd name="connsiteX20" fmla="*/ 27698 w 254043"/>
              <a:gd name="connsiteY20" fmla="*/ 116078 h 253949"/>
              <a:gd name="connsiteX21" fmla="*/ 57155 w 254043"/>
              <a:gd name="connsiteY21" fmla="*/ 107899 h 253949"/>
              <a:gd name="connsiteX22" fmla="*/ 57155 w 254043"/>
              <a:gd name="connsiteY22" fmla="*/ 126949 h 253949"/>
              <a:gd name="connsiteX23" fmla="*/ 19055 w 254043"/>
              <a:gd name="connsiteY23" fmla="*/ 165049 h 253949"/>
              <a:gd name="connsiteX24" fmla="*/ 57155 w 254043"/>
              <a:gd name="connsiteY24" fmla="*/ 203149 h 253949"/>
              <a:gd name="connsiteX25" fmla="*/ 95255 w 254043"/>
              <a:gd name="connsiteY25" fmla="*/ 165049 h 253949"/>
              <a:gd name="connsiteX26" fmla="*/ 57155 w 254043"/>
              <a:gd name="connsiteY26" fmla="*/ 126949 h 253949"/>
              <a:gd name="connsiteX27" fmla="*/ 152405 w 254043"/>
              <a:gd name="connsiteY27" fmla="*/ 0 h 253949"/>
              <a:gd name="connsiteX28" fmla="*/ 215905 w 254043"/>
              <a:gd name="connsiteY28" fmla="*/ 63500 h 253949"/>
              <a:gd name="connsiteX29" fmla="*/ 152405 w 254043"/>
              <a:gd name="connsiteY29" fmla="*/ 127000 h 253949"/>
              <a:gd name="connsiteX30" fmla="*/ 88905 w 254043"/>
              <a:gd name="connsiteY30" fmla="*/ 63500 h 253949"/>
              <a:gd name="connsiteX31" fmla="*/ 152405 w 254043"/>
              <a:gd name="connsiteY31" fmla="*/ 0 h 2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4043" h="253949">
                <a:moveTo>
                  <a:pt x="125862" y="152349"/>
                </a:moveTo>
                <a:lnTo>
                  <a:pt x="225469" y="152349"/>
                </a:lnTo>
                <a:cubicBezTo>
                  <a:pt x="241250" y="152349"/>
                  <a:pt x="254044" y="165143"/>
                  <a:pt x="254044" y="180924"/>
                </a:cubicBezTo>
                <a:lnTo>
                  <a:pt x="254044" y="192418"/>
                </a:lnTo>
                <a:cubicBezTo>
                  <a:pt x="254043" y="206306"/>
                  <a:pt x="247981" y="219502"/>
                  <a:pt x="237445" y="228549"/>
                </a:cubicBezTo>
                <a:cubicBezTo>
                  <a:pt x="217556" y="245618"/>
                  <a:pt x="189108" y="253949"/>
                  <a:pt x="152405" y="253949"/>
                </a:cubicBezTo>
                <a:lnTo>
                  <a:pt x="150132" y="253949"/>
                </a:lnTo>
                <a:cubicBezTo>
                  <a:pt x="154041" y="246070"/>
                  <a:pt x="152941" y="236627"/>
                  <a:pt x="147325" y="229857"/>
                </a:cubicBezTo>
                <a:lnTo>
                  <a:pt x="145916" y="228333"/>
                </a:lnTo>
                <a:lnTo>
                  <a:pt x="117595" y="200089"/>
                </a:lnTo>
                <a:cubicBezTo>
                  <a:pt x="125976" y="185673"/>
                  <a:pt x="128905" y="168729"/>
                  <a:pt x="125850" y="152337"/>
                </a:cubicBezTo>
                <a:close/>
                <a:moveTo>
                  <a:pt x="57155" y="107899"/>
                </a:moveTo>
                <a:cubicBezTo>
                  <a:pt x="88719" y="107906"/>
                  <a:pt x="114300" y="133499"/>
                  <a:pt x="114293" y="165062"/>
                </a:cubicBezTo>
                <a:cubicBezTo>
                  <a:pt x="114290" y="178400"/>
                  <a:pt x="109622" y="191316"/>
                  <a:pt x="101097" y="201574"/>
                </a:cubicBezTo>
                <a:lnTo>
                  <a:pt x="136950" y="237312"/>
                </a:lnTo>
                <a:cubicBezTo>
                  <a:pt x="140689" y="241012"/>
                  <a:pt x="140720" y="247043"/>
                  <a:pt x="137020" y="250782"/>
                </a:cubicBezTo>
                <a:cubicBezTo>
                  <a:pt x="133683" y="254154"/>
                  <a:pt x="128374" y="254557"/>
                  <a:pt x="124567" y="251727"/>
                </a:cubicBezTo>
                <a:lnTo>
                  <a:pt x="123488" y="250800"/>
                </a:lnTo>
                <a:lnTo>
                  <a:pt x="86619" y="214020"/>
                </a:lnTo>
                <a:cubicBezTo>
                  <a:pt x="59573" y="230291"/>
                  <a:pt x="24458" y="221556"/>
                  <a:pt x="8187" y="194510"/>
                </a:cubicBezTo>
                <a:cubicBezTo>
                  <a:pt x="-8083" y="167464"/>
                  <a:pt x="652" y="132349"/>
                  <a:pt x="27698" y="116078"/>
                </a:cubicBezTo>
                <a:cubicBezTo>
                  <a:pt x="36592" y="110727"/>
                  <a:pt x="46776" y="107900"/>
                  <a:pt x="57155" y="107899"/>
                </a:cubicBezTo>
                <a:close/>
                <a:moveTo>
                  <a:pt x="57155" y="126949"/>
                </a:moveTo>
                <a:cubicBezTo>
                  <a:pt x="36113" y="126949"/>
                  <a:pt x="19055" y="144007"/>
                  <a:pt x="19055" y="165049"/>
                </a:cubicBezTo>
                <a:cubicBezTo>
                  <a:pt x="19055" y="186091"/>
                  <a:pt x="36113" y="203149"/>
                  <a:pt x="57155" y="203149"/>
                </a:cubicBezTo>
                <a:cubicBezTo>
                  <a:pt x="78198" y="203149"/>
                  <a:pt x="95255" y="186091"/>
                  <a:pt x="95255" y="165049"/>
                </a:cubicBezTo>
                <a:cubicBezTo>
                  <a:pt x="95255" y="144007"/>
                  <a:pt x="78198" y="126949"/>
                  <a:pt x="57155" y="126949"/>
                </a:cubicBezTo>
                <a:close/>
                <a:moveTo>
                  <a:pt x="152405" y="0"/>
                </a:moveTo>
                <a:cubicBezTo>
                  <a:pt x="187476" y="0"/>
                  <a:pt x="215905" y="28430"/>
                  <a:pt x="215905" y="63500"/>
                </a:cubicBezTo>
                <a:cubicBezTo>
                  <a:pt x="215905" y="98570"/>
                  <a:pt x="187476" y="127000"/>
                  <a:pt x="152405" y="127000"/>
                </a:cubicBezTo>
                <a:cubicBezTo>
                  <a:pt x="117335" y="127000"/>
                  <a:pt x="88905" y="98570"/>
                  <a:pt x="88905" y="63500"/>
                </a:cubicBezTo>
                <a:cubicBezTo>
                  <a:pt x="88905" y="28430"/>
                  <a:pt x="117335" y="0"/>
                  <a:pt x="152405" y="0"/>
                </a:cubicBezTo>
                <a:close/>
              </a:path>
            </a:pathLst>
          </a:custGeom>
          <a:solidFill>
            <a:schemeClr val="bg1"/>
          </a:solidFill>
          <a:ln w="15081" cap="flat">
            <a:noFill/>
            <a:prstDash val="solid"/>
            <a:miter/>
          </a:ln>
        </p:spPr>
        <p:txBody>
          <a:bodyPr rtlCol="0" anchor="ctr"/>
          <a:lstStyle/>
          <a:p>
            <a:endParaRPr lang="en-US" noProof="0">
              <a:solidFill>
                <a:schemeClr val="bg1"/>
              </a:solidFill>
            </a:endParaRPr>
          </a:p>
        </p:txBody>
      </p:sp>
      <p:sp>
        <p:nvSpPr>
          <p:cNvPr id="157" name="Graphic 98">
            <a:extLst>
              <a:ext uri="{FF2B5EF4-FFF2-40B4-BE49-F238E27FC236}">
                <a16:creationId xmlns:a16="http://schemas.microsoft.com/office/drawing/2014/main" id="{62D526E1-68B3-C12A-6694-4C7BC7A409B0}"/>
              </a:ext>
              <a:ext uri="{C183D7F6-B498-43B3-948B-1728B52AA6E4}">
                <adec:decorative xmlns:adec="http://schemas.microsoft.com/office/drawing/2017/decorative" val="1"/>
              </a:ext>
            </a:extLst>
          </p:cNvPr>
          <p:cNvSpPr>
            <a:spLocks noChangeAspect="1"/>
          </p:cNvSpPr>
          <p:nvPr/>
        </p:nvSpPr>
        <p:spPr>
          <a:xfrm>
            <a:off x="3733990" y="4386264"/>
            <a:ext cx="312314" cy="345216"/>
          </a:xfrm>
          <a:custGeom>
            <a:avLst/>
            <a:gdLst>
              <a:gd name="connsiteX0" fmla="*/ 88862 w 241300"/>
              <a:gd name="connsiteY0" fmla="*/ 196837 h 266722"/>
              <a:gd name="connsiteX1" fmla="*/ 101841 w 241300"/>
              <a:gd name="connsiteY1" fmla="*/ 152375 h 266722"/>
              <a:gd name="connsiteX2" fmla="*/ 28575 w 241300"/>
              <a:gd name="connsiteY2" fmla="*/ 152375 h 266722"/>
              <a:gd name="connsiteX3" fmla="*/ 0 w 241300"/>
              <a:gd name="connsiteY3" fmla="*/ 180950 h 266722"/>
              <a:gd name="connsiteX4" fmla="*/ 0 w 241300"/>
              <a:gd name="connsiteY4" fmla="*/ 192634 h 266722"/>
              <a:gd name="connsiteX5" fmla="*/ 6477 w 241300"/>
              <a:gd name="connsiteY5" fmla="*/ 212903 h 266722"/>
              <a:gd name="connsiteX6" fmla="*/ 90043 w 241300"/>
              <a:gd name="connsiteY6" fmla="*/ 253670 h 266722"/>
              <a:gd name="connsiteX7" fmla="*/ 96672 w 241300"/>
              <a:gd name="connsiteY7" fmla="*/ 231915 h 266722"/>
              <a:gd name="connsiteX8" fmla="*/ 88862 w 241300"/>
              <a:gd name="connsiteY8" fmla="*/ 196837 h 266722"/>
              <a:gd name="connsiteX9" fmla="*/ 101575 w 241300"/>
              <a:gd name="connsiteY9" fmla="*/ 0 h 266722"/>
              <a:gd name="connsiteX10" fmla="*/ 165087 w 241300"/>
              <a:gd name="connsiteY10" fmla="*/ 63513 h 266722"/>
              <a:gd name="connsiteX11" fmla="*/ 101575 w 241300"/>
              <a:gd name="connsiteY11" fmla="*/ 127025 h 266722"/>
              <a:gd name="connsiteX12" fmla="*/ 38062 w 241300"/>
              <a:gd name="connsiteY12" fmla="*/ 63513 h 266722"/>
              <a:gd name="connsiteX13" fmla="*/ 101575 w 241300"/>
              <a:gd name="connsiteY13" fmla="*/ 0 h 266722"/>
              <a:gd name="connsiteX14" fmla="*/ 241300 w 241300"/>
              <a:gd name="connsiteY14" fmla="*/ 196837 h 266722"/>
              <a:gd name="connsiteX15" fmla="*/ 171460 w 241300"/>
              <a:gd name="connsiteY15" fmla="*/ 266723 h 266722"/>
              <a:gd name="connsiteX16" fmla="*/ 137566 w 241300"/>
              <a:gd name="connsiteY16" fmla="*/ 257962 h 266722"/>
              <a:gd name="connsiteX17" fmla="*/ 109792 w 241300"/>
              <a:gd name="connsiteY17" fmla="*/ 266408 h 266722"/>
              <a:gd name="connsiteX18" fmla="*/ 101867 w 241300"/>
              <a:gd name="connsiteY18" fmla="*/ 262184 h 266722"/>
              <a:gd name="connsiteX19" fmla="*/ 101867 w 241300"/>
              <a:gd name="connsiteY19" fmla="*/ 258483 h 266722"/>
              <a:gd name="connsiteX20" fmla="*/ 110325 w 241300"/>
              <a:gd name="connsiteY20" fmla="*/ 230708 h 266722"/>
              <a:gd name="connsiteX21" fmla="*/ 137584 w 241300"/>
              <a:gd name="connsiteY21" fmla="*/ 135743 h 266722"/>
              <a:gd name="connsiteX22" fmla="*/ 232550 w 241300"/>
              <a:gd name="connsiteY22" fmla="*/ 163001 h 266722"/>
              <a:gd name="connsiteX23" fmla="*/ 241300 w 241300"/>
              <a:gd name="connsiteY23" fmla="*/ 196825 h 266722"/>
              <a:gd name="connsiteX24" fmla="*/ 146025 w 241300"/>
              <a:gd name="connsiteY24" fmla="*/ 177787 h 266722"/>
              <a:gd name="connsiteX25" fmla="*/ 139675 w 241300"/>
              <a:gd name="connsiteY25" fmla="*/ 184137 h 266722"/>
              <a:gd name="connsiteX26" fmla="*/ 146025 w 241300"/>
              <a:gd name="connsiteY26" fmla="*/ 190487 h 266722"/>
              <a:gd name="connsiteX27" fmla="*/ 196850 w 241300"/>
              <a:gd name="connsiteY27" fmla="*/ 190487 h 266722"/>
              <a:gd name="connsiteX28" fmla="*/ 203200 w 241300"/>
              <a:gd name="connsiteY28" fmla="*/ 184137 h 266722"/>
              <a:gd name="connsiteX29" fmla="*/ 196850 w 241300"/>
              <a:gd name="connsiteY29" fmla="*/ 177787 h 266722"/>
              <a:gd name="connsiteX30" fmla="*/ 146050 w 241300"/>
              <a:gd name="connsiteY30" fmla="*/ 177787 h 266722"/>
              <a:gd name="connsiteX31" fmla="*/ 139675 w 241300"/>
              <a:gd name="connsiteY31" fmla="*/ 209537 h 266722"/>
              <a:gd name="connsiteX32" fmla="*/ 146025 w 241300"/>
              <a:gd name="connsiteY32" fmla="*/ 215887 h 266722"/>
              <a:gd name="connsiteX33" fmla="*/ 171425 w 241300"/>
              <a:gd name="connsiteY33" fmla="*/ 215887 h 266722"/>
              <a:gd name="connsiteX34" fmla="*/ 177775 w 241300"/>
              <a:gd name="connsiteY34" fmla="*/ 209537 h 266722"/>
              <a:gd name="connsiteX35" fmla="*/ 171425 w 241300"/>
              <a:gd name="connsiteY35" fmla="*/ 203187 h 266722"/>
              <a:gd name="connsiteX36" fmla="*/ 146025 w 241300"/>
              <a:gd name="connsiteY36" fmla="*/ 203187 h 266722"/>
              <a:gd name="connsiteX37" fmla="*/ 139675 w 241300"/>
              <a:gd name="connsiteY37" fmla="*/ 209537 h 26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41300" h="266722">
                <a:moveTo>
                  <a:pt x="88862" y="196837"/>
                </a:moveTo>
                <a:cubicBezTo>
                  <a:pt x="88862" y="180454"/>
                  <a:pt x="93624" y="165214"/>
                  <a:pt x="101841" y="152375"/>
                </a:cubicBezTo>
                <a:lnTo>
                  <a:pt x="28575" y="152375"/>
                </a:lnTo>
                <a:cubicBezTo>
                  <a:pt x="12793" y="152375"/>
                  <a:pt x="0" y="165169"/>
                  <a:pt x="0" y="180950"/>
                </a:cubicBezTo>
                <a:lnTo>
                  <a:pt x="0" y="192634"/>
                </a:lnTo>
                <a:cubicBezTo>
                  <a:pt x="0" y="199898"/>
                  <a:pt x="2261" y="206985"/>
                  <a:pt x="6477" y="212903"/>
                </a:cubicBezTo>
                <a:cubicBezTo>
                  <a:pt x="24295" y="237896"/>
                  <a:pt x="52413" y="251435"/>
                  <a:pt x="90043" y="253670"/>
                </a:cubicBezTo>
                <a:lnTo>
                  <a:pt x="96672" y="231915"/>
                </a:lnTo>
                <a:cubicBezTo>
                  <a:pt x="91516" y="220941"/>
                  <a:pt x="88849" y="208962"/>
                  <a:pt x="88862" y="196837"/>
                </a:cubicBezTo>
                <a:close/>
                <a:moveTo>
                  <a:pt x="101575" y="0"/>
                </a:moveTo>
                <a:cubicBezTo>
                  <a:pt x="136652" y="0"/>
                  <a:pt x="165087" y="28436"/>
                  <a:pt x="165087" y="63513"/>
                </a:cubicBezTo>
                <a:cubicBezTo>
                  <a:pt x="165087" y="98590"/>
                  <a:pt x="136652" y="127025"/>
                  <a:pt x="101575" y="127025"/>
                </a:cubicBezTo>
                <a:cubicBezTo>
                  <a:pt x="66497" y="127025"/>
                  <a:pt x="38062" y="98590"/>
                  <a:pt x="38062" y="63513"/>
                </a:cubicBezTo>
                <a:cubicBezTo>
                  <a:pt x="38062" y="28436"/>
                  <a:pt x="66497" y="0"/>
                  <a:pt x="101575" y="0"/>
                </a:cubicBezTo>
                <a:close/>
                <a:moveTo>
                  <a:pt x="241300" y="196837"/>
                </a:moveTo>
                <a:cubicBezTo>
                  <a:pt x="241313" y="235421"/>
                  <a:pt x="210044" y="266710"/>
                  <a:pt x="171460" y="266723"/>
                </a:cubicBezTo>
                <a:cubicBezTo>
                  <a:pt x="159601" y="266727"/>
                  <a:pt x="147937" y="263712"/>
                  <a:pt x="137566" y="257962"/>
                </a:cubicBezTo>
                <a:lnTo>
                  <a:pt x="109792" y="266408"/>
                </a:lnTo>
                <a:cubicBezTo>
                  <a:pt x="106436" y="267430"/>
                  <a:pt x="102889" y="265539"/>
                  <a:pt x="101867" y="262184"/>
                </a:cubicBezTo>
                <a:cubicBezTo>
                  <a:pt x="101500" y="260977"/>
                  <a:pt x="101500" y="259690"/>
                  <a:pt x="101867" y="258483"/>
                </a:cubicBezTo>
                <a:lnTo>
                  <a:pt x="110325" y="230708"/>
                </a:lnTo>
                <a:cubicBezTo>
                  <a:pt x="91628" y="196957"/>
                  <a:pt x="103833" y="154440"/>
                  <a:pt x="137584" y="135743"/>
                </a:cubicBezTo>
                <a:cubicBezTo>
                  <a:pt x="171336" y="117046"/>
                  <a:pt x="213853" y="129249"/>
                  <a:pt x="232550" y="163001"/>
                </a:cubicBezTo>
                <a:cubicBezTo>
                  <a:pt x="238284" y="173352"/>
                  <a:pt x="241295" y="184991"/>
                  <a:pt x="241300" y="196825"/>
                </a:cubicBezTo>
                <a:close/>
                <a:moveTo>
                  <a:pt x="146025" y="177787"/>
                </a:moveTo>
                <a:cubicBezTo>
                  <a:pt x="142518" y="177787"/>
                  <a:pt x="139675" y="180631"/>
                  <a:pt x="139675" y="184137"/>
                </a:cubicBezTo>
                <a:cubicBezTo>
                  <a:pt x="139675" y="187644"/>
                  <a:pt x="142518" y="190487"/>
                  <a:pt x="146025" y="190487"/>
                </a:cubicBezTo>
                <a:lnTo>
                  <a:pt x="196850" y="190487"/>
                </a:lnTo>
                <a:cubicBezTo>
                  <a:pt x="200356" y="190487"/>
                  <a:pt x="203200" y="187644"/>
                  <a:pt x="203200" y="184137"/>
                </a:cubicBezTo>
                <a:cubicBezTo>
                  <a:pt x="203200" y="180631"/>
                  <a:pt x="200356" y="177787"/>
                  <a:pt x="196850" y="177787"/>
                </a:cubicBezTo>
                <a:lnTo>
                  <a:pt x="146050" y="177787"/>
                </a:lnTo>
                <a:close/>
                <a:moveTo>
                  <a:pt x="139675" y="209537"/>
                </a:moveTo>
                <a:cubicBezTo>
                  <a:pt x="139675" y="213044"/>
                  <a:pt x="142518" y="215887"/>
                  <a:pt x="146025" y="215887"/>
                </a:cubicBezTo>
                <a:lnTo>
                  <a:pt x="171425" y="215887"/>
                </a:lnTo>
                <a:cubicBezTo>
                  <a:pt x="174931" y="215887"/>
                  <a:pt x="177775" y="213044"/>
                  <a:pt x="177775" y="209537"/>
                </a:cubicBezTo>
                <a:cubicBezTo>
                  <a:pt x="177775" y="206031"/>
                  <a:pt x="174931" y="203187"/>
                  <a:pt x="171425" y="203187"/>
                </a:cubicBezTo>
                <a:lnTo>
                  <a:pt x="146025" y="203187"/>
                </a:lnTo>
                <a:cubicBezTo>
                  <a:pt x="142518" y="203187"/>
                  <a:pt x="139675" y="206031"/>
                  <a:pt x="139675" y="209537"/>
                </a:cubicBezTo>
                <a:close/>
              </a:path>
            </a:pathLst>
          </a:custGeom>
          <a:solidFill>
            <a:schemeClr val="bg1"/>
          </a:solidFill>
          <a:ln w="15081" cap="flat">
            <a:noFill/>
            <a:prstDash val="solid"/>
            <a:miter/>
          </a:ln>
        </p:spPr>
        <p:txBody>
          <a:bodyPr rtlCol="0" anchor="ctr"/>
          <a:lstStyle/>
          <a:p>
            <a:endParaRPr lang="en-US" noProof="0"/>
          </a:p>
        </p:txBody>
      </p:sp>
      <p:sp>
        <p:nvSpPr>
          <p:cNvPr id="158" name="Graphic 79">
            <a:extLst>
              <a:ext uri="{FF2B5EF4-FFF2-40B4-BE49-F238E27FC236}">
                <a16:creationId xmlns:a16="http://schemas.microsoft.com/office/drawing/2014/main" id="{2B646754-7F94-0AA3-5E79-413262A05A2D}"/>
              </a:ext>
              <a:ext uri="{C183D7F6-B498-43B3-948B-1728B52AA6E4}">
                <adec:decorative xmlns:adec="http://schemas.microsoft.com/office/drawing/2017/decorative" val="1"/>
              </a:ext>
            </a:extLst>
          </p:cNvPr>
          <p:cNvSpPr>
            <a:spLocks noChangeAspect="1"/>
          </p:cNvSpPr>
          <p:nvPr/>
        </p:nvSpPr>
        <p:spPr>
          <a:xfrm>
            <a:off x="5910456" y="4386264"/>
            <a:ext cx="276216" cy="345216"/>
          </a:xfrm>
          <a:custGeom>
            <a:avLst/>
            <a:gdLst>
              <a:gd name="connsiteX0" fmla="*/ 152400 w 152400"/>
              <a:gd name="connsiteY0" fmla="*/ 135680 h 190467"/>
              <a:gd name="connsiteX1" fmla="*/ 130978 w 152400"/>
              <a:gd name="connsiteY1" fmla="*/ 114258 h 190467"/>
              <a:gd name="connsiteX2" fmla="*/ 130969 w 152400"/>
              <a:gd name="connsiteY2" fmla="*/ 114258 h 190467"/>
              <a:gd name="connsiteX3" fmla="*/ 21431 w 152400"/>
              <a:gd name="connsiteY3" fmla="*/ 114258 h 190467"/>
              <a:gd name="connsiteX4" fmla="*/ 0 w 152400"/>
              <a:gd name="connsiteY4" fmla="*/ 135671 h 190467"/>
              <a:gd name="connsiteX5" fmla="*/ 0 w 152400"/>
              <a:gd name="connsiteY5" fmla="*/ 135690 h 190467"/>
              <a:gd name="connsiteX6" fmla="*/ 0 w 152400"/>
              <a:gd name="connsiteY6" fmla="*/ 144453 h 190467"/>
              <a:gd name="connsiteX7" fmla="*/ 4858 w 152400"/>
              <a:gd name="connsiteY7" fmla="*/ 159645 h 190467"/>
              <a:gd name="connsiteX8" fmla="*/ 76162 w 152400"/>
              <a:gd name="connsiteY8" fmla="*/ 190468 h 190467"/>
              <a:gd name="connsiteX9" fmla="*/ 147504 w 152400"/>
              <a:gd name="connsiteY9" fmla="*/ 159655 h 190467"/>
              <a:gd name="connsiteX10" fmla="*/ 152400 w 152400"/>
              <a:gd name="connsiteY10" fmla="*/ 144443 h 190467"/>
              <a:gd name="connsiteX11" fmla="*/ 152400 w 152400"/>
              <a:gd name="connsiteY11" fmla="*/ 135690 h 190467"/>
              <a:gd name="connsiteX12" fmla="*/ 123796 w 152400"/>
              <a:gd name="connsiteY12" fmla="*/ 47631 h 190467"/>
              <a:gd name="connsiteX13" fmla="*/ 76177 w 152400"/>
              <a:gd name="connsiteY13" fmla="*/ 0 h 190467"/>
              <a:gd name="connsiteX14" fmla="*/ 37833 w 152400"/>
              <a:gd name="connsiteY14" fmla="*/ 19370 h 190467"/>
              <a:gd name="connsiteX15" fmla="*/ 35700 w 152400"/>
              <a:gd name="connsiteY15" fmla="*/ 19037 h 190467"/>
              <a:gd name="connsiteX16" fmla="*/ 11906 w 152400"/>
              <a:gd name="connsiteY16" fmla="*/ 19037 h 190467"/>
              <a:gd name="connsiteX17" fmla="*/ 4763 w 152400"/>
              <a:gd name="connsiteY17" fmla="*/ 26181 h 190467"/>
              <a:gd name="connsiteX18" fmla="*/ 4763 w 152400"/>
              <a:gd name="connsiteY18" fmla="*/ 78549 h 190467"/>
              <a:gd name="connsiteX19" fmla="*/ 30937 w 152400"/>
              <a:gd name="connsiteY19" fmla="*/ 104762 h 190467"/>
              <a:gd name="connsiteX20" fmla="*/ 30956 w 152400"/>
              <a:gd name="connsiteY20" fmla="*/ 104762 h 190467"/>
              <a:gd name="connsiteX21" fmla="*/ 33338 w 152400"/>
              <a:gd name="connsiteY21" fmla="*/ 104762 h 190467"/>
              <a:gd name="connsiteX22" fmla="*/ 33338 w 152400"/>
              <a:gd name="connsiteY22" fmla="*/ 104724 h 190467"/>
              <a:gd name="connsiteX23" fmla="*/ 33433 w 152400"/>
              <a:gd name="connsiteY23" fmla="*/ 104724 h 190467"/>
              <a:gd name="connsiteX24" fmla="*/ 42953 w 152400"/>
              <a:gd name="connsiteY24" fmla="*/ 95233 h 190467"/>
              <a:gd name="connsiteX25" fmla="*/ 33462 w 152400"/>
              <a:gd name="connsiteY25" fmla="*/ 85712 h 190467"/>
              <a:gd name="connsiteX26" fmla="*/ 25946 w 152400"/>
              <a:gd name="connsiteY26" fmla="*/ 89379 h 190467"/>
              <a:gd name="connsiteX27" fmla="*/ 19050 w 152400"/>
              <a:gd name="connsiteY27" fmla="*/ 78559 h 190467"/>
              <a:gd name="connsiteX28" fmla="*/ 19050 w 152400"/>
              <a:gd name="connsiteY28" fmla="*/ 76187 h 190467"/>
              <a:gd name="connsiteX29" fmla="*/ 26175 w 152400"/>
              <a:gd name="connsiteY29" fmla="*/ 76187 h 190467"/>
              <a:gd name="connsiteX30" fmla="*/ 35890 w 152400"/>
              <a:gd name="connsiteY30" fmla="*/ 73063 h 190467"/>
              <a:gd name="connsiteX31" fmla="*/ 101579 w 152400"/>
              <a:gd name="connsiteY31" fmla="*/ 87936 h 190467"/>
              <a:gd name="connsiteX32" fmla="*/ 123796 w 152400"/>
              <a:gd name="connsiteY32" fmla="*/ 47631 h 190467"/>
              <a:gd name="connsiteX33" fmla="*/ 28546 w 152400"/>
              <a:gd name="connsiteY33" fmla="*/ 46621 h 190467"/>
              <a:gd name="connsiteX34" fmla="*/ 28546 w 152400"/>
              <a:gd name="connsiteY34" fmla="*/ 48641 h 190467"/>
              <a:gd name="connsiteX35" fmla="*/ 28546 w 152400"/>
              <a:gd name="connsiteY35" fmla="*/ 59509 h 190467"/>
              <a:gd name="connsiteX36" fmla="*/ 26165 w 152400"/>
              <a:gd name="connsiteY36" fmla="*/ 61890 h 190467"/>
              <a:gd name="connsiteX37" fmla="*/ 19050 w 152400"/>
              <a:gd name="connsiteY37" fmla="*/ 61890 h 190467"/>
              <a:gd name="connsiteX38" fmla="*/ 19050 w 152400"/>
              <a:gd name="connsiteY38" fmla="*/ 33334 h 190467"/>
              <a:gd name="connsiteX39" fmla="*/ 28556 w 152400"/>
              <a:gd name="connsiteY39" fmla="*/ 33334 h 190467"/>
              <a:gd name="connsiteX40" fmla="*/ 28556 w 152400"/>
              <a:gd name="connsiteY40" fmla="*/ 46621 h 190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52400" h="190467">
                <a:moveTo>
                  <a:pt x="152400" y="135680"/>
                </a:moveTo>
                <a:cubicBezTo>
                  <a:pt x="152400" y="123849"/>
                  <a:pt x="142809" y="114258"/>
                  <a:pt x="130978" y="114258"/>
                </a:cubicBezTo>
                <a:cubicBezTo>
                  <a:pt x="130975" y="114258"/>
                  <a:pt x="130972" y="114258"/>
                  <a:pt x="130969" y="114258"/>
                </a:cubicBezTo>
                <a:lnTo>
                  <a:pt x="21431" y="114258"/>
                </a:lnTo>
                <a:cubicBezTo>
                  <a:pt x="9600" y="114253"/>
                  <a:pt x="5" y="123840"/>
                  <a:pt x="0" y="135671"/>
                </a:cubicBezTo>
                <a:cubicBezTo>
                  <a:pt x="0" y="135677"/>
                  <a:pt x="0" y="135683"/>
                  <a:pt x="0" y="135690"/>
                </a:cubicBezTo>
                <a:lnTo>
                  <a:pt x="0" y="144453"/>
                </a:lnTo>
                <a:cubicBezTo>
                  <a:pt x="0" y="149891"/>
                  <a:pt x="1695" y="155206"/>
                  <a:pt x="4858" y="159645"/>
                </a:cubicBezTo>
                <a:cubicBezTo>
                  <a:pt x="19555" y="180257"/>
                  <a:pt x="43577" y="190468"/>
                  <a:pt x="76162" y="190468"/>
                </a:cubicBezTo>
                <a:cubicBezTo>
                  <a:pt x="108737" y="190468"/>
                  <a:pt x="132788" y="180267"/>
                  <a:pt x="147504" y="159655"/>
                </a:cubicBezTo>
                <a:cubicBezTo>
                  <a:pt x="150681" y="155218"/>
                  <a:pt x="152392" y="149900"/>
                  <a:pt x="152400" y="144443"/>
                </a:cubicBezTo>
                <a:lnTo>
                  <a:pt x="152400" y="135690"/>
                </a:lnTo>
                <a:close/>
                <a:moveTo>
                  <a:pt x="123796" y="47631"/>
                </a:moveTo>
                <a:cubicBezTo>
                  <a:pt x="123799" y="21328"/>
                  <a:pt x="102479" y="3"/>
                  <a:pt x="76177" y="0"/>
                </a:cubicBezTo>
                <a:cubicBezTo>
                  <a:pt x="61045" y="-2"/>
                  <a:pt x="46811" y="7188"/>
                  <a:pt x="37833" y="19370"/>
                </a:cubicBezTo>
                <a:cubicBezTo>
                  <a:pt x="37143" y="19152"/>
                  <a:pt x="36424" y="19039"/>
                  <a:pt x="35700" y="19037"/>
                </a:cubicBezTo>
                <a:lnTo>
                  <a:pt x="11906" y="19037"/>
                </a:lnTo>
                <a:cubicBezTo>
                  <a:pt x="7961" y="19037"/>
                  <a:pt x="4763" y="22235"/>
                  <a:pt x="4763" y="26181"/>
                </a:cubicBezTo>
                <a:lnTo>
                  <a:pt x="4763" y="78549"/>
                </a:lnTo>
                <a:cubicBezTo>
                  <a:pt x="4752" y="93016"/>
                  <a:pt x="16471" y="104751"/>
                  <a:pt x="30937" y="104762"/>
                </a:cubicBezTo>
                <a:cubicBezTo>
                  <a:pt x="30944" y="104762"/>
                  <a:pt x="30950" y="104762"/>
                  <a:pt x="30956" y="104762"/>
                </a:cubicBezTo>
                <a:lnTo>
                  <a:pt x="33338" y="104762"/>
                </a:lnTo>
                <a:lnTo>
                  <a:pt x="33338" y="104724"/>
                </a:lnTo>
                <a:lnTo>
                  <a:pt x="33433" y="104724"/>
                </a:lnTo>
                <a:cubicBezTo>
                  <a:pt x="38683" y="104732"/>
                  <a:pt x="42945" y="100482"/>
                  <a:pt x="42953" y="95233"/>
                </a:cubicBezTo>
                <a:cubicBezTo>
                  <a:pt x="42962" y="89983"/>
                  <a:pt x="38712" y="85721"/>
                  <a:pt x="33462" y="85712"/>
                </a:cubicBezTo>
                <a:cubicBezTo>
                  <a:pt x="30525" y="85707"/>
                  <a:pt x="27750" y="87061"/>
                  <a:pt x="25946" y="89379"/>
                </a:cubicBezTo>
                <a:cubicBezTo>
                  <a:pt x="21734" y="87426"/>
                  <a:pt x="19042" y="83201"/>
                  <a:pt x="19050" y="78559"/>
                </a:cubicBezTo>
                <a:lnTo>
                  <a:pt x="19050" y="76187"/>
                </a:lnTo>
                <a:lnTo>
                  <a:pt x="26175" y="76187"/>
                </a:lnTo>
                <a:cubicBezTo>
                  <a:pt x="29794" y="76187"/>
                  <a:pt x="33157" y="75025"/>
                  <a:pt x="35890" y="73063"/>
                </a:cubicBezTo>
                <a:cubicBezTo>
                  <a:pt x="49923" y="95309"/>
                  <a:pt x="79333" y="101968"/>
                  <a:pt x="101579" y="87936"/>
                </a:cubicBezTo>
                <a:cubicBezTo>
                  <a:pt x="115416" y="79208"/>
                  <a:pt x="123805" y="63990"/>
                  <a:pt x="123796" y="47631"/>
                </a:cubicBezTo>
                <a:close/>
                <a:moveTo>
                  <a:pt x="28546" y="46621"/>
                </a:moveTo>
                <a:cubicBezTo>
                  <a:pt x="28533" y="47294"/>
                  <a:pt x="28533" y="47968"/>
                  <a:pt x="28546" y="48641"/>
                </a:cubicBezTo>
                <a:lnTo>
                  <a:pt x="28546" y="59509"/>
                </a:lnTo>
                <a:cubicBezTo>
                  <a:pt x="28546" y="60824"/>
                  <a:pt x="27480" y="61890"/>
                  <a:pt x="26165" y="61890"/>
                </a:cubicBezTo>
                <a:lnTo>
                  <a:pt x="19050" y="61890"/>
                </a:lnTo>
                <a:lnTo>
                  <a:pt x="19050" y="33334"/>
                </a:lnTo>
                <a:lnTo>
                  <a:pt x="28556" y="33334"/>
                </a:lnTo>
                <a:lnTo>
                  <a:pt x="28556" y="46621"/>
                </a:lnTo>
                <a:close/>
              </a:path>
            </a:pathLst>
          </a:custGeom>
          <a:solidFill>
            <a:schemeClr val="bg1"/>
          </a:solidFill>
          <a:ln w="15081" cap="flat">
            <a:noFill/>
            <a:prstDash val="solid"/>
            <a:miter/>
          </a:ln>
        </p:spPr>
        <p:txBody>
          <a:bodyPr rtlCol="0" anchor="ctr"/>
          <a:lstStyle/>
          <a:p>
            <a:endParaRPr lang="en-US" noProof="0"/>
          </a:p>
        </p:txBody>
      </p:sp>
      <p:sp>
        <p:nvSpPr>
          <p:cNvPr id="159" name="Graphic 42">
            <a:extLst>
              <a:ext uri="{FF2B5EF4-FFF2-40B4-BE49-F238E27FC236}">
                <a16:creationId xmlns:a16="http://schemas.microsoft.com/office/drawing/2014/main" id="{63FBB15D-0D07-5D2D-AD06-BF7967895001}"/>
              </a:ext>
              <a:ext uri="{C183D7F6-B498-43B3-948B-1728B52AA6E4}">
                <adec:decorative xmlns:adec="http://schemas.microsoft.com/office/drawing/2017/decorative" val="1"/>
              </a:ext>
            </a:extLst>
          </p:cNvPr>
          <p:cNvSpPr>
            <a:spLocks noChangeAspect="1"/>
          </p:cNvSpPr>
          <p:nvPr/>
        </p:nvSpPr>
        <p:spPr>
          <a:xfrm>
            <a:off x="8093134" y="4386264"/>
            <a:ext cx="284300" cy="345216"/>
          </a:xfrm>
          <a:custGeom>
            <a:avLst/>
            <a:gdLst>
              <a:gd name="connsiteX0" fmla="*/ 42863 w 133366"/>
              <a:gd name="connsiteY0" fmla="*/ 0 h 161941"/>
              <a:gd name="connsiteX1" fmla="*/ 29388 w 133366"/>
              <a:gd name="connsiteY1" fmla="*/ 9525 h 161941"/>
              <a:gd name="connsiteX2" fmla="*/ 14288 w 133366"/>
              <a:gd name="connsiteY2" fmla="*/ 9525 h 161941"/>
              <a:gd name="connsiteX3" fmla="*/ 0 w 133366"/>
              <a:gd name="connsiteY3" fmla="*/ 23813 h 161941"/>
              <a:gd name="connsiteX4" fmla="*/ 0 w 133366"/>
              <a:gd name="connsiteY4" fmla="*/ 138113 h 161941"/>
              <a:gd name="connsiteX5" fmla="*/ 14288 w 133366"/>
              <a:gd name="connsiteY5" fmla="*/ 152400 h 161941"/>
              <a:gd name="connsiteX6" fmla="*/ 38136 w 133366"/>
              <a:gd name="connsiteY6" fmla="*/ 152400 h 161941"/>
              <a:gd name="connsiteX7" fmla="*/ 38654 w 133366"/>
              <a:gd name="connsiteY7" fmla="*/ 149097 h 161941"/>
              <a:gd name="connsiteX8" fmla="*/ 42221 w 133366"/>
              <a:gd name="connsiteY8" fmla="*/ 134830 h 161941"/>
              <a:gd name="connsiteX9" fmla="*/ 50231 w 133366"/>
              <a:gd name="connsiteY9" fmla="*/ 120683 h 161941"/>
              <a:gd name="connsiteX10" fmla="*/ 96231 w 133366"/>
              <a:gd name="connsiteY10" fmla="*/ 74682 h 161941"/>
              <a:gd name="connsiteX11" fmla="*/ 114300 w 133366"/>
              <a:gd name="connsiteY11" fmla="*/ 66704 h 161941"/>
              <a:gd name="connsiteX12" fmla="*/ 114300 w 133366"/>
              <a:gd name="connsiteY12" fmla="*/ 23813 h 161941"/>
              <a:gd name="connsiteX13" fmla="*/ 100013 w 133366"/>
              <a:gd name="connsiteY13" fmla="*/ 9525 h 161941"/>
              <a:gd name="connsiteX14" fmla="*/ 84912 w 133366"/>
              <a:gd name="connsiteY14" fmla="*/ 9525 h 161941"/>
              <a:gd name="connsiteX15" fmla="*/ 71438 w 133366"/>
              <a:gd name="connsiteY15" fmla="*/ 0 h 161941"/>
              <a:gd name="connsiteX16" fmla="*/ 42863 w 133366"/>
              <a:gd name="connsiteY16" fmla="*/ 0 h 161941"/>
              <a:gd name="connsiteX17" fmla="*/ 38100 w 133366"/>
              <a:gd name="connsiteY17" fmla="*/ 14288 h 161941"/>
              <a:gd name="connsiteX18" fmla="*/ 42863 w 133366"/>
              <a:gd name="connsiteY18" fmla="*/ 9525 h 161941"/>
              <a:gd name="connsiteX19" fmla="*/ 71438 w 133366"/>
              <a:gd name="connsiteY19" fmla="*/ 9525 h 161941"/>
              <a:gd name="connsiteX20" fmla="*/ 76200 w 133366"/>
              <a:gd name="connsiteY20" fmla="*/ 14288 h 161941"/>
              <a:gd name="connsiteX21" fmla="*/ 71438 w 133366"/>
              <a:gd name="connsiteY21" fmla="*/ 19050 h 161941"/>
              <a:gd name="connsiteX22" fmla="*/ 42863 w 133366"/>
              <a:gd name="connsiteY22" fmla="*/ 19050 h 161941"/>
              <a:gd name="connsiteX23" fmla="*/ 38100 w 133366"/>
              <a:gd name="connsiteY23" fmla="*/ 14288 h 161941"/>
              <a:gd name="connsiteX24" fmla="*/ 56957 w 133366"/>
              <a:gd name="connsiteY24" fmla="*/ 127418 h 161941"/>
              <a:gd name="connsiteX25" fmla="*/ 102958 w 133366"/>
              <a:gd name="connsiteY25" fmla="*/ 81418 h 161941"/>
              <a:gd name="connsiteX26" fmla="*/ 128149 w 133366"/>
              <a:gd name="connsiteY26" fmla="*/ 81418 h 161941"/>
              <a:gd name="connsiteX27" fmla="*/ 128149 w 133366"/>
              <a:gd name="connsiteY27" fmla="*/ 106610 h 161941"/>
              <a:gd name="connsiteX28" fmla="*/ 82149 w 133366"/>
              <a:gd name="connsiteY28" fmla="*/ 152610 h 161941"/>
              <a:gd name="connsiteX29" fmla="*/ 72427 w 133366"/>
              <a:gd name="connsiteY29" fmla="*/ 158114 h 161941"/>
              <a:gd name="connsiteX30" fmla="*/ 58160 w 133366"/>
              <a:gd name="connsiteY30" fmla="*/ 161681 h 161941"/>
              <a:gd name="connsiteX31" fmla="*/ 47886 w 133366"/>
              <a:gd name="connsiteY31" fmla="*/ 151407 h 161941"/>
              <a:gd name="connsiteX32" fmla="*/ 51453 w 133366"/>
              <a:gd name="connsiteY32" fmla="*/ 137140 h 161941"/>
              <a:gd name="connsiteX33" fmla="*/ 56957 w 133366"/>
              <a:gd name="connsiteY33" fmla="*/ 127418 h 16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3366" h="161941">
                <a:moveTo>
                  <a:pt x="42863" y="0"/>
                </a:moveTo>
                <a:cubicBezTo>
                  <a:pt x="36642" y="0"/>
                  <a:pt x="31349" y="3976"/>
                  <a:pt x="29388" y="9525"/>
                </a:cubicBezTo>
                <a:lnTo>
                  <a:pt x="14288" y="9525"/>
                </a:lnTo>
                <a:cubicBezTo>
                  <a:pt x="6397" y="9525"/>
                  <a:pt x="0" y="15922"/>
                  <a:pt x="0" y="23813"/>
                </a:cubicBezTo>
                <a:lnTo>
                  <a:pt x="0" y="138113"/>
                </a:lnTo>
                <a:cubicBezTo>
                  <a:pt x="0" y="146003"/>
                  <a:pt x="6397" y="152400"/>
                  <a:pt x="14288" y="152400"/>
                </a:cubicBezTo>
                <a:lnTo>
                  <a:pt x="38136" y="152400"/>
                </a:lnTo>
                <a:cubicBezTo>
                  <a:pt x="38206" y="151313"/>
                  <a:pt x="38376" y="150210"/>
                  <a:pt x="38654" y="149097"/>
                </a:cubicBezTo>
                <a:lnTo>
                  <a:pt x="42221" y="134830"/>
                </a:lnTo>
                <a:cubicBezTo>
                  <a:pt x="43559" y="129475"/>
                  <a:pt x="46328" y="124585"/>
                  <a:pt x="50231" y="120683"/>
                </a:cubicBezTo>
                <a:lnTo>
                  <a:pt x="96231" y="74682"/>
                </a:lnTo>
                <a:cubicBezTo>
                  <a:pt x="101248" y="69665"/>
                  <a:pt x="107730" y="67006"/>
                  <a:pt x="114300" y="66704"/>
                </a:cubicBezTo>
                <a:lnTo>
                  <a:pt x="114300" y="23813"/>
                </a:lnTo>
                <a:cubicBezTo>
                  <a:pt x="114300" y="15922"/>
                  <a:pt x="107903" y="9525"/>
                  <a:pt x="100013" y="9525"/>
                </a:cubicBezTo>
                <a:lnTo>
                  <a:pt x="84912" y="9525"/>
                </a:lnTo>
                <a:cubicBezTo>
                  <a:pt x="82950" y="3976"/>
                  <a:pt x="77658" y="0"/>
                  <a:pt x="71438" y="0"/>
                </a:cubicBezTo>
                <a:lnTo>
                  <a:pt x="42863" y="0"/>
                </a:lnTo>
                <a:close/>
                <a:moveTo>
                  <a:pt x="38100" y="14288"/>
                </a:moveTo>
                <a:cubicBezTo>
                  <a:pt x="38100" y="11657"/>
                  <a:pt x="40232" y="9525"/>
                  <a:pt x="42863" y="9525"/>
                </a:cubicBezTo>
                <a:lnTo>
                  <a:pt x="71438" y="9525"/>
                </a:lnTo>
                <a:cubicBezTo>
                  <a:pt x="74067" y="9525"/>
                  <a:pt x="76200" y="11657"/>
                  <a:pt x="76200" y="14288"/>
                </a:cubicBezTo>
                <a:cubicBezTo>
                  <a:pt x="76200" y="16918"/>
                  <a:pt x="74067" y="19050"/>
                  <a:pt x="71438" y="19050"/>
                </a:cubicBezTo>
                <a:lnTo>
                  <a:pt x="42863" y="19050"/>
                </a:lnTo>
                <a:cubicBezTo>
                  <a:pt x="40232" y="19050"/>
                  <a:pt x="38100" y="16918"/>
                  <a:pt x="38100" y="14288"/>
                </a:cubicBezTo>
                <a:close/>
                <a:moveTo>
                  <a:pt x="56957" y="127418"/>
                </a:moveTo>
                <a:lnTo>
                  <a:pt x="102958" y="81418"/>
                </a:lnTo>
                <a:cubicBezTo>
                  <a:pt x="109914" y="74461"/>
                  <a:pt x="121193" y="74461"/>
                  <a:pt x="128149" y="81418"/>
                </a:cubicBezTo>
                <a:cubicBezTo>
                  <a:pt x="135105" y="88374"/>
                  <a:pt x="135105" y="99652"/>
                  <a:pt x="128149" y="106610"/>
                </a:cubicBezTo>
                <a:lnTo>
                  <a:pt x="82149" y="152610"/>
                </a:lnTo>
                <a:cubicBezTo>
                  <a:pt x="79467" y="155292"/>
                  <a:pt x="76107" y="157194"/>
                  <a:pt x="72427" y="158114"/>
                </a:cubicBezTo>
                <a:lnTo>
                  <a:pt x="58160" y="161681"/>
                </a:lnTo>
                <a:cubicBezTo>
                  <a:pt x="51955" y="163232"/>
                  <a:pt x="46334" y="157612"/>
                  <a:pt x="47886" y="151407"/>
                </a:cubicBezTo>
                <a:lnTo>
                  <a:pt x="51453" y="137140"/>
                </a:lnTo>
                <a:cubicBezTo>
                  <a:pt x="52372" y="133461"/>
                  <a:pt x="54275" y="130100"/>
                  <a:pt x="56957" y="127418"/>
                </a:cubicBezTo>
                <a:close/>
              </a:path>
            </a:pathLst>
          </a:custGeom>
          <a:solidFill>
            <a:schemeClr val="bg1"/>
          </a:solidFill>
          <a:ln w="15081" cap="flat">
            <a:noFill/>
            <a:prstDash val="solid"/>
            <a:miter/>
          </a:ln>
        </p:spPr>
        <p:txBody>
          <a:bodyPr rtlCol="0" anchor="ctr"/>
          <a:lstStyle/>
          <a:p>
            <a:endParaRPr lang="en-US" noProof="0"/>
          </a:p>
        </p:txBody>
      </p:sp>
      <p:sp>
        <p:nvSpPr>
          <p:cNvPr id="160" name="Graphic 174">
            <a:extLst>
              <a:ext uri="{FF2B5EF4-FFF2-40B4-BE49-F238E27FC236}">
                <a16:creationId xmlns:a16="http://schemas.microsoft.com/office/drawing/2014/main" id="{BBDFEA06-C21E-65A9-5757-711A464BABCD}"/>
              </a:ext>
              <a:ext uri="{C183D7F6-B498-43B3-948B-1728B52AA6E4}">
                <adec:decorative xmlns:adec="http://schemas.microsoft.com/office/drawing/2017/decorative" val="1"/>
              </a:ext>
            </a:extLst>
          </p:cNvPr>
          <p:cNvSpPr>
            <a:spLocks noChangeAspect="1"/>
          </p:cNvSpPr>
          <p:nvPr/>
        </p:nvSpPr>
        <p:spPr>
          <a:xfrm>
            <a:off x="10289888" y="4386226"/>
            <a:ext cx="345038" cy="345038"/>
          </a:xfrm>
          <a:custGeom>
            <a:avLst/>
            <a:gdLst>
              <a:gd name="connsiteX0" fmla="*/ 196850 w 266700"/>
              <a:gd name="connsiteY0" fmla="*/ 127000 h 266700"/>
              <a:gd name="connsiteX1" fmla="*/ 266700 w 266700"/>
              <a:gd name="connsiteY1" fmla="*/ 196850 h 266700"/>
              <a:gd name="connsiteX2" fmla="*/ 196850 w 266700"/>
              <a:gd name="connsiteY2" fmla="*/ 266700 h 266700"/>
              <a:gd name="connsiteX3" fmla="*/ 127000 w 266700"/>
              <a:gd name="connsiteY3" fmla="*/ 196850 h 266700"/>
              <a:gd name="connsiteX4" fmla="*/ 196850 w 266700"/>
              <a:gd name="connsiteY4" fmla="*/ 127000 h 266700"/>
              <a:gd name="connsiteX5" fmla="*/ 25400 w 266700"/>
              <a:gd name="connsiteY5" fmla="*/ 139687 h 266700"/>
              <a:gd name="connsiteX6" fmla="*/ 137287 w 266700"/>
              <a:gd name="connsiteY6" fmla="*/ 139700 h 266700"/>
              <a:gd name="connsiteX7" fmla="*/ 114300 w 266700"/>
              <a:gd name="connsiteY7" fmla="*/ 196850 h 266700"/>
              <a:gd name="connsiteX8" fmla="*/ 123685 w 266700"/>
              <a:gd name="connsiteY8" fmla="*/ 235115 h 266700"/>
              <a:gd name="connsiteX9" fmla="*/ 82550 w 266700"/>
              <a:gd name="connsiteY9" fmla="*/ 241300 h 266700"/>
              <a:gd name="connsiteX10" fmla="*/ 64 w 266700"/>
              <a:gd name="connsiteY10" fmla="*/ 187071 h 266700"/>
              <a:gd name="connsiteX11" fmla="*/ 0 w 266700"/>
              <a:gd name="connsiteY11" fmla="*/ 184150 h 266700"/>
              <a:gd name="connsiteX12" fmla="*/ 0 w 266700"/>
              <a:gd name="connsiteY12" fmla="*/ 165087 h 266700"/>
              <a:gd name="connsiteX13" fmla="*/ 25400 w 266700"/>
              <a:gd name="connsiteY13" fmla="*/ 139687 h 266700"/>
              <a:gd name="connsiteX14" fmla="*/ 196850 w 266700"/>
              <a:gd name="connsiteY14" fmla="*/ 152425 h 266700"/>
              <a:gd name="connsiteX15" fmla="*/ 195707 w 266700"/>
              <a:gd name="connsiteY15" fmla="*/ 152527 h 266700"/>
              <a:gd name="connsiteX16" fmla="*/ 190602 w 266700"/>
              <a:gd name="connsiteY16" fmla="*/ 157632 h 266700"/>
              <a:gd name="connsiteX17" fmla="*/ 190500 w 266700"/>
              <a:gd name="connsiteY17" fmla="*/ 158775 h 266700"/>
              <a:gd name="connsiteX18" fmla="*/ 190500 w 266700"/>
              <a:gd name="connsiteY18" fmla="*/ 190500 h 266700"/>
              <a:gd name="connsiteX19" fmla="*/ 158750 w 266700"/>
              <a:gd name="connsiteY19" fmla="*/ 190500 h 266700"/>
              <a:gd name="connsiteX20" fmla="*/ 157607 w 266700"/>
              <a:gd name="connsiteY20" fmla="*/ 190602 h 266700"/>
              <a:gd name="connsiteX21" fmla="*/ 152502 w 266700"/>
              <a:gd name="connsiteY21" fmla="*/ 195707 h 266700"/>
              <a:gd name="connsiteX22" fmla="*/ 152400 w 266700"/>
              <a:gd name="connsiteY22" fmla="*/ 196850 h 266700"/>
              <a:gd name="connsiteX23" fmla="*/ 152502 w 266700"/>
              <a:gd name="connsiteY23" fmla="*/ 197993 h 266700"/>
              <a:gd name="connsiteX24" fmla="*/ 157607 w 266700"/>
              <a:gd name="connsiteY24" fmla="*/ 203098 h 266700"/>
              <a:gd name="connsiteX25" fmla="*/ 158750 w 266700"/>
              <a:gd name="connsiteY25" fmla="*/ 203200 h 266700"/>
              <a:gd name="connsiteX26" fmla="*/ 190500 w 266700"/>
              <a:gd name="connsiteY26" fmla="*/ 203200 h 266700"/>
              <a:gd name="connsiteX27" fmla="*/ 190500 w 266700"/>
              <a:gd name="connsiteY27" fmla="*/ 234950 h 266700"/>
              <a:gd name="connsiteX28" fmla="*/ 190602 w 266700"/>
              <a:gd name="connsiteY28" fmla="*/ 236093 h 266700"/>
              <a:gd name="connsiteX29" fmla="*/ 195707 w 266700"/>
              <a:gd name="connsiteY29" fmla="*/ 241198 h 266700"/>
              <a:gd name="connsiteX30" fmla="*/ 196850 w 266700"/>
              <a:gd name="connsiteY30" fmla="*/ 241300 h 266700"/>
              <a:gd name="connsiteX31" fmla="*/ 197993 w 266700"/>
              <a:gd name="connsiteY31" fmla="*/ 241198 h 266700"/>
              <a:gd name="connsiteX32" fmla="*/ 203098 w 266700"/>
              <a:gd name="connsiteY32" fmla="*/ 236093 h 266700"/>
              <a:gd name="connsiteX33" fmla="*/ 203200 w 266700"/>
              <a:gd name="connsiteY33" fmla="*/ 234950 h 266700"/>
              <a:gd name="connsiteX34" fmla="*/ 203200 w 266700"/>
              <a:gd name="connsiteY34" fmla="*/ 203200 h 266700"/>
              <a:gd name="connsiteX35" fmla="*/ 234950 w 266700"/>
              <a:gd name="connsiteY35" fmla="*/ 203200 h 266700"/>
              <a:gd name="connsiteX36" fmla="*/ 236093 w 266700"/>
              <a:gd name="connsiteY36" fmla="*/ 203098 h 266700"/>
              <a:gd name="connsiteX37" fmla="*/ 241198 w 266700"/>
              <a:gd name="connsiteY37" fmla="*/ 197993 h 266700"/>
              <a:gd name="connsiteX38" fmla="*/ 241300 w 266700"/>
              <a:gd name="connsiteY38" fmla="*/ 196850 h 266700"/>
              <a:gd name="connsiteX39" fmla="*/ 241198 w 266700"/>
              <a:gd name="connsiteY39" fmla="*/ 195707 h 266700"/>
              <a:gd name="connsiteX40" fmla="*/ 236093 w 266700"/>
              <a:gd name="connsiteY40" fmla="*/ 190602 h 266700"/>
              <a:gd name="connsiteX41" fmla="*/ 234950 w 266700"/>
              <a:gd name="connsiteY41" fmla="*/ 190500 h 266700"/>
              <a:gd name="connsiteX42" fmla="*/ 203200 w 266700"/>
              <a:gd name="connsiteY42" fmla="*/ 190500 h 266700"/>
              <a:gd name="connsiteX43" fmla="*/ 203200 w 266700"/>
              <a:gd name="connsiteY43" fmla="*/ 158775 h 266700"/>
              <a:gd name="connsiteX44" fmla="*/ 203098 w 266700"/>
              <a:gd name="connsiteY44" fmla="*/ 157632 h 266700"/>
              <a:gd name="connsiteX45" fmla="*/ 197993 w 266700"/>
              <a:gd name="connsiteY45" fmla="*/ 152527 h 266700"/>
              <a:gd name="connsiteX46" fmla="*/ 196850 w 266700"/>
              <a:gd name="connsiteY46" fmla="*/ 152425 h 266700"/>
              <a:gd name="connsiteX47" fmla="*/ 82550 w 266700"/>
              <a:gd name="connsiteY47" fmla="*/ 0 h 266700"/>
              <a:gd name="connsiteX48" fmla="*/ 139700 w 266700"/>
              <a:gd name="connsiteY48" fmla="*/ 57150 h 266700"/>
              <a:gd name="connsiteX49" fmla="*/ 82550 w 266700"/>
              <a:gd name="connsiteY49" fmla="*/ 114300 h 266700"/>
              <a:gd name="connsiteX50" fmla="*/ 25400 w 266700"/>
              <a:gd name="connsiteY50" fmla="*/ 57150 h 266700"/>
              <a:gd name="connsiteX51" fmla="*/ 82550 w 266700"/>
              <a:gd name="connsiteY51" fmla="*/ 0 h 266700"/>
              <a:gd name="connsiteX52" fmla="*/ 196850 w 266700"/>
              <a:gd name="connsiteY52" fmla="*/ 25400 h 266700"/>
              <a:gd name="connsiteX53" fmla="*/ 241300 w 266700"/>
              <a:gd name="connsiteY53" fmla="*/ 69850 h 266700"/>
              <a:gd name="connsiteX54" fmla="*/ 196850 w 266700"/>
              <a:gd name="connsiteY54" fmla="*/ 114300 h 266700"/>
              <a:gd name="connsiteX55" fmla="*/ 152400 w 266700"/>
              <a:gd name="connsiteY55" fmla="*/ 69850 h 266700"/>
              <a:gd name="connsiteX56" fmla="*/ 196850 w 266700"/>
              <a:gd name="connsiteY56" fmla="*/ 25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66700" h="266700">
                <a:moveTo>
                  <a:pt x="196850" y="127000"/>
                </a:moveTo>
                <a:cubicBezTo>
                  <a:pt x="235427" y="127000"/>
                  <a:pt x="266700" y="158273"/>
                  <a:pt x="266700" y="196850"/>
                </a:cubicBezTo>
                <a:cubicBezTo>
                  <a:pt x="266700" y="235427"/>
                  <a:pt x="235427" y="266700"/>
                  <a:pt x="196850" y="266700"/>
                </a:cubicBezTo>
                <a:cubicBezTo>
                  <a:pt x="158273" y="266700"/>
                  <a:pt x="127000" y="235427"/>
                  <a:pt x="127000" y="196850"/>
                </a:cubicBezTo>
                <a:cubicBezTo>
                  <a:pt x="127000" y="158273"/>
                  <a:pt x="158273" y="127000"/>
                  <a:pt x="196850" y="127000"/>
                </a:cubicBezTo>
                <a:close/>
                <a:moveTo>
                  <a:pt x="25400" y="139687"/>
                </a:moveTo>
                <a:lnTo>
                  <a:pt x="137287" y="139700"/>
                </a:lnTo>
                <a:cubicBezTo>
                  <a:pt x="122513" y="155054"/>
                  <a:pt x="114272" y="175542"/>
                  <a:pt x="114300" y="196850"/>
                </a:cubicBezTo>
                <a:cubicBezTo>
                  <a:pt x="114300" y="210655"/>
                  <a:pt x="117691" y="223672"/>
                  <a:pt x="123685" y="235115"/>
                </a:cubicBezTo>
                <a:cubicBezTo>
                  <a:pt x="110350" y="239560"/>
                  <a:pt x="95644" y="241300"/>
                  <a:pt x="82550" y="241300"/>
                </a:cubicBezTo>
                <a:cubicBezTo>
                  <a:pt x="47981" y="241300"/>
                  <a:pt x="2095" y="229159"/>
                  <a:pt x="64" y="187071"/>
                </a:cubicBezTo>
                <a:lnTo>
                  <a:pt x="0" y="184150"/>
                </a:lnTo>
                <a:lnTo>
                  <a:pt x="0" y="165087"/>
                </a:lnTo>
                <a:cubicBezTo>
                  <a:pt x="0" y="151059"/>
                  <a:pt x="11372" y="139687"/>
                  <a:pt x="25400" y="139687"/>
                </a:cubicBezTo>
                <a:close/>
                <a:moveTo>
                  <a:pt x="196850" y="152425"/>
                </a:moveTo>
                <a:lnTo>
                  <a:pt x="195707" y="152527"/>
                </a:lnTo>
                <a:cubicBezTo>
                  <a:pt x="193109" y="153002"/>
                  <a:pt x="191076" y="155035"/>
                  <a:pt x="190602" y="157632"/>
                </a:cubicBezTo>
                <a:lnTo>
                  <a:pt x="190500" y="158775"/>
                </a:lnTo>
                <a:lnTo>
                  <a:pt x="190500" y="190500"/>
                </a:lnTo>
                <a:lnTo>
                  <a:pt x="158750" y="190500"/>
                </a:lnTo>
                <a:lnTo>
                  <a:pt x="157607" y="190602"/>
                </a:lnTo>
                <a:cubicBezTo>
                  <a:pt x="155009" y="191076"/>
                  <a:pt x="152976" y="193109"/>
                  <a:pt x="152502" y="195707"/>
                </a:cubicBezTo>
                <a:lnTo>
                  <a:pt x="152400" y="196850"/>
                </a:lnTo>
                <a:lnTo>
                  <a:pt x="152502" y="197993"/>
                </a:lnTo>
                <a:cubicBezTo>
                  <a:pt x="152976" y="200591"/>
                  <a:pt x="155009" y="202624"/>
                  <a:pt x="157607" y="203098"/>
                </a:cubicBezTo>
                <a:lnTo>
                  <a:pt x="158750" y="203200"/>
                </a:lnTo>
                <a:lnTo>
                  <a:pt x="190500" y="203200"/>
                </a:lnTo>
                <a:lnTo>
                  <a:pt x="190500" y="234950"/>
                </a:lnTo>
                <a:lnTo>
                  <a:pt x="190602" y="236093"/>
                </a:lnTo>
                <a:cubicBezTo>
                  <a:pt x="191076" y="238691"/>
                  <a:pt x="193109" y="240724"/>
                  <a:pt x="195707" y="241198"/>
                </a:cubicBezTo>
                <a:lnTo>
                  <a:pt x="196850" y="241300"/>
                </a:lnTo>
                <a:lnTo>
                  <a:pt x="197993" y="241198"/>
                </a:lnTo>
                <a:cubicBezTo>
                  <a:pt x="200591" y="240724"/>
                  <a:pt x="202624" y="238691"/>
                  <a:pt x="203098" y="236093"/>
                </a:cubicBezTo>
                <a:lnTo>
                  <a:pt x="203200" y="234950"/>
                </a:lnTo>
                <a:lnTo>
                  <a:pt x="203200" y="203200"/>
                </a:lnTo>
                <a:lnTo>
                  <a:pt x="234950" y="203200"/>
                </a:lnTo>
                <a:lnTo>
                  <a:pt x="236093" y="203098"/>
                </a:lnTo>
                <a:cubicBezTo>
                  <a:pt x="238691" y="202624"/>
                  <a:pt x="240724" y="200591"/>
                  <a:pt x="241198" y="197993"/>
                </a:cubicBezTo>
                <a:lnTo>
                  <a:pt x="241300" y="196850"/>
                </a:lnTo>
                <a:lnTo>
                  <a:pt x="241198" y="195707"/>
                </a:lnTo>
                <a:cubicBezTo>
                  <a:pt x="240724" y="193109"/>
                  <a:pt x="238691" y="191076"/>
                  <a:pt x="236093" y="190602"/>
                </a:cubicBezTo>
                <a:lnTo>
                  <a:pt x="234950" y="190500"/>
                </a:lnTo>
                <a:lnTo>
                  <a:pt x="203200" y="190500"/>
                </a:lnTo>
                <a:lnTo>
                  <a:pt x="203200" y="158775"/>
                </a:lnTo>
                <a:lnTo>
                  <a:pt x="203098" y="157632"/>
                </a:lnTo>
                <a:cubicBezTo>
                  <a:pt x="202624" y="155035"/>
                  <a:pt x="200591" y="153002"/>
                  <a:pt x="197993" y="152527"/>
                </a:cubicBezTo>
                <a:lnTo>
                  <a:pt x="196850" y="152425"/>
                </a:lnTo>
                <a:close/>
                <a:moveTo>
                  <a:pt x="82550" y="0"/>
                </a:moveTo>
                <a:cubicBezTo>
                  <a:pt x="114113" y="0"/>
                  <a:pt x="139700" y="25587"/>
                  <a:pt x="139700" y="57150"/>
                </a:cubicBezTo>
                <a:cubicBezTo>
                  <a:pt x="139700" y="88713"/>
                  <a:pt x="114113" y="114300"/>
                  <a:pt x="82550" y="114300"/>
                </a:cubicBezTo>
                <a:cubicBezTo>
                  <a:pt x="50987" y="114300"/>
                  <a:pt x="25400" y="88713"/>
                  <a:pt x="25400" y="57150"/>
                </a:cubicBezTo>
                <a:cubicBezTo>
                  <a:pt x="25400" y="25587"/>
                  <a:pt x="50987" y="0"/>
                  <a:pt x="82550" y="0"/>
                </a:cubicBezTo>
                <a:close/>
                <a:moveTo>
                  <a:pt x="196850" y="25400"/>
                </a:moveTo>
                <a:cubicBezTo>
                  <a:pt x="221399" y="25400"/>
                  <a:pt x="241300" y="45301"/>
                  <a:pt x="241300" y="69850"/>
                </a:cubicBezTo>
                <a:cubicBezTo>
                  <a:pt x="241300" y="94399"/>
                  <a:pt x="221399" y="114300"/>
                  <a:pt x="196850" y="114300"/>
                </a:cubicBezTo>
                <a:cubicBezTo>
                  <a:pt x="172301" y="114300"/>
                  <a:pt x="152400" y="94399"/>
                  <a:pt x="152400" y="69850"/>
                </a:cubicBezTo>
                <a:cubicBezTo>
                  <a:pt x="152400" y="45301"/>
                  <a:pt x="172301" y="25400"/>
                  <a:pt x="196850" y="25400"/>
                </a:cubicBezTo>
                <a:close/>
              </a:path>
            </a:pathLst>
          </a:custGeom>
          <a:solidFill>
            <a:schemeClr val="bg1"/>
          </a:solidFill>
          <a:ln w="15081" cap="flat">
            <a:noFill/>
            <a:prstDash val="solid"/>
            <a:miter/>
          </a:ln>
        </p:spPr>
        <p:txBody>
          <a:bodyPr rtlCol="0" anchor="ctr"/>
          <a:lstStyle/>
          <a:p>
            <a:endParaRPr lang="en-US" noProof="0"/>
          </a:p>
        </p:txBody>
      </p:sp>
      <p:sp>
        <p:nvSpPr>
          <p:cNvPr id="42" name="Title 41">
            <a:extLst>
              <a:ext uri="{FF2B5EF4-FFF2-40B4-BE49-F238E27FC236}">
                <a16:creationId xmlns:a16="http://schemas.microsoft.com/office/drawing/2014/main" id="{2F4A59F8-FD34-A707-B90E-CB2A44010275}"/>
              </a:ext>
            </a:extLst>
          </p:cNvPr>
          <p:cNvSpPr>
            <a:spLocks noGrp="1"/>
          </p:cNvSpPr>
          <p:nvPr>
            <p:ph type="title"/>
          </p:nvPr>
        </p:nvSpPr>
        <p:spPr>
          <a:xfrm>
            <a:off x="588263" y="485481"/>
            <a:ext cx="11018520" cy="498598"/>
          </a:xfrm>
        </p:spPr>
        <p:txBody>
          <a:bodyPr/>
          <a:lstStyle/>
          <a:p>
            <a:r>
              <a:rPr lang="en-US"/>
              <a:t>Start creating agents using Agent Templates </a:t>
            </a:r>
          </a:p>
        </p:txBody>
      </p:sp>
      <p:sp>
        <p:nvSpPr>
          <p:cNvPr id="155" name="Text Placeholder 40">
            <a:extLst>
              <a:ext uri="{FF2B5EF4-FFF2-40B4-BE49-F238E27FC236}">
                <a16:creationId xmlns:a16="http://schemas.microsoft.com/office/drawing/2014/main" id="{E270C381-0E3C-0762-DAB1-14CAE6967F13}"/>
              </a:ext>
            </a:extLst>
          </p:cNvPr>
          <p:cNvSpPr txBox="1">
            <a:spLocks/>
          </p:cNvSpPr>
          <p:nvPr/>
        </p:nvSpPr>
        <p:spPr>
          <a:xfrm>
            <a:off x="588963" y="1199694"/>
            <a:ext cx="11017250" cy="787908"/>
          </a:xfrm>
          <a:prstGeom prst="rect">
            <a:avLst/>
          </a:prstGeom>
          <a:ln>
            <a:noFill/>
          </a:ln>
        </p:spPr>
        <p:txBody>
          <a:bodyPr lIns="0" tIns="0" rIns="0" bIns="0">
            <a:spAutoFit/>
          </a:bodyPr>
          <a:lst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defRPr/>
            </a:pPr>
            <a:r>
              <a:rPr lang="en-US" sz="1600">
                <a:solidFill>
                  <a:schemeClr val="accent1"/>
                </a:solidFill>
                <a:latin typeface="+mj-lt"/>
                <a:hlinkClick r:id="rId8">
                  <a:extLst>
                    <a:ext uri="{A12FA001-AC4F-418D-AE19-62706E023703}">
                      <ahyp:hlinkClr xmlns:ahyp="http://schemas.microsoft.com/office/drawing/2018/hyperlinkcolor" val="tx"/>
                    </a:ext>
                  </a:extLst>
                </a:hlinkClick>
              </a:rPr>
              <a:t>Agent Templates</a:t>
            </a:r>
            <a:r>
              <a:rPr lang="en-US" sz="1600">
                <a:noFill/>
                <a:latin typeface="+mj-lt"/>
                <a:hlinkClick r:id="rId8">
                  <a:extLst>
                    <a:ext uri="{A12FA001-AC4F-418D-AE19-62706E023703}">
                      <ahyp:hlinkClr xmlns:ahyp="http://schemas.microsoft.com/office/drawing/2018/hyperlinkcolor" val="tx"/>
                    </a:ext>
                  </a:extLst>
                </a:hlinkClick>
              </a:rPr>
              <a:t> </a:t>
            </a:r>
            <a:r>
              <a:rPr lang="en-US" sz="1600">
                <a:solidFill>
                  <a:schemeClr val="bg1"/>
                </a:solidFill>
              </a:rPr>
              <a:t>are part of Agent Builder </a:t>
            </a:r>
          </a:p>
          <a:p>
            <a:pPr lvl="0">
              <a:defRPr/>
            </a:pPr>
            <a:r>
              <a:rPr lang="en-US" sz="1600">
                <a:solidFill>
                  <a:schemeClr val="bg1"/>
                </a:solidFill>
                <a:latin typeface="+mj-lt"/>
              </a:rPr>
              <a:t>Get started with agent templates </a:t>
            </a:r>
            <a:r>
              <a:rPr lang="en-US" sz="1600">
                <a:solidFill>
                  <a:schemeClr val="bg1"/>
                </a:solidFill>
              </a:rPr>
              <a:t>by selecting “Create agents” in the left hand pane of Copilot Chat. Search for a specific template or browse the library.</a:t>
            </a:r>
          </a:p>
        </p:txBody>
      </p:sp>
      <p:sp>
        <p:nvSpPr>
          <p:cNvPr id="153" name="TextBox 152">
            <a:extLst>
              <a:ext uri="{FF2B5EF4-FFF2-40B4-BE49-F238E27FC236}">
                <a16:creationId xmlns:a16="http://schemas.microsoft.com/office/drawing/2014/main" id="{D2AB103F-FBA1-3E28-7D18-A59ADC10A649}"/>
              </a:ext>
            </a:extLst>
          </p:cNvPr>
          <p:cNvSpPr txBox="1"/>
          <p:nvPr/>
        </p:nvSpPr>
        <p:spPr>
          <a:xfrm>
            <a:off x="2678284" y="2366260"/>
            <a:ext cx="6821714" cy="246221"/>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normalizeH="0" baseline="0" noProof="0">
                <a:ln>
                  <a:noFill/>
                </a:ln>
                <a:solidFill>
                  <a:schemeClr val="accent1"/>
                </a:solidFill>
                <a:effectLst/>
                <a:uLnTx/>
                <a:uFillTx/>
                <a:latin typeface="+mj-lt"/>
                <a:ea typeface="+mn-ea"/>
                <a:cs typeface="+mn-cs"/>
              </a:rPr>
              <a:t>Agent Templates from Microsoft to try today</a:t>
            </a:r>
          </a:p>
        </p:txBody>
      </p:sp>
      <p:sp>
        <p:nvSpPr>
          <p:cNvPr id="114" name="TextBox 113">
            <a:extLst>
              <a:ext uri="{FF2B5EF4-FFF2-40B4-BE49-F238E27FC236}">
                <a16:creationId xmlns:a16="http://schemas.microsoft.com/office/drawing/2014/main" id="{26006593-D612-F89A-6D40-49E99D938199}"/>
              </a:ext>
            </a:extLst>
          </p:cNvPr>
          <p:cNvSpPr txBox="1"/>
          <p:nvPr/>
        </p:nvSpPr>
        <p:spPr>
          <a:xfrm>
            <a:off x="834792" y="3404726"/>
            <a:ext cx="1789346" cy="597599"/>
          </a:xfrm>
          <a:prstGeom prst="rect">
            <a:avLst/>
          </a:prstGeom>
          <a:noFill/>
        </p:spPr>
        <p:txBody>
          <a:bodyPr wrap="square" lIns="0" tIns="0" rIns="0" bIns="0" rtlCol="0">
            <a:spAutoFit/>
          </a:bodyPr>
          <a:lstStyle/>
          <a:p>
            <a:pPr algn="ctr">
              <a:spcAft>
                <a:spcPts val="100"/>
              </a:spcAft>
            </a:pPr>
            <a:r>
              <a:rPr lang="en-US" sz="1400">
                <a:solidFill>
                  <a:schemeClr val="accent1"/>
                </a:solidFill>
                <a:latin typeface="+mj-lt"/>
                <a:cs typeface="Segoe UI" pitchFamily="34" charset="0"/>
              </a:rPr>
              <a:t>Prompt coach</a:t>
            </a:r>
          </a:p>
          <a:p>
            <a:pPr algn="ctr"/>
            <a:r>
              <a:rPr lang="en-US" sz="1200">
                <a:solidFill>
                  <a:schemeClr val="bg1"/>
                </a:solidFill>
                <a:cs typeface="Segoe UI" pitchFamily="34" charset="0"/>
              </a:rPr>
              <a:t>Create effective Copilot prompts</a:t>
            </a:r>
          </a:p>
        </p:txBody>
      </p:sp>
      <p:sp>
        <p:nvSpPr>
          <p:cNvPr id="117" name="TextBox 116">
            <a:extLst>
              <a:ext uri="{FF2B5EF4-FFF2-40B4-BE49-F238E27FC236}">
                <a16:creationId xmlns:a16="http://schemas.microsoft.com/office/drawing/2014/main" id="{FC0894E7-874B-8432-4E9D-33DD8C5982B9}"/>
              </a:ext>
            </a:extLst>
          </p:cNvPr>
          <p:cNvSpPr txBox="1"/>
          <p:nvPr/>
        </p:nvSpPr>
        <p:spPr>
          <a:xfrm>
            <a:off x="3018820" y="3404726"/>
            <a:ext cx="1789346" cy="597599"/>
          </a:xfrm>
          <a:prstGeom prst="rect">
            <a:avLst/>
          </a:prstGeom>
          <a:noFill/>
        </p:spPr>
        <p:txBody>
          <a:bodyPr wrap="square" lIns="0" tIns="0" rIns="0" bIns="0" rtlCol="0">
            <a:spAutoFit/>
          </a:bodyPr>
          <a:lstStyle/>
          <a:p>
            <a:pPr algn="ctr">
              <a:spcAft>
                <a:spcPts val="100"/>
              </a:spcAft>
            </a:pPr>
            <a:r>
              <a:rPr lang="en-US" sz="1400">
                <a:solidFill>
                  <a:schemeClr val="accent1"/>
                </a:solidFill>
                <a:latin typeface="+mj-lt"/>
                <a:cs typeface="Segoe UI" pitchFamily="34" charset="0"/>
              </a:rPr>
              <a:t>Idea coach</a:t>
            </a:r>
          </a:p>
          <a:p>
            <a:pPr lvl="0" algn="ctr">
              <a:spcAft>
                <a:spcPts val="600"/>
              </a:spcAft>
              <a:defRPr/>
            </a:pPr>
            <a:r>
              <a:rPr lang="en-US" sz="1200">
                <a:solidFill>
                  <a:schemeClr val="bg1"/>
                </a:solidFill>
                <a:cs typeface="Segoe UI" pitchFamily="34" charset="0"/>
              </a:rPr>
              <a:t>Get brainstorming assistance</a:t>
            </a:r>
          </a:p>
        </p:txBody>
      </p:sp>
      <p:sp>
        <p:nvSpPr>
          <p:cNvPr id="119" name="TextBox 118">
            <a:extLst>
              <a:ext uri="{FF2B5EF4-FFF2-40B4-BE49-F238E27FC236}">
                <a16:creationId xmlns:a16="http://schemas.microsoft.com/office/drawing/2014/main" id="{8154586F-8DBF-B366-01DA-D7FDF8CC1850}"/>
              </a:ext>
            </a:extLst>
          </p:cNvPr>
          <p:cNvSpPr txBox="1"/>
          <p:nvPr/>
        </p:nvSpPr>
        <p:spPr>
          <a:xfrm>
            <a:off x="5202850" y="3404726"/>
            <a:ext cx="1789346" cy="597599"/>
          </a:xfrm>
          <a:prstGeom prst="rect">
            <a:avLst/>
          </a:prstGeom>
          <a:noFill/>
        </p:spPr>
        <p:txBody>
          <a:bodyPr wrap="square" lIns="0" tIns="0" rIns="0" bIns="0" rtlCol="0">
            <a:spAutoFit/>
          </a:bodyPr>
          <a:lstStyle/>
          <a:p>
            <a:pPr algn="ctr">
              <a:spcAft>
                <a:spcPts val="100"/>
              </a:spcAft>
            </a:pPr>
            <a:r>
              <a:rPr lang="en-US" sz="1400">
                <a:solidFill>
                  <a:schemeClr val="accent1"/>
                </a:solidFill>
                <a:latin typeface="+mj-lt"/>
                <a:cs typeface="Segoe UI" pitchFamily="34" charset="0"/>
              </a:rPr>
              <a:t>Writing coach</a:t>
            </a:r>
          </a:p>
          <a:p>
            <a:pPr lvl="0" algn="ctr">
              <a:defRPr/>
            </a:pPr>
            <a:r>
              <a:rPr lang="en-US" sz="1200">
                <a:solidFill>
                  <a:schemeClr val="bg1"/>
                </a:solidFill>
                <a:cs typeface="Segoe UI" pitchFamily="34" charset="0"/>
              </a:rPr>
              <a:t>Refine </a:t>
            </a:r>
            <a:br>
              <a:rPr lang="en-US" sz="1200">
                <a:solidFill>
                  <a:schemeClr val="bg1"/>
                </a:solidFill>
                <a:cs typeface="Segoe UI" pitchFamily="34" charset="0"/>
              </a:rPr>
            </a:br>
            <a:r>
              <a:rPr lang="en-US" sz="1200">
                <a:solidFill>
                  <a:schemeClr val="bg1"/>
                </a:solidFill>
                <a:cs typeface="Segoe UI" pitchFamily="34" charset="0"/>
              </a:rPr>
              <a:t>your writing</a:t>
            </a:r>
          </a:p>
        </p:txBody>
      </p:sp>
      <p:sp>
        <p:nvSpPr>
          <p:cNvPr id="121" name="TextBox 120">
            <a:extLst>
              <a:ext uri="{FF2B5EF4-FFF2-40B4-BE49-F238E27FC236}">
                <a16:creationId xmlns:a16="http://schemas.microsoft.com/office/drawing/2014/main" id="{883F2BD1-B5EB-312A-727D-1E76D6EDE378}"/>
              </a:ext>
            </a:extLst>
          </p:cNvPr>
          <p:cNvSpPr txBox="1"/>
          <p:nvPr/>
        </p:nvSpPr>
        <p:spPr>
          <a:xfrm>
            <a:off x="7383834" y="3404726"/>
            <a:ext cx="1789346" cy="597599"/>
          </a:xfrm>
          <a:prstGeom prst="rect">
            <a:avLst/>
          </a:prstGeom>
          <a:noFill/>
        </p:spPr>
        <p:txBody>
          <a:bodyPr wrap="square" lIns="0" tIns="0" rIns="0" bIns="0" rtlCol="0">
            <a:spAutoFit/>
          </a:bodyPr>
          <a:lstStyle/>
          <a:p>
            <a:pPr algn="ctr">
              <a:spcAft>
                <a:spcPts val="100"/>
              </a:spcAft>
            </a:pPr>
            <a:r>
              <a:rPr lang="en-US" sz="1400">
                <a:solidFill>
                  <a:schemeClr val="accent1"/>
                </a:solidFill>
                <a:latin typeface="+mj-lt"/>
                <a:cs typeface="Segoe UI" pitchFamily="34" charset="0"/>
              </a:rPr>
              <a:t>Career coach</a:t>
            </a:r>
          </a:p>
          <a:p>
            <a:pPr lvl="0" algn="ctr">
              <a:spcAft>
                <a:spcPts val="600"/>
              </a:spcAft>
              <a:defRPr/>
            </a:pPr>
            <a:r>
              <a:rPr lang="en-US" sz="1200">
                <a:solidFill>
                  <a:schemeClr val="bg1"/>
                </a:solidFill>
                <a:cs typeface="Segoe UI" pitchFamily="34" charset="0"/>
              </a:rPr>
              <a:t>Get personalized career advice and action plans</a:t>
            </a:r>
          </a:p>
        </p:txBody>
      </p:sp>
      <p:sp>
        <p:nvSpPr>
          <p:cNvPr id="126" name="TextBox 125">
            <a:extLst>
              <a:ext uri="{FF2B5EF4-FFF2-40B4-BE49-F238E27FC236}">
                <a16:creationId xmlns:a16="http://schemas.microsoft.com/office/drawing/2014/main" id="{161DFD6C-AE34-45FA-14C2-A8FCFD243207}"/>
              </a:ext>
            </a:extLst>
          </p:cNvPr>
          <p:cNvSpPr txBox="1"/>
          <p:nvPr/>
        </p:nvSpPr>
        <p:spPr>
          <a:xfrm>
            <a:off x="9567862" y="3404726"/>
            <a:ext cx="1789346" cy="597599"/>
          </a:xfrm>
          <a:prstGeom prst="rect">
            <a:avLst/>
          </a:prstGeom>
          <a:noFill/>
        </p:spPr>
        <p:txBody>
          <a:bodyPr wrap="square" lIns="0" tIns="0" rIns="0" bIns="0" rtlCol="0">
            <a:spAutoFit/>
          </a:bodyPr>
          <a:lstStyle/>
          <a:p>
            <a:pPr algn="ctr">
              <a:spcAft>
                <a:spcPts val="100"/>
              </a:spcAft>
            </a:pPr>
            <a:r>
              <a:rPr lang="en-US" sz="1400">
                <a:solidFill>
                  <a:schemeClr val="accent1"/>
                </a:solidFill>
                <a:latin typeface="+mj-lt"/>
                <a:cs typeface="Segoe UI" pitchFamily="34" charset="0"/>
              </a:rPr>
              <a:t>Learning coach</a:t>
            </a:r>
          </a:p>
          <a:p>
            <a:pPr lvl="0" algn="ctr">
              <a:defRPr/>
            </a:pPr>
            <a:r>
              <a:rPr lang="en-US" sz="1200">
                <a:solidFill>
                  <a:schemeClr val="bg1"/>
                </a:solidFill>
                <a:cs typeface="Segoe UI" pitchFamily="34" charset="0"/>
              </a:rPr>
              <a:t>Learn about topics and refine your skills</a:t>
            </a:r>
          </a:p>
        </p:txBody>
      </p:sp>
      <p:sp>
        <p:nvSpPr>
          <p:cNvPr id="130" name="TextBox 129">
            <a:extLst>
              <a:ext uri="{FF2B5EF4-FFF2-40B4-BE49-F238E27FC236}">
                <a16:creationId xmlns:a16="http://schemas.microsoft.com/office/drawing/2014/main" id="{5BBD7456-15FD-C025-7C01-3B7847B8F1C4}"/>
              </a:ext>
            </a:extLst>
          </p:cNvPr>
          <p:cNvSpPr txBox="1"/>
          <p:nvPr/>
        </p:nvSpPr>
        <p:spPr>
          <a:xfrm>
            <a:off x="834792" y="4832169"/>
            <a:ext cx="1789346" cy="597599"/>
          </a:xfrm>
          <a:prstGeom prst="rect">
            <a:avLst/>
          </a:prstGeom>
          <a:noFill/>
        </p:spPr>
        <p:txBody>
          <a:bodyPr wrap="square" lIns="0" tIns="0" rIns="0" bIns="0" rtlCol="0">
            <a:spAutoFit/>
          </a:bodyPr>
          <a:lstStyle/>
          <a:p>
            <a:pPr lvl="0" algn="ctr">
              <a:spcBef>
                <a:spcPct val="0"/>
              </a:spcBef>
              <a:spcAft>
                <a:spcPts val="100"/>
              </a:spcAft>
              <a:defRPr/>
            </a:pPr>
            <a:r>
              <a:rPr lang="en-US" sz="1400">
                <a:solidFill>
                  <a:schemeClr val="accent1"/>
                </a:solidFill>
                <a:latin typeface="+mj-lt"/>
                <a:cs typeface="Segoe UI" pitchFamily="34" charset="0"/>
              </a:rPr>
              <a:t>Customer Insights</a:t>
            </a:r>
          </a:p>
          <a:p>
            <a:pPr lvl="0" algn="ctr">
              <a:defRPr/>
            </a:pPr>
            <a:r>
              <a:rPr lang="en-US" sz="1200">
                <a:solidFill>
                  <a:schemeClr val="bg1"/>
                </a:solidFill>
                <a:cs typeface="Segoe UI" pitchFamily="34" charset="0"/>
              </a:rPr>
              <a:t>Get to know your customers </a:t>
            </a:r>
          </a:p>
        </p:txBody>
      </p:sp>
      <p:sp>
        <p:nvSpPr>
          <p:cNvPr id="132" name="TextBox 131">
            <a:extLst>
              <a:ext uri="{FF2B5EF4-FFF2-40B4-BE49-F238E27FC236}">
                <a16:creationId xmlns:a16="http://schemas.microsoft.com/office/drawing/2014/main" id="{3458EF20-5148-DE5D-030C-446CAD25E7D7}"/>
              </a:ext>
            </a:extLst>
          </p:cNvPr>
          <p:cNvSpPr txBox="1"/>
          <p:nvPr/>
        </p:nvSpPr>
        <p:spPr>
          <a:xfrm>
            <a:off x="3018820" y="4832169"/>
            <a:ext cx="1789346" cy="597599"/>
          </a:xfrm>
          <a:prstGeom prst="rect">
            <a:avLst/>
          </a:prstGeom>
          <a:noFill/>
        </p:spPr>
        <p:txBody>
          <a:bodyPr wrap="square" lIns="0" tIns="0" rIns="0" bIns="0" rtlCol="0">
            <a:spAutoFit/>
          </a:bodyPr>
          <a:lstStyle/>
          <a:p>
            <a:pPr lvl="0" algn="ctr" fontAlgn="base">
              <a:spcBef>
                <a:spcPct val="0"/>
              </a:spcBef>
              <a:spcAft>
                <a:spcPts val="100"/>
              </a:spcAft>
              <a:defRPr/>
            </a:pPr>
            <a:r>
              <a:rPr lang="en-US" sz="1400">
                <a:solidFill>
                  <a:schemeClr val="accent1"/>
                </a:solidFill>
                <a:latin typeface="+mj-lt"/>
                <a:cs typeface="Segoe UI" pitchFamily="34" charset="0"/>
              </a:rPr>
              <a:t>Interview Questions</a:t>
            </a:r>
          </a:p>
          <a:p>
            <a:pPr lvl="0" algn="ctr">
              <a:spcAft>
                <a:spcPts val="600"/>
              </a:spcAft>
              <a:defRPr/>
            </a:pPr>
            <a:r>
              <a:rPr lang="en-US" sz="1200">
                <a:solidFill>
                  <a:schemeClr val="bg1"/>
                </a:solidFill>
                <a:cs typeface="Segoe UI" pitchFamily="34" charset="0"/>
              </a:rPr>
              <a:t>Generate professional interview questions </a:t>
            </a:r>
          </a:p>
        </p:txBody>
      </p:sp>
      <p:sp>
        <p:nvSpPr>
          <p:cNvPr id="134" name="TextBox 133">
            <a:extLst>
              <a:ext uri="{FF2B5EF4-FFF2-40B4-BE49-F238E27FC236}">
                <a16:creationId xmlns:a16="http://schemas.microsoft.com/office/drawing/2014/main" id="{440DE4DA-79B5-4837-4D9E-B32F7315F096}"/>
              </a:ext>
            </a:extLst>
          </p:cNvPr>
          <p:cNvSpPr txBox="1"/>
          <p:nvPr/>
        </p:nvSpPr>
        <p:spPr>
          <a:xfrm>
            <a:off x="5202850" y="4832169"/>
            <a:ext cx="1789346" cy="597599"/>
          </a:xfrm>
          <a:prstGeom prst="rect">
            <a:avLst/>
          </a:prstGeom>
          <a:noFill/>
        </p:spPr>
        <p:txBody>
          <a:bodyPr wrap="square" lIns="0" tIns="0" rIns="0" bIns="0" rtlCol="0">
            <a:spAutoFit/>
          </a:bodyPr>
          <a:lstStyle/>
          <a:p>
            <a:pPr lvl="0" algn="ctr" fontAlgn="base">
              <a:spcBef>
                <a:spcPct val="0"/>
              </a:spcBef>
              <a:spcAft>
                <a:spcPts val="100"/>
              </a:spcAft>
              <a:defRPr/>
            </a:pPr>
            <a:r>
              <a:rPr lang="en-US" sz="1400">
                <a:solidFill>
                  <a:schemeClr val="accent1"/>
                </a:solidFill>
                <a:latin typeface="+mj-lt"/>
                <a:cs typeface="Segoe UI" pitchFamily="34" charset="0"/>
              </a:rPr>
              <a:t>Meeting coach</a:t>
            </a:r>
          </a:p>
          <a:p>
            <a:pPr lvl="0" algn="ctr">
              <a:defRPr/>
            </a:pPr>
            <a:r>
              <a:rPr lang="en-US" sz="1200">
                <a:solidFill>
                  <a:schemeClr val="bg1"/>
                </a:solidFill>
                <a:cs typeface="Segoe UI" pitchFamily="34" charset="0"/>
              </a:rPr>
              <a:t>Create and run effective meetings </a:t>
            </a:r>
          </a:p>
        </p:txBody>
      </p:sp>
      <p:sp>
        <p:nvSpPr>
          <p:cNvPr id="136" name="TextBox 135">
            <a:extLst>
              <a:ext uri="{FF2B5EF4-FFF2-40B4-BE49-F238E27FC236}">
                <a16:creationId xmlns:a16="http://schemas.microsoft.com/office/drawing/2014/main" id="{25774009-F45F-9B08-BEC6-E276FF944D04}"/>
              </a:ext>
            </a:extLst>
          </p:cNvPr>
          <p:cNvSpPr txBox="1"/>
          <p:nvPr/>
        </p:nvSpPr>
        <p:spPr>
          <a:xfrm>
            <a:off x="7383834" y="4832169"/>
            <a:ext cx="1789346" cy="597599"/>
          </a:xfrm>
          <a:prstGeom prst="rect">
            <a:avLst/>
          </a:prstGeom>
          <a:noFill/>
        </p:spPr>
        <p:txBody>
          <a:bodyPr wrap="square" lIns="0" tIns="0" rIns="0" bIns="0" rtlCol="0">
            <a:spAutoFit/>
          </a:bodyPr>
          <a:lstStyle/>
          <a:p>
            <a:pPr lvl="0" algn="ctr" fontAlgn="base">
              <a:spcBef>
                <a:spcPct val="0"/>
              </a:spcBef>
              <a:spcAft>
                <a:spcPts val="100"/>
              </a:spcAft>
              <a:defRPr/>
            </a:pPr>
            <a:r>
              <a:rPr lang="en-US" sz="1400">
                <a:solidFill>
                  <a:schemeClr val="accent1"/>
                </a:solidFill>
                <a:latin typeface="+mj-lt"/>
                <a:cs typeface="Segoe UI" pitchFamily="34" charset="0"/>
              </a:rPr>
              <a:t>Quiz Tutor</a:t>
            </a:r>
          </a:p>
          <a:p>
            <a:pPr lvl="0" algn="ctr">
              <a:spcAft>
                <a:spcPts val="600"/>
              </a:spcAft>
              <a:defRPr/>
            </a:pPr>
            <a:r>
              <a:rPr lang="en-US" sz="1200">
                <a:solidFill>
                  <a:schemeClr val="bg1"/>
                </a:solidFill>
                <a:cs typeface="Segoe UI" pitchFamily="34" charset="0"/>
              </a:rPr>
              <a:t>Create fun engaging quiz questions </a:t>
            </a:r>
          </a:p>
        </p:txBody>
      </p:sp>
      <p:sp>
        <p:nvSpPr>
          <p:cNvPr id="138" name="TextBox 137">
            <a:extLst>
              <a:ext uri="{FF2B5EF4-FFF2-40B4-BE49-F238E27FC236}">
                <a16:creationId xmlns:a16="http://schemas.microsoft.com/office/drawing/2014/main" id="{0859F351-788C-3E75-A5B6-8E60577FB8B8}"/>
              </a:ext>
            </a:extLst>
          </p:cNvPr>
          <p:cNvSpPr txBox="1"/>
          <p:nvPr/>
        </p:nvSpPr>
        <p:spPr>
          <a:xfrm>
            <a:off x="9567862" y="4832169"/>
            <a:ext cx="1789346" cy="597599"/>
          </a:xfrm>
          <a:prstGeom prst="rect">
            <a:avLst/>
          </a:prstGeom>
          <a:noFill/>
        </p:spPr>
        <p:txBody>
          <a:bodyPr wrap="square" lIns="0" tIns="0" rIns="0" bIns="0" rtlCol="0">
            <a:spAutoFit/>
          </a:bodyPr>
          <a:lstStyle/>
          <a:p>
            <a:pPr lvl="0" algn="ctr" fontAlgn="base">
              <a:spcBef>
                <a:spcPct val="0"/>
              </a:spcBef>
              <a:spcAft>
                <a:spcPts val="100"/>
              </a:spcAft>
              <a:defRPr/>
            </a:pPr>
            <a:r>
              <a:rPr lang="en-US" sz="1400">
                <a:solidFill>
                  <a:schemeClr val="accent1"/>
                </a:solidFill>
                <a:latin typeface="+mj-lt"/>
                <a:cs typeface="Segoe UI" pitchFamily="34" charset="0"/>
              </a:rPr>
              <a:t>Scrum Assistant </a:t>
            </a:r>
          </a:p>
          <a:p>
            <a:pPr lvl="0" algn="ctr">
              <a:defRPr/>
            </a:pPr>
            <a:r>
              <a:rPr lang="en-US" sz="1200">
                <a:solidFill>
                  <a:schemeClr val="bg1"/>
                </a:solidFill>
                <a:cs typeface="Segoe UI" pitchFamily="34" charset="0"/>
              </a:rPr>
              <a:t>Supporting the </a:t>
            </a:r>
            <a:br>
              <a:rPr lang="en-US" sz="1200">
                <a:solidFill>
                  <a:schemeClr val="bg1"/>
                </a:solidFill>
                <a:cs typeface="Segoe UI" pitchFamily="34" charset="0"/>
              </a:rPr>
            </a:br>
            <a:r>
              <a:rPr lang="en-US" sz="1200">
                <a:solidFill>
                  <a:schemeClr val="bg1"/>
                </a:solidFill>
                <a:cs typeface="Segoe UI" pitchFamily="34" charset="0"/>
              </a:rPr>
              <a:t>scrum team </a:t>
            </a:r>
          </a:p>
        </p:txBody>
      </p:sp>
      <p:sp>
        <p:nvSpPr>
          <p:cNvPr id="151" name="TextBox 150">
            <a:extLst>
              <a:ext uri="{FF2B5EF4-FFF2-40B4-BE49-F238E27FC236}">
                <a16:creationId xmlns:a16="http://schemas.microsoft.com/office/drawing/2014/main" id="{734081CA-43B2-983E-6496-7559769BC92B}"/>
              </a:ext>
            </a:extLst>
          </p:cNvPr>
          <p:cNvSpPr txBox="1"/>
          <p:nvPr/>
        </p:nvSpPr>
        <p:spPr>
          <a:xfrm>
            <a:off x="693077" y="5697863"/>
            <a:ext cx="10792129" cy="369332"/>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i="0" u="none" strike="noStrike" kern="1200" cap="none" normalizeH="0" baseline="0" noProof="0">
                <a:ln>
                  <a:noFill/>
                </a:ln>
                <a:solidFill>
                  <a:schemeClr val="bg1"/>
                </a:solidFill>
                <a:effectLst/>
                <a:uLnTx/>
                <a:uFillTx/>
                <a:ea typeface="+mn-ea"/>
                <a:cs typeface="+mn-cs"/>
              </a:rPr>
              <a:t>Besides the agents from Microsoft, your organization may have created agents for you to use as well. You can view these in the “Built for your org” section in the </a:t>
            </a:r>
            <a:r>
              <a:rPr lang="en-US" sz="1200">
                <a:solidFill>
                  <a:schemeClr val="bg1"/>
                </a:solidFill>
              </a:rPr>
              <a:t>Agent Store</a:t>
            </a:r>
            <a:r>
              <a:rPr kumimoji="0" lang="en-US" sz="1200" i="0" u="none" strike="noStrike" kern="1200" cap="none" normalizeH="0" baseline="0" noProof="0">
                <a:ln>
                  <a:noFill/>
                </a:ln>
                <a:solidFill>
                  <a:schemeClr val="bg1"/>
                </a:solidFill>
                <a:effectLst/>
                <a:uLnTx/>
                <a:uFillTx/>
                <a:ea typeface="+mn-ea"/>
                <a:cs typeface="+mn-cs"/>
              </a:rPr>
              <a:t>.</a:t>
            </a:r>
          </a:p>
        </p:txBody>
      </p:sp>
      <p:sp>
        <p:nvSpPr>
          <p:cNvPr id="154" name="TextBox 153">
            <a:extLst>
              <a:ext uri="{FF2B5EF4-FFF2-40B4-BE49-F238E27FC236}">
                <a16:creationId xmlns:a16="http://schemas.microsoft.com/office/drawing/2014/main" id="{680665D0-553C-7D10-5E62-853DE4B11BB8}"/>
              </a:ext>
            </a:extLst>
          </p:cNvPr>
          <p:cNvSpPr txBox="1"/>
          <p:nvPr/>
        </p:nvSpPr>
        <p:spPr>
          <a:xfrm>
            <a:off x="571500" y="6400192"/>
            <a:ext cx="11242661" cy="123111"/>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normalizeH="0" baseline="30000" noProof="0">
                <a:ln>
                  <a:noFill/>
                </a:ln>
                <a:solidFill>
                  <a:schemeClr val="bg1"/>
                </a:solidFill>
                <a:effectLst/>
                <a:uLnTx/>
                <a:uFillTx/>
                <a:ea typeface="+mn-ea"/>
                <a:cs typeface="+mn-cs"/>
              </a:rPr>
              <a:t>1</a:t>
            </a:r>
            <a:r>
              <a:rPr kumimoji="0" lang="en-US" sz="800" b="0" i="0" u="none" strike="noStrike" kern="1200" cap="none" normalizeH="0" baseline="0" noProof="0">
                <a:ln>
                  <a:noFill/>
                </a:ln>
                <a:solidFill>
                  <a:schemeClr val="bg1"/>
                </a:solidFill>
                <a:effectLst/>
                <a:uLnTx/>
                <a:uFillTx/>
                <a:ea typeface="+mn-ea"/>
                <a:cs typeface="+mn-cs"/>
              </a:rPr>
              <a:t>Agent creation is only available if your organization admin has enabled this capability.</a:t>
            </a:r>
          </a:p>
        </p:txBody>
      </p:sp>
    </p:spTree>
    <p:extLst>
      <p:ext uri="{BB962C8B-B14F-4D97-AF65-F5344CB8AC3E}">
        <p14:creationId xmlns:p14="http://schemas.microsoft.com/office/powerpoint/2010/main" val="202661410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91C6A-83D8-F2C0-AA76-2B7736461F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C9C5E7-A7A1-1B11-719B-90815A586E94}"/>
              </a:ext>
            </a:extLst>
          </p:cNvPr>
          <p:cNvSpPr>
            <a:spLocks noGrp="1"/>
          </p:cNvSpPr>
          <p:nvPr>
            <p:ph type="title"/>
          </p:nvPr>
        </p:nvSpPr>
        <p:spPr>
          <a:xfrm>
            <a:off x="588963" y="-1038225"/>
            <a:ext cx="11017250" cy="498475"/>
          </a:xfrm>
        </p:spPr>
        <p:txBody>
          <a:bodyPr/>
          <a:lstStyle/>
          <a:p>
            <a:r>
              <a:rPr lang="en-US"/>
              <a:t>Agent Demos</a:t>
            </a:r>
          </a:p>
        </p:txBody>
      </p:sp>
      <p:sp>
        <p:nvSpPr>
          <p:cNvPr id="6" name="Rectangle: Rounded Corners 5">
            <a:extLst>
              <a:ext uri="{FF2B5EF4-FFF2-40B4-BE49-F238E27FC236}">
                <a16:creationId xmlns:a16="http://schemas.microsoft.com/office/drawing/2014/main" id="{308EFD11-DF8A-3DB8-FCAC-B9995DC1D6AB}"/>
              </a:ext>
              <a:ext uri="{C183D7F6-B498-43B3-948B-1728B52AA6E4}">
                <adec:decorative xmlns:adec="http://schemas.microsoft.com/office/drawing/2017/decorative" val="1"/>
              </a:ext>
            </a:extLst>
          </p:cNvPr>
          <p:cNvSpPr/>
          <p:nvPr/>
        </p:nvSpPr>
        <p:spPr bwMode="auto">
          <a:xfrm>
            <a:off x="1503363" y="800777"/>
            <a:ext cx="9185275" cy="5256445"/>
          </a:xfrm>
          <a:prstGeom prst="roundRect">
            <a:avLst>
              <a:gd name="adj" fmla="val 4093"/>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lvl="0" defTabSz="932742">
              <a:spcAft>
                <a:spcPts val="1200"/>
              </a:spcAft>
              <a:buSzPct val="90000"/>
              <a:defRPr/>
            </a:pPr>
            <a:endParaRPr lang="en-US" sz="1800">
              <a:solidFill>
                <a:srgbClr val="091F2C"/>
              </a:solidFill>
              <a:cs typeface="Segoe Sans Display" pitchFamily="2" charset="0"/>
            </a:endParaRPr>
          </a:p>
        </p:txBody>
      </p:sp>
      <p:pic>
        <p:nvPicPr>
          <p:cNvPr id="4" name="agent demo" descr="Video showing a colorful infographic titled &quot;Spectrum of Agents.&quot; It displays a gradient timeline from &quot;Simple&quot; (red) to &quot;Advanced&quot; (green). Three categories are highlighted: Retrieval (red, for grounding data), Task (orange, for automating repetitive actions), and Autonomous (teal, for independent orchestration). Above the timeline, three use cases are shown: IT Helpdesk Agent, Device Refresh Agent, and Lead Gen Agent. A footer note reads, &quot;Agents vary complexity and capabilities depending on your need.">
            <a:hlinkClick r:id="" action="ppaction://media"/>
            <a:extLst>
              <a:ext uri="{FF2B5EF4-FFF2-40B4-BE49-F238E27FC236}">
                <a16:creationId xmlns:a16="http://schemas.microsoft.com/office/drawing/2014/main" id="{B011F4D4-C3D8-9878-98F5-D406AC595E03}"/>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3B79FD4E-2331-4D72-809C-BF9C9537C928}" label="Video Project 15" lang="" r:embed="rId5"/>
                        </p173:trackLst>
                      </p173:tracksInfo>
                    </p:ext>
                  </p14:extLst>
                </p14:media>
              </p:ext>
            </p:extLst>
          </p:nvPr>
        </p:nvPicPr>
        <p:blipFill>
          <a:blip r:embed="rId6"/>
          <a:stretch>
            <a:fillRect/>
          </a:stretch>
        </p:blipFill>
        <p:spPr>
          <a:xfrm>
            <a:off x="0" y="-1662"/>
            <a:ext cx="12194955" cy="6859662"/>
          </a:xfrm>
          <a:prstGeom prst="roundRect">
            <a:avLst>
              <a:gd name="adj" fmla="val 2967"/>
            </a:avLst>
          </a:prstGeom>
        </p:spPr>
      </p:pic>
    </p:spTree>
    <p:extLst>
      <p:ext uri="{BB962C8B-B14F-4D97-AF65-F5344CB8AC3E}">
        <p14:creationId xmlns:p14="http://schemas.microsoft.com/office/powerpoint/2010/main" val="344605890"/>
      </p:ext>
    </p:extLst>
  </p:cSld>
  <p:clrMapOvr>
    <a:masterClrMapping/>
  </p:clrMapOvr>
  <p:transition>
    <p:fade/>
  </p:transition>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BD67C-2655-907F-33E0-6960D46F117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A9FDAA0-8202-7E80-8BE6-6873A448E6F1}"/>
              </a:ext>
            </a:extLst>
          </p:cNvPr>
          <p:cNvSpPr>
            <a:spLocks noGrp="1"/>
          </p:cNvSpPr>
          <p:nvPr>
            <p:ph type="title"/>
          </p:nvPr>
        </p:nvSpPr>
        <p:spPr>
          <a:xfrm>
            <a:off x="571499" y="2783721"/>
            <a:ext cx="5851071" cy="1107996"/>
          </a:xfrm>
        </p:spPr>
        <p:txBody>
          <a:bodyPr anchor="ctr"/>
          <a:lstStyle/>
          <a:p>
            <a:r>
              <a:rPr lang="en-US"/>
              <a:t>Next Steps &amp; Call to Action</a:t>
            </a:r>
          </a:p>
        </p:txBody>
      </p:sp>
    </p:spTree>
    <p:extLst>
      <p:ext uri="{BB962C8B-B14F-4D97-AF65-F5344CB8AC3E}">
        <p14:creationId xmlns:p14="http://schemas.microsoft.com/office/powerpoint/2010/main" val="4251637523"/>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9096A26E-EF58-4CA4-1EDB-E6B22B572D8F}"/>
              </a:ext>
              <a:ext uri="{C183D7F6-B498-43B3-948B-1728B52AA6E4}">
                <adec:decorative xmlns:adec="http://schemas.microsoft.com/office/drawing/2017/decorative" val="1"/>
              </a:ext>
            </a:extLst>
          </p:cNvPr>
          <p:cNvSpPr/>
          <p:nvPr/>
        </p:nvSpPr>
        <p:spPr bwMode="auto">
          <a:xfrm flipH="1">
            <a:off x="571491" y="1990714"/>
            <a:ext cx="3304986" cy="4052646"/>
          </a:xfrm>
          <a:prstGeom prst="roundRect">
            <a:avLst>
              <a:gd name="adj" fmla="val 6624"/>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sp>
        <p:nvSpPr>
          <p:cNvPr id="36" name="Rectangle: Top Corners Rounded 35">
            <a:extLst>
              <a:ext uri="{FF2B5EF4-FFF2-40B4-BE49-F238E27FC236}">
                <a16:creationId xmlns:a16="http://schemas.microsoft.com/office/drawing/2014/main" id="{BC161914-F9C8-253E-B98F-9B439E8E7D35}"/>
              </a:ext>
              <a:ext uri="{C183D7F6-B498-43B3-948B-1728B52AA6E4}">
                <adec:decorative xmlns:adec="http://schemas.microsoft.com/office/drawing/2017/decorative" val="1"/>
              </a:ext>
            </a:extLst>
          </p:cNvPr>
          <p:cNvSpPr/>
          <p:nvPr/>
        </p:nvSpPr>
        <p:spPr bwMode="auto">
          <a:xfrm rot="16200000">
            <a:off x="1839539" y="3772763"/>
            <a:ext cx="621466" cy="2971801"/>
          </a:xfrm>
          <a:prstGeom prst="round2SameRect">
            <a:avLst>
              <a:gd name="adj1" fmla="val 50000"/>
              <a:gd name="adj2" fmla="val 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IN" sz="1800">
              <a:solidFill>
                <a:srgbClr val="000000"/>
              </a:solidFill>
              <a:latin typeface="Segoe Sans Display"/>
              <a:cs typeface="Segoe Sans Display"/>
            </a:endParaRPr>
          </a:p>
        </p:txBody>
      </p:sp>
      <p:sp>
        <p:nvSpPr>
          <p:cNvPr id="37" name="Rectangle: Top Corners Rounded 36">
            <a:extLst>
              <a:ext uri="{FF2B5EF4-FFF2-40B4-BE49-F238E27FC236}">
                <a16:creationId xmlns:a16="http://schemas.microsoft.com/office/drawing/2014/main" id="{CF29635A-973F-34EA-EFA7-C279B861A3A2}"/>
              </a:ext>
              <a:ext uri="{C183D7F6-B498-43B3-948B-1728B52AA6E4}">
                <adec:decorative xmlns:adec="http://schemas.microsoft.com/office/drawing/2017/decorative" val="1"/>
              </a:ext>
            </a:extLst>
          </p:cNvPr>
          <p:cNvSpPr/>
          <p:nvPr/>
        </p:nvSpPr>
        <p:spPr bwMode="auto">
          <a:xfrm rot="16200000">
            <a:off x="1970485" y="3783479"/>
            <a:ext cx="490538" cy="2950367"/>
          </a:xfrm>
          <a:prstGeom prst="round2SameRect">
            <a:avLst>
              <a:gd name="adj1" fmla="val 50000"/>
              <a:gd name="adj2" fmla="val 0"/>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prstClr val="white"/>
              </a:solidFill>
              <a:latin typeface="+mj-lt"/>
              <a:cs typeface="Segoe UI" pitchFamily="34" charset="0"/>
            </a:endParaRPr>
          </a:p>
        </p:txBody>
      </p:sp>
      <p:sp>
        <p:nvSpPr>
          <p:cNvPr id="38" name="Rectangle: Rounded Corners 37">
            <a:extLst>
              <a:ext uri="{FF2B5EF4-FFF2-40B4-BE49-F238E27FC236}">
                <a16:creationId xmlns:a16="http://schemas.microsoft.com/office/drawing/2014/main" id="{E698D828-0B1E-D7DD-4CCD-886137237E7F}"/>
              </a:ext>
              <a:ext uri="{C183D7F6-B498-43B3-948B-1728B52AA6E4}">
                <adec:decorative xmlns:adec="http://schemas.microsoft.com/office/drawing/2017/decorative" val="1"/>
              </a:ext>
            </a:extLst>
          </p:cNvPr>
          <p:cNvSpPr/>
          <p:nvPr/>
        </p:nvSpPr>
        <p:spPr bwMode="auto">
          <a:xfrm rot="16200000" flipH="1">
            <a:off x="4770839" y="-577452"/>
            <a:ext cx="5686424" cy="8012906"/>
          </a:xfrm>
          <a:prstGeom prst="roundRect">
            <a:avLst>
              <a:gd name="adj" fmla="val 3551"/>
            </a:avLst>
          </a:prstGeom>
          <a:solidFill>
            <a:schemeClr val="tx1"/>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pic>
        <p:nvPicPr>
          <p:cNvPr id="39" name="Graphic 38">
            <a:extLst>
              <a:ext uri="{FF2B5EF4-FFF2-40B4-BE49-F238E27FC236}">
                <a16:creationId xmlns:a16="http://schemas.microsoft.com/office/drawing/2014/main" id="{C00BDC8B-3711-6585-AD2E-B13DE902E086}"/>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44930" y="689601"/>
            <a:ext cx="1889226" cy="996324"/>
          </a:xfrm>
          <a:prstGeom prst="rect">
            <a:avLst/>
          </a:prstGeom>
        </p:spPr>
      </p:pic>
      <p:sp>
        <p:nvSpPr>
          <p:cNvPr id="49" name="Title 44">
            <a:extLst>
              <a:ext uri="{FF2B5EF4-FFF2-40B4-BE49-F238E27FC236}">
                <a16:creationId xmlns:a16="http://schemas.microsoft.com/office/drawing/2014/main" id="{E7D77211-351C-908F-6F70-1AB168D63FC5}"/>
              </a:ext>
            </a:extLst>
          </p:cNvPr>
          <p:cNvSpPr>
            <a:spLocks noGrp="1"/>
          </p:cNvSpPr>
          <p:nvPr>
            <p:ph type="title"/>
          </p:nvPr>
        </p:nvSpPr>
        <p:spPr>
          <a:xfrm>
            <a:off x="588963" y="-740942"/>
            <a:ext cx="11017250" cy="498475"/>
          </a:xfrm>
        </p:spPr>
        <p:txBody>
          <a:bodyPr/>
          <a:lstStyle/>
          <a:p>
            <a:r>
              <a:rPr lang="en-US"/>
              <a:t>Customer hub</a:t>
            </a:r>
          </a:p>
        </p:txBody>
      </p:sp>
      <p:pic>
        <p:nvPicPr>
          <p:cNvPr id="40" name="Picture 39" descr="A QR code ">
            <a:extLst>
              <a:ext uri="{FF2B5EF4-FFF2-40B4-BE49-F238E27FC236}">
                <a16:creationId xmlns:a16="http://schemas.microsoft.com/office/drawing/2014/main" id="{82DEC738-88AD-C0DC-1478-CDFB9C97A5D8}"/>
              </a:ext>
            </a:extLst>
          </p:cNvPr>
          <p:cNvPicPr>
            <a:picLocks noChangeAspect="1"/>
          </p:cNvPicPr>
          <p:nvPr/>
        </p:nvPicPr>
        <p:blipFill>
          <a:blip r:embed="rId4"/>
          <a:stretch>
            <a:fillRect/>
          </a:stretch>
        </p:blipFill>
        <p:spPr>
          <a:xfrm>
            <a:off x="1042171" y="2379221"/>
            <a:ext cx="2094745" cy="2094745"/>
          </a:xfrm>
          <a:prstGeom prst="roundRect">
            <a:avLst>
              <a:gd name="adj" fmla="val 5642"/>
            </a:avLst>
          </a:prstGeom>
          <a:noFill/>
        </p:spPr>
      </p:pic>
      <p:sp>
        <p:nvSpPr>
          <p:cNvPr id="41" name="TextBox 40">
            <a:extLst>
              <a:ext uri="{FF2B5EF4-FFF2-40B4-BE49-F238E27FC236}">
                <a16:creationId xmlns:a16="http://schemas.microsoft.com/office/drawing/2014/main" id="{E1C3CDD9-7F5F-EF01-9642-158ABB0E0B97}"/>
              </a:ext>
            </a:extLst>
          </p:cNvPr>
          <p:cNvSpPr txBox="1"/>
          <p:nvPr/>
        </p:nvSpPr>
        <p:spPr>
          <a:xfrm>
            <a:off x="850900" y="5166329"/>
            <a:ext cx="2701931" cy="184666"/>
          </a:xfrm>
          <a:prstGeom prst="rect">
            <a:avLst/>
          </a:prstGeom>
          <a:noFill/>
        </p:spPr>
        <p:txBody>
          <a:bodyPr wrap="squar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lvl="0" algn="l" defTabSz="914400">
              <a:defRPr/>
            </a:pPr>
            <a:r>
              <a:rPr lang="en-US" sz="1200">
                <a:solidFill>
                  <a:schemeClr val="accent1"/>
                </a:solidFill>
                <a:latin typeface="+mj-lt"/>
                <a:hlinkClick r:id="rId5">
                  <a:extLst>
                    <a:ext uri="{A12FA001-AC4F-418D-AE19-62706E023703}">
                      <ahyp:hlinkClr xmlns:ahyp="http://schemas.microsoft.com/office/drawing/2018/hyperlinkcolor" val="tx"/>
                    </a:ext>
                  </a:extLst>
                </a:hlinkClick>
              </a:rPr>
              <a:t>https://aka.ms/CustomerHubSessions</a:t>
            </a:r>
            <a:r>
              <a:rPr lang="en-US" sz="1200">
                <a:solidFill>
                  <a:schemeClr val="accent1"/>
                </a:solidFill>
                <a:latin typeface="+mj-lt"/>
              </a:rPr>
              <a:t>​</a:t>
            </a:r>
          </a:p>
        </p:txBody>
      </p:sp>
      <p:sp>
        <p:nvSpPr>
          <p:cNvPr id="42" name="TextBox 41">
            <a:extLst>
              <a:ext uri="{FF2B5EF4-FFF2-40B4-BE49-F238E27FC236}">
                <a16:creationId xmlns:a16="http://schemas.microsoft.com/office/drawing/2014/main" id="{C7AD2D3B-F0E6-9D28-873C-7B4F16CB38A3}"/>
              </a:ext>
            </a:extLst>
          </p:cNvPr>
          <p:cNvSpPr txBox="1"/>
          <p:nvPr/>
        </p:nvSpPr>
        <p:spPr>
          <a:xfrm>
            <a:off x="4191522" y="1134943"/>
            <a:ext cx="6845057" cy="830997"/>
          </a:xfrm>
          <a:prstGeom prst="rect">
            <a:avLst/>
          </a:prstGeom>
          <a:noFill/>
          <a:ln>
            <a:noFill/>
            <a:prstDash/>
          </a:ln>
          <a:effectLst/>
        </p:spPr>
        <p:txBody>
          <a:bodyPr wrap="square">
            <a:spAutoFit/>
          </a:bodyPr>
          <a:lstStyle/>
          <a:p>
            <a:pPr algn="ctr">
              <a:spcAft>
                <a:spcPts val="1800"/>
              </a:spcAft>
            </a:pPr>
            <a:r>
              <a:rPr lang="en-US" sz="2400">
                <a:ln w="3175">
                  <a:noFill/>
                </a:ln>
                <a:solidFill>
                  <a:schemeClr val="bg1"/>
                </a:solidFill>
                <a:latin typeface="Segoe Sans Display Semibold" pitchFamily="2" charset="0"/>
                <a:cs typeface="Segoe Sans Display Semibold" pitchFamily="2" charset="0"/>
              </a:rPr>
              <a:t>Visit </a:t>
            </a:r>
            <a:r>
              <a:rPr lang="en-US" sz="2400">
                <a:ln w="3175">
                  <a:noFill/>
                </a:ln>
                <a:solidFill>
                  <a:schemeClr val="accent1"/>
                </a:solidFill>
                <a:latin typeface="Segoe Sans Display Semibold" pitchFamily="2" charset="0"/>
                <a:cs typeface="Segoe Sans Display Semibold" pitchFamily="2" charset="0"/>
                <a:hlinkClick r:id="rId5">
                  <a:extLst>
                    <a:ext uri="{A12FA001-AC4F-418D-AE19-62706E023703}">
                      <ahyp:hlinkClr xmlns:ahyp="http://schemas.microsoft.com/office/drawing/2018/hyperlinkcolor" val="tx"/>
                    </a:ext>
                  </a:extLst>
                </a:hlinkClick>
              </a:rPr>
              <a:t>Customer Hub website</a:t>
            </a:r>
            <a:r>
              <a:rPr lang="en-US" sz="2400">
                <a:ln w="3175">
                  <a:noFill/>
                </a:ln>
                <a:solidFill>
                  <a:schemeClr val="accent1"/>
                </a:solidFill>
                <a:latin typeface="Segoe Sans Display Semibold" pitchFamily="2" charset="0"/>
                <a:cs typeface="Segoe Sans Display Semibold" pitchFamily="2" charset="0"/>
              </a:rPr>
              <a:t> </a:t>
            </a:r>
            <a:r>
              <a:rPr lang="en-US" sz="2400">
                <a:ln w="3175">
                  <a:noFill/>
                </a:ln>
                <a:solidFill>
                  <a:schemeClr val="bg1"/>
                </a:solidFill>
                <a:latin typeface="Segoe Sans Display Semibold" pitchFamily="2" charset="0"/>
                <a:cs typeface="Segoe Sans Display Semibold" pitchFamily="2" charset="0"/>
              </a:rPr>
              <a:t>for upcoming sessions, updates, and on demand contents!</a:t>
            </a:r>
          </a:p>
        </p:txBody>
      </p:sp>
      <p:pic>
        <p:nvPicPr>
          <p:cNvPr id="43" name="Picture 42" descr="Screenshot of Microsoft Adoption webpage titled “Customer Hub.”">
            <a:extLst>
              <a:ext uri="{FF2B5EF4-FFF2-40B4-BE49-F238E27FC236}">
                <a16:creationId xmlns:a16="http://schemas.microsoft.com/office/drawing/2014/main" id="{3D36239E-1CC6-BCA8-A7A7-54844399FB53}"/>
              </a:ext>
              <a:ext uri="{C183D7F6-B498-43B3-948B-1728B52AA6E4}">
                <adec:decorative xmlns:adec="http://schemas.microsoft.com/office/drawing/2017/decorative" val="0"/>
              </a:ext>
            </a:extLst>
          </p:cNvPr>
          <p:cNvPicPr>
            <a:picLocks noChangeAspect="1"/>
          </p:cNvPicPr>
          <p:nvPr/>
        </p:nvPicPr>
        <p:blipFill rotWithShape="1">
          <a:blip r:embed="rId6"/>
          <a:srcRect t="92" b="5644"/>
          <a:stretch>
            <a:fillRect/>
          </a:stretch>
        </p:blipFill>
        <p:spPr>
          <a:xfrm>
            <a:off x="3807627" y="2449924"/>
            <a:ext cx="7612846" cy="3622138"/>
          </a:xfrm>
          <a:prstGeom prst="roundRect">
            <a:avLst>
              <a:gd name="adj" fmla="val 2532"/>
            </a:avLst>
          </a:prstGeom>
        </p:spPr>
      </p:pic>
    </p:spTree>
    <p:extLst>
      <p:ext uri="{BB962C8B-B14F-4D97-AF65-F5344CB8AC3E}">
        <p14:creationId xmlns:p14="http://schemas.microsoft.com/office/powerpoint/2010/main" val="2246914232"/>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51121-1D4C-791C-4F5A-371E412F531D}"/>
            </a:ext>
          </a:extLst>
        </p:cNvPr>
        <p:cNvGrpSpPr/>
        <p:nvPr/>
      </p:nvGrpSpPr>
      <p:grpSpPr>
        <a:xfrm>
          <a:off x="0" y="0"/>
          <a:ext cx="0" cy="0"/>
          <a:chOff x="0" y="0"/>
          <a:chExt cx="0" cy="0"/>
        </a:xfrm>
      </p:grpSpPr>
      <p:sp>
        <p:nvSpPr>
          <p:cNvPr id="32" name="Freeform: Shape 31">
            <a:extLst>
              <a:ext uri="{FF2B5EF4-FFF2-40B4-BE49-F238E27FC236}">
                <a16:creationId xmlns:a16="http://schemas.microsoft.com/office/drawing/2014/main" id="{43DECA12-C378-F599-0D76-BCE21DE27D55}"/>
              </a:ext>
              <a:ext uri="{C183D7F6-B498-43B3-948B-1728B52AA6E4}">
                <adec:decorative xmlns:adec="http://schemas.microsoft.com/office/drawing/2017/decorative" val="1"/>
              </a:ext>
            </a:extLst>
          </p:cNvPr>
          <p:cNvSpPr/>
          <p:nvPr/>
        </p:nvSpPr>
        <p:spPr bwMode="auto">
          <a:xfrm>
            <a:off x="5442859" y="0"/>
            <a:ext cx="6749141" cy="6858000"/>
          </a:xfrm>
          <a:custGeom>
            <a:avLst/>
            <a:gdLst>
              <a:gd name="connsiteX0" fmla="*/ 0 w 8403770"/>
              <a:gd name="connsiteY0" fmla="*/ 0 h 6858000"/>
              <a:gd name="connsiteX1" fmla="*/ 8403770 w 8403770"/>
              <a:gd name="connsiteY1" fmla="*/ 0 h 6858000"/>
              <a:gd name="connsiteX2" fmla="*/ 8403770 w 8403770"/>
              <a:gd name="connsiteY2" fmla="*/ 6858000 h 6858000"/>
              <a:gd name="connsiteX3" fmla="*/ 8403769 w 8403770"/>
              <a:gd name="connsiteY3" fmla="*/ 6858000 h 6858000"/>
              <a:gd name="connsiteX4" fmla="*/ 8403769 w 8403770"/>
              <a:gd name="connsiteY4" fmla="*/ 6675121 h 6858000"/>
              <a:gd name="connsiteX5" fmla="*/ 0 w 8403770"/>
              <a:gd name="connsiteY5" fmla="*/ 66751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03770" h="6858000">
                <a:moveTo>
                  <a:pt x="0" y="0"/>
                </a:moveTo>
                <a:lnTo>
                  <a:pt x="8403770" y="0"/>
                </a:lnTo>
                <a:lnTo>
                  <a:pt x="8403770" y="6858000"/>
                </a:lnTo>
                <a:lnTo>
                  <a:pt x="8403769" y="6858000"/>
                </a:lnTo>
                <a:lnTo>
                  <a:pt x="8403769" y="6675121"/>
                </a:lnTo>
                <a:lnTo>
                  <a:pt x="0" y="6675121"/>
                </a:lnTo>
                <a:close/>
              </a:path>
            </a:pathLst>
          </a:cu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36" name="Rectangle: Rounded Corners 35">
            <a:extLst>
              <a:ext uri="{FF2B5EF4-FFF2-40B4-BE49-F238E27FC236}">
                <a16:creationId xmlns:a16="http://schemas.microsoft.com/office/drawing/2014/main" id="{3C178F7F-B6F4-0FAC-0246-5C5E26175739}"/>
              </a:ext>
              <a:ext uri="{C183D7F6-B498-43B3-948B-1728B52AA6E4}">
                <adec:decorative xmlns:adec="http://schemas.microsoft.com/office/drawing/2017/decorative" val="1"/>
              </a:ext>
            </a:extLst>
          </p:cNvPr>
          <p:cNvSpPr/>
          <p:nvPr/>
        </p:nvSpPr>
        <p:spPr bwMode="auto">
          <a:xfrm>
            <a:off x="5675086" y="5533326"/>
            <a:ext cx="5671651" cy="677541"/>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800" err="1">
              <a:solidFill>
                <a:schemeClr val="tx1"/>
              </a:solidFill>
              <a:latin typeface="+mj-lt"/>
              <a:cs typeface="Segoe UI" pitchFamily="34" charset="0"/>
            </a:endParaRPr>
          </a:p>
        </p:txBody>
      </p:sp>
      <p:grpSp>
        <p:nvGrpSpPr>
          <p:cNvPr id="38" name="Group 37">
            <a:extLst>
              <a:ext uri="{FF2B5EF4-FFF2-40B4-BE49-F238E27FC236}">
                <a16:creationId xmlns:a16="http://schemas.microsoft.com/office/drawing/2014/main" id="{5FA36B45-67F4-B386-750E-EF7153508E85}"/>
              </a:ext>
              <a:ext uri="{C183D7F6-B498-43B3-948B-1728B52AA6E4}">
                <adec:decorative xmlns:adec="http://schemas.microsoft.com/office/drawing/2017/decorative" val="1"/>
              </a:ext>
            </a:extLst>
          </p:cNvPr>
          <p:cNvGrpSpPr/>
          <p:nvPr/>
        </p:nvGrpSpPr>
        <p:grpSpPr>
          <a:xfrm>
            <a:off x="10780820" y="5452257"/>
            <a:ext cx="839680" cy="839680"/>
            <a:chOff x="10664946" y="5702526"/>
            <a:chExt cx="423210" cy="423210"/>
          </a:xfrm>
        </p:grpSpPr>
        <p:grpSp>
          <p:nvGrpSpPr>
            <p:cNvPr id="39" name="Group 38">
              <a:extLst>
                <a:ext uri="{FF2B5EF4-FFF2-40B4-BE49-F238E27FC236}">
                  <a16:creationId xmlns:a16="http://schemas.microsoft.com/office/drawing/2014/main" id="{4AB4DCEC-70C5-0172-90DB-51FC2BA125FB}"/>
                </a:ext>
                <a:ext uri="{C183D7F6-B498-43B3-948B-1728B52AA6E4}">
                  <adec:decorative xmlns:adec="http://schemas.microsoft.com/office/drawing/2017/decorative" val="1"/>
                </a:ext>
              </a:extLst>
            </p:cNvPr>
            <p:cNvGrpSpPr/>
            <p:nvPr/>
          </p:nvGrpSpPr>
          <p:grpSpPr>
            <a:xfrm>
              <a:off x="10664946" y="5702526"/>
              <a:ext cx="423210" cy="423210"/>
              <a:chOff x="1955959" y="4187622"/>
              <a:chExt cx="766762" cy="765422"/>
            </a:xfrm>
          </p:grpSpPr>
          <p:sp>
            <p:nvSpPr>
              <p:cNvPr id="41" name="Oval 40">
                <a:extLst>
                  <a:ext uri="{FF2B5EF4-FFF2-40B4-BE49-F238E27FC236}">
                    <a16:creationId xmlns:a16="http://schemas.microsoft.com/office/drawing/2014/main" id="{15E41702-851C-F614-EF8C-B77D3D098D7A}"/>
                  </a:ext>
                  <a:ext uri="{C183D7F6-B498-43B3-948B-1728B52AA6E4}">
                    <adec:decorative xmlns:adec="http://schemas.microsoft.com/office/drawing/2017/decorative" val="1"/>
                  </a:ext>
                </a:extLst>
              </p:cNvPr>
              <p:cNvSpPr/>
              <p:nvPr/>
            </p:nvSpPr>
            <p:spPr>
              <a:xfrm>
                <a:off x="1955959" y="4187622"/>
                <a:ext cx="766762" cy="765422"/>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42" name="Oval 41">
                <a:extLst>
                  <a:ext uri="{FF2B5EF4-FFF2-40B4-BE49-F238E27FC236}">
                    <a16:creationId xmlns:a16="http://schemas.microsoft.com/office/drawing/2014/main" id="{B1E94D5D-27DD-E75F-2471-7311285A3CBF}"/>
                  </a:ext>
                  <a:ext uri="{C183D7F6-B498-43B3-948B-1728B52AA6E4}">
                    <adec:decorative xmlns:adec="http://schemas.microsoft.com/office/drawing/2017/decorative" val="1"/>
                  </a:ext>
                </a:extLst>
              </p:cNvPr>
              <p:cNvSpPr/>
              <p:nvPr/>
            </p:nvSpPr>
            <p:spPr>
              <a:xfrm>
                <a:off x="2037153" y="4268675"/>
                <a:ext cx="604373" cy="603315"/>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800">
                  <a:solidFill>
                    <a:schemeClr val="tx1"/>
                  </a:solidFill>
                  <a:latin typeface="+mj-lt"/>
                  <a:cs typeface="Segoe UI" pitchFamily="34" charset="0"/>
                </a:endParaRPr>
              </a:p>
            </p:txBody>
          </p:sp>
        </p:grpSp>
        <p:sp>
          <p:nvSpPr>
            <p:cNvPr id="40" name="Graphic 50">
              <a:extLst>
                <a:ext uri="{FF2B5EF4-FFF2-40B4-BE49-F238E27FC236}">
                  <a16:creationId xmlns:a16="http://schemas.microsoft.com/office/drawing/2014/main" id="{051FFA6C-AB12-C0F0-3387-D712878CB33B}"/>
                </a:ext>
                <a:ext uri="{C183D7F6-B498-43B3-948B-1728B52AA6E4}">
                  <adec:decorative xmlns:adec="http://schemas.microsoft.com/office/drawing/2017/decorative" val="1"/>
                </a:ext>
              </a:extLst>
            </p:cNvPr>
            <p:cNvSpPr/>
            <p:nvPr/>
          </p:nvSpPr>
          <p:spPr>
            <a:xfrm>
              <a:off x="10783766" y="5805171"/>
              <a:ext cx="185570" cy="217920"/>
            </a:xfrm>
            <a:custGeom>
              <a:avLst/>
              <a:gdLst>
                <a:gd name="connsiteX0" fmla="*/ 64294 w 162888"/>
                <a:gd name="connsiteY0" fmla="*/ 0 h 191285"/>
                <a:gd name="connsiteX1" fmla="*/ 71438 w 162888"/>
                <a:gd name="connsiteY1" fmla="*/ 7144 h 191285"/>
                <a:gd name="connsiteX2" fmla="*/ 71438 w 162888"/>
                <a:gd name="connsiteY2" fmla="*/ 30956 h 191285"/>
                <a:gd name="connsiteX3" fmla="*/ 64294 w 162888"/>
                <a:gd name="connsiteY3" fmla="*/ 38100 h 191285"/>
                <a:gd name="connsiteX4" fmla="*/ 57150 w 162888"/>
                <a:gd name="connsiteY4" fmla="*/ 30956 h 191285"/>
                <a:gd name="connsiteX5" fmla="*/ 57150 w 162888"/>
                <a:gd name="connsiteY5" fmla="*/ 7144 h 191285"/>
                <a:gd name="connsiteX6" fmla="*/ 64294 w 162888"/>
                <a:gd name="connsiteY6" fmla="*/ 0 h 191285"/>
                <a:gd name="connsiteX7" fmla="*/ 18761 w 162888"/>
                <a:gd name="connsiteY7" fmla="*/ 18762 h 191285"/>
                <a:gd name="connsiteX8" fmla="*/ 28864 w 162888"/>
                <a:gd name="connsiteY8" fmla="*/ 18762 h 191285"/>
                <a:gd name="connsiteX9" fmla="*/ 45532 w 162888"/>
                <a:gd name="connsiteY9" fmla="*/ 35430 h 191285"/>
                <a:gd name="connsiteX10" fmla="*/ 45533 w 162888"/>
                <a:gd name="connsiteY10" fmla="*/ 45532 h 191285"/>
                <a:gd name="connsiteX11" fmla="*/ 35430 w 162888"/>
                <a:gd name="connsiteY11" fmla="*/ 45533 h 191285"/>
                <a:gd name="connsiteX12" fmla="*/ 18761 w 162888"/>
                <a:gd name="connsiteY12" fmla="*/ 28865 h 191285"/>
                <a:gd name="connsiteX13" fmla="*/ 18761 w 162888"/>
                <a:gd name="connsiteY13" fmla="*/ 18762 h 191285"/>
                <a:gd name="connsiteX14" fmla="*/ 109826 w 162888"/>
                <a:gd name="connsiteY14" fmla="*/ 18762 h 191285"/>
                <a:gd name="connsiteX15" fmla="*/ 109826 w 162888"/>
                <a:gd name="connsiteY15" fmla="*/ 28865 h 191285"/>
                <a:gd name="connsiteX16" fmla="*/ 93157 w 162888"/>
                <a:gd name="connsiteY16" fmla="*/ 45534 h 191285"/>
                <a:gd name="connsiteX17" fmla="*/ 83055 w 162888"/>
                <a:gd name="connsiteY17" fmla="*/ 45534 h 191285"/>
                <a:gd name="connsiteX18" fmla="*/ 83055 w 162888"/>
                <a:gd name="connsiteY18" fmla="*/ 35431 h 191285"/>
                <a:gd name="connsiteX19" fmla="*/ 99724 w 162888"/>
                <a:gd name="connsiteY19" fmla="*/ 18762 h 191285"/>
                <a:gd name="connsiteX20" fmla="*/ 109826 w 162888"/>
                <a:gd name="connsiteY20" fmla="*/ 18762 h 191285"/>
                <a:gd name="connsiteX21" fmla="*/ 0 w 162888"/>
                <a:gd name="connsiteY21" fmla="*/ 64294 h 191285"/>
                <a:gd name="connsiteX22" fmla="*/ 7144 w 162888"/>
                <a:gd name="connsiteY22" fmla="*/ 57150 h 191285"/>
                <a:gd name="connsiteX23" fmla="*/ 30956 w 162888"/>
                <a:gd name="connsiteY23" fmla="*/ 57150 h 191285"/>
                <a:gd name="connsiteX24" fmla="*/ 38100 w 162888"/>
                <a:gd name="connsiteY24" fmla="*/ 64294 h 191285"/>
                <a:gd name="connsiteX25" fmla="*/ 30956 w 162888"/>
                <a:gd name="connsiteY25" fmla="*/ 71438 h 191285"/>
                <a:gd name="connsiteX26" fmla="*/ 7144 w 162888"/>
                <a:gd name="connsiteY26" fmla="*/ 71438 h 191285"/>
                <a:gd name="connsiteX27" fmla="*/ 0 w 162888"/>
                <a:gd name="connsiteY27" fmla="*/ 64294 h 191285"/>
                <a:gd name="connsiteX28" fmla="*/ 57150 w 162888"/>
                <a:gd name="connsiteY28" fmla="*/ 71314 h 191285"/>
                <a:gd name="connsiteX29" fmla="*/ 77889 w 162888"/>
                <a:gd name="connsiteY29" fmla="*/ 61776 h 191285"/>
                <a:gd name="connsiteX30" fmla="*/ 158481 w 162888"/>
                <a:gd name="connsiteY30" fmla="*/ 130853 h 191285"/>
                <a:gd name="connsiteX31" fmla="*/ 150806 w 162888"/>
                <a:gd name="connsiteY31" fmla="*/ 152946 h 191285"/>
                <a:gd name="connsiteX32" fmla="*/ 114230 w 162888"/>
                <a:gd name="connsiteY32" fmla="*/ 154409 h 191285"/>
                <a:gd name="connsiteX33" fmla="*/ 103980 w 162888"/>
                <a:gd name="connsiteY33" fmla="*/ 159240 h 191285"/>
                <a:gd name="connsiteX34" fmla="*/ 79076 w 162888"/>
                <a:gd name="connsiteY34" fmla="*/ 187074 h 191285"/>
                <a:gd name="connsiteX35" fmla="*/ 57150 w 162888"/>
                <a:gd name="connsiteY35" fmla="*/ 178697 h 191285"/>
                <a:gd name="connsiteX36" fmla="*/ 57150 w 162888"/>
                <a:gd name="connsiteY36" fmla="*/ 71314 h 19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62888" h="191285">
                  <a:moveTo>
                    <a:pt x="64294" y="0"/>
                  </a:moveTo>
                  <a:cubicBezTo>
                    <a:pt x="68239" y="0"/>
                    <a:pt x="71438" y="3198"/>
                    <a:pt x="71438" y="7144"/>
                  </a:cubicBezTo>
                  <a:lnTo>
                    <a:pt x="71438" y="30956"/>
                  </a:lnTo>
                  <a:cubicBezTo>
                    <a:pt x="71438" y="34902"/>
                    <a:pt x="68239" y="38100"/>
                    <a:pt x="64294" y="38100"/>
                  </a:cubicBezTo>
                  <a:cubicBezTo>
                    <a:pt x="60348" y="38100"/>
                    <a:pt x="57150" y="34902"/>
                    <a:pt x="57150" y="30956"/>
                  </a:cubicBezTo>
                  <a:lnTo>
                    <a:pt x="57150" y="7144"/>
                  </a:lnTo>
                  <a:cubicBezTo>
                    <a:pt x="57150" y="3198"/>
                    <a:pt x="60348" y="0"/>
                    <a:pt x="64294" y="0"/>
                  </a:cubicBezTo>
                  <a:close/>
                  <a:moveTo>
                    <a:pt x="18761" y="18762"/>
                  </a:moveTo>
                  <a:cubicBezTo>
                    <a:pt x="21551" y="15973"/>
                    <a:pt x="26074" y="15972"/>
                    <a:pt x="28864" y="18762"/>
                  </a:cubicBezTo>
                  <a:lnTo>
                    <a:pt x="45532" y="35430"/>
                  </a:lnTo>
                  <a:cubicBezTo>
                    <a:pt x="48322" y="38219"/>
                    <a:pt x="48323" y="42743"/>
                    <a:pt x="45533" y="45532"/>
                  </a:cubicBezTo>
                  <a:cubicBezTo>
                    <a:pt x="42743" y="48322"/>
                    <a:pt x="38220" y="48323"/>
                    <a:pt x="35430" y="45533"/>
                  </a:cubicBezTo>
                  <a:lnTo>
                    <a:pt x="18761" y="28865"/>
                  </a:lnTo>
                  <a:cubicBezTo>
                    <a:pt x="15971" y="26076"/>
                    <a:pt x="15971" y="21552"/>
                    <a:pt x="18761" y="18762"/>
                  </a:cubicBezTo>
                  <a:close/>
                  <a:moveTo>
                    <a:pt x="109826" y="18762"/>
                  </a:moveTo>
                  <a:cubicBezTo>
                    <a:pt x="112616" y="21552"/>
                    <a:pt x="112616" y="26075"/>
                    <a:pt x="109826" y="28865"/>
                  </a:cubicBezTo>
                  <a:lnTo>
                    <a:pt x="93157" y="45534"/>
                  </a:lnTo>
                  <a:cubicBezTo>
                    <a:pt x="90367" y="48324"/>
                    <a:pt x="85845" y="48324"/>
                    <a:pt x="83055" y="45534"/>
                  </a:cubicBezTo>
                  <a:cubicBezTo>
                    <a:pt x="80265" y="42744"/>
                    <a:pt x="80265" y="38221"/>
                    <a:pt x="83055" y="35431"/>
                  </a:cubicBezTo>
                  <a:lnTo>
                    <a:pt x="99724" y="18762"/>
                  </a:lnTo>
                  <a:cubicBezTo>
                    <a:pt x="102514" y="15972"/>
                    <a:pt x="107036" y="15972"/>
                    <a:pt x="109826" y="18762"/>
                  </a:cubicBezTo>
                  <a:close/>
                  <a:moveTo>
                    <a:pt x="0" y="64294"/>
                  </a:moveTo>
                  <a:cubicBezTo>
                    <a:pt x="0" y="60348"/>
                    <a:pt x="3198" y="57150"/>
                    <a:pt x="7144" y="57150"/>
                  </a:cubicBezTo>
                  <a:lnTo>
                    <a:pt x="30956" y="57150"/>
                  </a:lnTo>
                  <a:cubicBezTo>
                    <a:pt x="34902" y="57150"/>
                    <a:pt x="38100" y="60348"/>
                    <a:pt x="38100" y="64294"/>
                  </a:cubicBezTo>
                  <a:cubicBezTo>
                    <a:pt x="38100" y="68239"/>
                    <a:pt x="34902" y="71438"/>
                    <a:pt x="30956" y="71438"/>
                  </a:cubicBezTo>
                  <a:lnTo>
                    <a:pt x="7144" y="71438"/>
                  </a:lnTo>
                  <a:cubicBezTo>
                    <a:pt x="3198" y="71438"/>
                    <a:pt x="0" y="68239"/>
                    <a:pt x="0" y="64294"/>
                  </a:cubicBezTo>
                  <a:close/>
                  <a:moveTo>
                    <a:pt x="57150" y="71314"/>
                  </a:moveTo>
                  <a:cubicBezTo>
                    <a:pt x="57150" y="60581"/>
                    <a:pt x="69740" y="54790"/>
                    <a:pt x="77889" y="61776"/>
                  </a:cubicBezTo>
                  <a:lnTo>
                    <a:pt x="158481" y="130853"/>
                  </a:lnTo>
                  <a:cubicBezTo>
                    <a:pt x="167149" y="138284"/>
                    <a:pt x="162215" y="152490"/>
                    <a:pt x="150806" y="152946"/>
                  </a:cubicBezTo>
                  <a:lnTo>
                    <a:pt x="114230" y="154409"/>
                  </a:lnTo>
                  <a:cubicBezTo>
                    <a:pt x="110300" y="154566"/>
                    <a:pt x="106602" y="156309"/>
                    <a:pt x="103980" y="159240"/>
                  </a:cubicBezTo>
                  <a:lnTo>
                    <a:pt x="79076" y="187074"/>
                  </a:lnTo>
                  <a:cubicBezTo>
                    <a:pt x="71386" y="195668"/>
                    <a:pt x="57150" y="190229"/>
                    <a:pt x="57150" y="178697"/>
                  </a:cubicBezTo>
                  <a:lnTo>
                    <a:pt x="57150" y="71314"/>
                  </a:lnTo>
                  <a:close/>
                </a:path>
              </a:pathLst>
            </a:custGeom>
            <a:solidFill>
              <a:schemeClr val="bg1"/>
            </a:solidFill>
            <a:ln w="25716" cap="flat">
              <a:noFill/>
              <a:prstDash val="solid"/>
              <a:miter/>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7528">
                      <a:srgbClr val="000000"/>
                    </a:gs>
                    <a:gs pos="53933">
                      <a:srgbClr val="000000"/>
                    </a:gs>
                  </a:gsLst>
                  <a:path path="circle">
                    <a:fillToRect l="100000" b="100000"/>
                  </a:path>
                </a:gradFill>
                <a:effectLst/>
                <a:uLnTx/>
                <a:uFillTx/>
                <a:latin typeface="Segoe UI Semibold"/>
                <a:ea typeface="+mn-ea"/>
                <a:cs typeface="Segoe UI" pitchFamily="34" charset="0"/>
              </a:endParaRPr>
            </a:p>
          </p:txBody>
        </p:sp>
      </p:grpSp>
      <p:sp>
        <p:nvSpPr>
          <p:cNvPr id="91" name="Rectangle: Rounded Corners 90">
            <a:extLst>
              <a:ext uri="{FF2B5EF4-FFF2-40B4-BE49-F238E27FC236}">
                <a16:creationId xmlns:a16="http://schemas.microsoft.com/office/drawing/2014/main" id="{E93196D1-077E-8D13-E7F6-3A277B479788}"/>
              </a:ext>
              <a:ext uri="{C183D7F6-B498-43B3-948B-1728B52AA6E4}">
                <adec:decorative xmlns:adec="http://schemas.microsoft.com/office/drawing/2017/decorative" val="1"/>
              </a:ext>
            </a:extLst>
          </p:cNvPr>
          <p:cNvSpPr>
            <a:spLocks/>
          </p:cNvSpPr>
          <p:nvPr/>
        </p:nvSpPr>
        <p:spPr bwMode="auto">
          <a:xfrm>
            <a:off x="5675086" y="878178"/>
            <a:ext cx="5945413" cy="1243369"/>
          </a:xfrm>
          <a:prstGeom prst="roundRect">
            <a:avLst>
              <a:gd name="adj" fmla="val 1189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548640" rIns="182880" bIns="182880" numCol="1" spcCol="0" rtlCol="0" fromWordArt="0" anchor="t" anchorCtr="0" forceAA="0" compatLnSpc="1">
            <a:prstTxWarp prst="textNoShape">
              <a:avLst/>
            </a:prstTxWarp>
            <a:noAutofit/>
          </a:bodyPr>
          <a:lstStyle/>
          <a:p>
            <a:pPr algn="ctr" defTabSz="889000">
              <a:spcBef>
                <a:spcPct val="0"/>
              </a:spcBef>
              <a:spcAft>
                <a:spcPct val="35000"/>
              </a:spcAft>
            </a:pPr>
            <a:endParaRPr lang="en-US" sz="2000"/>
          </a:p>
        </p:txBody>
      </p:sp>
      <p:sp>
        <p:nvSpPr>
          <p:cNvPr id="92" name="Rectangle: Rounded Corners 91">
            <a:extLst>
              <a:ext uri="{FF2B5EF4-FFF2-40B4-BE49-F238E27FC236}">
                <a16:creationId xmlns:a16="http://schemas.microsoft.com/office/drawing/2014/main" id="{E7F5178C-E731-2376-91DB-C7ACA596CF43}"/>
              </a:ext>
              <a:ext uri="{C183D7F6-B498-43B3-948B-1728B52AA6E4}">
                <adec:decorative xmlns:adec="http://schemas.microsoft.com/office/drawing/2017/decorative" val="1"/>
              </a:ext>
            </a:extLst>
          </p:cNvPr>
          <p:cNvSpPr>
            <a:spLocks/>
          </p:cNvSpPr>
          <p:nvPr/>
        </p:nvSpPr>
        <p:spPr bwMode="auto">
          <a:xfrm>
            <a:off x="5675086" y="2350147"/>
            <a:ext cx="5945413" cy="1243369"/>
          </a:xfrm>
          <a:prstGeom prst="roundRect">
            <a:avLst>
              <a:gd name="adj" fmla="val 1189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548640" rIns="182880" bIns="182880" numCol="1" spcCol="0" rtlCol="0" fromWordArt="0" anchor="t" anchorCtr="0" forceAA="0" compatLnSpc="1">
            <a:prstTxWarp prst="textNoShape">
              <a:avLst/>
            </a:prstTxWarp>
            <a:noAutofit/>
          </a:bodyPr>
          <a:lstStyle/>
          <a:p>
            <a:pPr algn="ctr" defTabSz="889000">
              <a:spcBef>
                <a:spcPct val="0"/>
              </a:spcBef>
              <a:spcAft>
                <a:spcPct val="35000"/>
              </a:spcAft>
            </a:pPr>
            <a:endParaRPr lang="en-US" sz="2000"/>
          </a:p>
        </p:txBody>
      </p:sp>
      <p:sp>
        <p:nvSpPr>
          <p:cNvPr id="93" name="Rectangle: Rounded Corners 92">
            <a:extLst>
              <a:ext uri="{FF2B5EF4-FFF2-40B4-BE49-F238E27FC236}">
                <a16:creationId xmlns:a16="http://schemas.microsoft.com/office/drawing/2014/main" id="{DA4F5C94-D7D0-627F-739E-49E27203E448}"/>
              </a:ext>
              <a:ext uri="{C183D7F6-B498-43B3-948B-1728B52AA6E4}">
                <adec:decorative xmlns:adec="http://schemas.microsoft.com/office/drawing/2017/decorative" val="1"/>
              </a:ext>
            </a:extLst>
          </p:cNvPr>
          <p:cNvSpPr>
            <a:spLocks/>
          </p:cNvSpPr>
          <p:nvPr/>
        </p:nvSpPr>
        <p:spPr bwMode="auto">
          <a:xfrm>
            <a:off x="5675086" y="3822116"/>
            <a:ext cx="5945413" cy="1243369"/>
          </a:xfrm>
          <a:prstGeom prst="roundRect">
            <a:avLst>
              <a:gd name="adj" fmla="val 1189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548640" rIns="182880" bIns="182880" numCol="1" spcCol="0" rtlCol="0" fromWordArt="0" anchor="t" anchorCtr="0" forceAA="0" compatLnSpc="1">
            <a:prstTxWarp prst="textNoShape">
              <a:avLst/>
            </a:prstTxWarp>
            <a:noAutofit/>
          </a:bodyPr>
          <a:lstStyle/>
          <a:p>
            <a:pPr algn="ctr" defTabSz="889000">
              <a:spcBef>
                <a:spcPct val="0"/>
              </a:spcBef>
              <a:spcAft>
                <a:spcPct val="35000"/>
              </a:spcAft>
            </a:pPr>
            <a:endParaRPr lang="en-US" sz="2000"/>
          </a:p>
        </p:txBody>
      </p:sp>
      <p:sp>
        <p:nvSpPr>
          <p:cNvPr id="94" name="Oval 93">
            <a:extLst>
              <a:ext uri="{FF2B5EF4-FFF2-40B4-BE49-F238E27FC236}">
                <a16:creationId xmlns:a16="http://schemas.microsoft.com/office/drawing/2014/main" id="{E1EB7455-8CE6-DC13-8F41-3658A753876E}"/>
              </a:ext>
              <a:ext uri="{C183D7F6-B498-43B3-948B-1728B52AA6E4}">
                <adec:decorative xmlns:adec="http://schemas.microsoft.com/office/drawing/2017/decorative" val="1"/>
              </a:ext>
            </a:extLst>
          </p:cNvPr>
          <p:cNvSpPr/>
          <p:nvPr/>
        </p:nvSpPr>
        <p:spPr>
          <a:xfrm>
            <a:off x="5927281" y="1109553"/>
            <a:ext cx="781988" cy="780618"/>
          </a:xfrm>
          <a:prstGeom prst="ellipse">
            <a:avLst/>
          </a:prstGeom>
          <a:gradFill>
            <a:gsLst>
              <a:gs pos="49400">
                <a:srgbClr val="D589FF"/>
              </a:gs>
              <a:gs pos="0">
                <a:srgbClr val="3EB1FF"/>
              </a:gs>
              <a:gs pos="100000">
                <a:srgbClr val="F69F97"/>
              </a:gs>
            </a:gsLst>
            <a:lin ang="2700000" scaled="0"/>
          </a:gra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95" name="Oval 94">
            <a:extLst>
              <a:ext uri="{FF2B5EF4-FFF2-40B4-BE49-F238E27FC236}">
                <a16:creationId xmlns:a16="http://schemas.microsoft.com/office/drawing/2014/main" id="{15DD3620-532A-8B86-430B-95A2EA98B211}"/>
              </a:ext>
              <a:ext uri="{C183D7F6-B498-43B3-948B-1728B52AA6E4}">
                <adec:decorative xmlns:adec="http://schemas.microsoft.com/office/drawing/2017/decorative" val="1"/>
              </a:ext>
            </a:extLst>
          </p:cNvPr>
          <p:cNvSpPr/>
          <p:nvPr/>
        </p:nvSpPr>
        <p:spPr>
          <a:xfrm>
            <a:off x="5927281" y="2581522"/>
            <a:ext cx="781988" cy="780618"/>
          </a:xfrm>
          <a:prstGeom prst="ellipse">
            <a:avLst/>
          </a:prstGeom>
          <a:gradFill>
            <a:gsLst>
              <a:gs pos="49400">
                <a:srgbClr val="D589FF"/>
              </a:gs>
              <a:gs pos="0">
                <a:srgbClr val="3EB1FF"/>
              </a:gs>
              <a:gs pos="100000">
                <a:srgbClr val="F69F97"/>
              </a:gs>
            </a:gsLst>
            <a:lin ang="2700000" scaled="0"/>
          </a:gra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96" name="Oval 95">
            <a:extLst>
              <a:ext uri="{FF2B5EF4-FFF2-40B4-BE49-F238E27FC236}">
                <a16:creationId xmlns:a16="http://schemas.microsoft.com/office/drawing/2014/main" id="{8FBADF34-5594-4A0C-36B3-C045ACFCA2A7}"/>
              </a:ext>
              <a:ext uri="{C183D7F6-B498-43B3-948B-1728B52AA6E4}">
                <adec:decorative xmlns:adec="http://schemas.microsoft.com/office/drawing/2017/decorative" val="1"/>
              </a:ext>
            </a:extLst>
          </p:cNvPr>
          <p:cNvSpPr/>
          <p:nvPr/>
        </p:nvSpPr>
        <p:spPr>
          <a:xfrm>
            <a:off x="5927281" y="4053491"/>
            <a:ext cx="781988" cy="780618"/>
          </a:xfrm>
          <a:prstGeom prst="ellipse">
            <a:avLst/>
          </a:prstGeom>
          <a:gradFill>
            <a:gsLst>
              <a:gs pos="49400">
                <a:srgbClr val="D589FF"/>
              </a:gs>
              <a:gs pos="0">
                <a:srgbClr val="3EB1FF"/>
              </a:gs>
              <a:gs pos="100000">
                <a:srgbClr val="F69F97"/>
              </a:gs>
            </a:gsLst>
            <a:lin ang="2700000" scaled="0"/>
          </a:gra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109" name="Rectangle: Rounded Corners 108">
            <a:extLst>
              <a:ext uri="{FF2B5EF4-FFF2-40B4-BE49-F238E27FC236}">
                <a16:creationId xmlns:a16="http://schemas.microsoft.com/office/drawing/2014/main" id="{95413823-F0E5-0B1B-FBF6-1E45B736F2BC}"/>
              </a:ext>
              <a:ext uri="{C183D7F6-B498-43B3-948B-1728B52AA6E4}">
                <adec:decorative xmlns:adec="http://schemas.microsoft.com/office/drawing/2017/decorative" val="1"/>
              </a:ext>
            </a:extLst>
          </p:cNvPr>
          <p:cNvSpPr/>
          <p:nvPr/>
        </p:nvSpPr>
        <p:spPr bwMode="auto">
          <a:xfrm>
            <a:off x="571499" y="3296982"/>
            <a:ext cx="3855358" cy="2500567"/>
          </a:xfrm>
          <a:prstGeom prst="roundRect">
            <a:avLst>
              <a:gd name="adj" fmla="val 5891"/>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BE" sz="1800" b="1" err="1">
              <a:ln w="3175">
                <a:noFill/>
              </a:ln>
              <a:solidFill>
                <a:schemeClr val="accent1"/>
              </a:solidFill>
              <a:latin typeface="+mj-lt"/>
              <a:cs typeface="Segoe Sans Display" pitchFamily="2" charset="0"/>
            </a:endParaRPr>
          </a:p>
        </p:txBody>
      </p:sp>
      <p:sp>
        <p:nvSpPr>
          <p:cNvPr id="110" name="Rectangle: Rounded Corners 109">
            <a:extLst>
              <a:ext uri="{FF2B5EF4-FFF2-40B4-BE49-F238E27FC236}">
                <a16:creationId xmlns:a16="http://schemas.microsoft.com/office/drawing/2014/main" id="{1D19E6F3-1668-5855-1771-C4C28FC1F16C}"/>
              </a:ext>
              <a:ext uri="{C183D7F6-B498-43B3-948B-1728B52AA6E4}">
                <adec:decorative xmlns:adec="http://schemas.microsoft.com/office/drawing/2017/decorative" val="1"/>
              </a:ext>
            </a:extLst>
          </p:cNvPr>
          <p:cNvSpPr>
            <a:spLocks/>
          </p:cNvSpPr>
          <p:nvPr/>
        </p:nvSpPr>
        <p:spPr bwMode="auto">
          <a:xfrm>
            <a:off x="695917" y="3415140"/>
            <a:ext cx="3606522" cy="2264250"/>
          </a:xfrm>
          <a:prstGeom prst="roundRect">
            <a:avLst>
              <a:gd name="adj" fmla="val 4586"/>
            </a:avLst>
          </a:prstGeom>
          <a:solidFill>
            <a:srgbClr val="2B394D"/>
          </a:solidFill>
          <a:ln>
            <a:noFill/>
          </a:ln>
        </p:spPr>
        <p:txBody>
          <a:bodyPr vert="horz" wrap="square" lIns="73152" tIns="36576" rIns="73152" bIns="36576" numCol="1" anchor="ctr" anchorCtr="0" compatLnSpc="1">
            <a:prstTxWarp prst="textNoShape">
              <a:avLst/>
            </a:prstTxWarp>
            <a:noAutofit/>
          </a:bodyPr>
          <a:lstStyle/>
          <a:p>
            <a:pPr lvl="0" defTabSz="914400">
              <a:defRPr/>
            </a:pPr>
            <a:endParaRPr lang="en-US" sz="1600">
              <a:solidFill>
                <a:schemeClr val="bg1"/>
              </a:solidFill>
              <a:cs typeface="Segoe Sans Display"/>
            </a:endParaRPr>
          </a:p>
        </p:txBody>
      </p:sp>
      <p:sp>
        <p:nvSpPr>
          <p:cNvPr id="107" name="Title 11">
            <a:extLst>
              <a:ext uri="{FF2B5EF4-FFF2-40B4-BE49-F238E27FC236}">
                <a16:creationId xmlns:a16="http://schemas.microsoft.com/office/drawing/2014/main" id="{4B382AAB-A2FE-9AAE-945A-4F8851FFE822}"/>
              </a:ext>
            </a:extLst>
          </p:cNvPr>
          <p:cNvSpPr>
            <a:spLocks noGrp="1"/>
          </p:cNvSpPr>
          <p:nvPr>
            <p:ph type="title"/>
          </p:nvPr>
        </p:nvSpPr>
        <p:spPr>
          <a:xfrm>
            <a:off x="588963" y="595656"/>
            <a:ext cx="4026580" cy="2400657"/>
          </a:xfrm>
        </p:spPr>
        <p:txBody>
          <a:bodyPr wrap="square">
            <a:spAutoFit/>
          </a:bodyPr>
          <a:lstStyle/>
          <a:p>
            <a:r>
              <a:rPr lang="en-US" sz="3200">
                <a:solidFill>
                  <a:schemeClr val="bg1"/>
                </a:solidFill>
                <a:latin typeface="+mn-lt"/>
              </a:rPr>
              <a:t>Make a difference</a:t>
            </a:r>
            <a:br>
              <a:rPr lang="en-US"/>
            </a:br>
            <a:r>
              <a:rPr lang="en-US" sz="6000"/>
              <a:t>Become a</a:t>
            </a:r>
            <a:br>
              <a:rPr lang="en-US" sz="6000"/>
            </a:br>
            <a:r>
              <a:rPr lang="en-US" sz="6000"/>
              <a:t>Champion</a:t>
            </a:r>
            <a:endParaRPr lang="en-US"/>
          </a:p>
        </p:txBody>
      </p:sp>
      <p:sp>
        <p:nvSpPr>
          <p:cNvPr id="113" name="TextBox 112">
            <a:extLst>
              <a:ext uri="{FF2B5EF4-FFF2-40B4-BE49-F238E27FC236}">
                <a16:creationId xmlns:a16="http://schemas.microsoft.com/office/drawing/2014/main" id="{DC4A0AED-E528-7626-7862-3E3C705556A0}"/>
              </a:ext>
            </a:extLst>
          </p:cNvPr>
          <p:cNvSpPr txBox="1"/>
          <p:nvPr/>
        </p:nvSpPr>
        <p:spPr>
          <a:xfrm>
            <a:off x="858157" y="3623936"/>
            <a:ext cx="3282043" cy="1846659"/>
          </a:xfrm>
          <a:prstGeom prst="rect">
            <a:avLst/>
          </a:prstGeom>
          <a:noFill/>
        </p:spPr>
        <p:txBody>
          <a:bodyPr wrap="square" lIns="0" tIns="0" rIns="0" bIns="0" rtlCol="0">
            <a:spAutoFit/>
          </a:bodyPr>
          <a:lstStyle/>
          <a:p>
            <a:pPr marL="228600" indent="-228600">
              <a:spcAft>
                <a:spcPts val="1200"/>
              </a:spcAft>
              <a:buClr>
                <a:schemeClr val="bg1"/>
              </a:buClr>
              <a:buSzPct val="100000"/>
              <a:buFont typeface="Arial" panose="020B0604020202020204" pitchFamily="34" charset="0"/>
              <a:buChar char="•"/>
            </a:pPr>
            <a:r>
              <a:rPr lang="en-US" sz="2000">
                <a:solidFill>
                  <a:schemeClr val="bg1"/>
                </a:solidFill>
                <a:cs typeface="Segoe UI Light" panose="020B0502040204020203" pitchFamily="34" charset="0"/>
              </a:rPr>
              <a:t>Get more from Copilot and Microsoft 365</a:t>
            </a:r>
          </a:p>
          <a:p>
            <a:pPr marL="228600" indent="-228600">
              <a:spcAft>
                <a:spcPts val="1200"/>
              </a:spcAft>
              <a:buClr>
                <a:schemeClr val="bg1"/>
              </a:buClr>
              <a:buSzPct val="100000"/>
              <a:buFont typeface="Arial" panose="020B0604020202020204" pitchFamily="34" charset="0"/>
              <a:buChar char="•"/>
            </a:pPr>
            <a:r>
              <a:rPr lang="en-US" sz="2000">
                <a:solidFill>
                  <a:schemeClr val="bg1"/>
                </a:solidFill>
                <a:cs typeface="Segoe UI Light" panose="020B0502040204020203" pitchFamily="34" charset="0"/>
              </a:rPr>
              <a:t>Help others do the same</a:t>
            </a:r>
          </a:p>
          <a:p>
            <a:pPr marL="228600" indent="-228600">
              <a:spcAft>
                <a:spcPts val="1200"/>
              </a:spcAft>
              <a:buClr>
                <a:schemeClr val="bg1"/>
              </a:buClr>
              <a:buSzPct val="100000"/>
              <a:buFont typeface="Arial" panose="020B0604020202020204" pitchFamily="34" charset="0"/>
              <a:buChar char="•"/>
            </a:pPr>
            <a:r>
              <a:rPr lang="en-US" sz="2000">
                <a:solidFill>
                  <a:schemeClr val="bg1"/>
                </a:solidFill>
                <a:cs typeface="Segoe UI Light" panose="020B0502040204020203" pitchFamily="34" charset="0"/>
              </a:rPr>
              <a:t>Expand your knowledge and enhance your career</a:t>
            </a:r>
          </a:p>
        </p:txBody>
      </p:sp>
      <p:sp>
        <p:nvSpPr>
          <p:cNvPr id="97" name="Oval 96">
            <a:extLst>
              <a:ext uri="{FF2B5EF4-FFF2-40B4-BE49-F238E27FC236}">
                <a16:creationId xmlns:a16="http://schemas.microsoft.com/office/drawing/2014/main" id="{FC842FBD-2A1E-2730-FABF-2B8EE737D32D}"/>
              </a:ext>
              <a:ext uri="{C183D7F6-B498-43B3-948B-1728B52AA6E4}">
                <adec:decorative xmlns:adec="http://schemas.microsoft.com/office/drawing/2017/decorative" val="0"/>
              </a:ext>
            </a:extLst>
          </p:cNvPr>
          <p:cNvSpPr/>
          <p:nvPr/>
        </p:nvSpPr>
        <p:spPr>
          <a:xfrm>
            <a:off x="5992551" y="1174709"/>
            <a:ext cx="651447" cy="650304"/>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3200">
                <a:gradFill>
                  <a:gsLst>
                    <a:gs pos="50000">
                      <a:srgbClr val="D589FF"/>
                    </a:gs>
                    <a:gs pos="0">
                      <a:srgbClr val="3EB1FF"/>
                    </a:gs>
                    <a:gs pos="100000">
                      <a:srgbClr val="F69F97"/>
                    </a:gs>
                  </a:gsLst>
                  <a:lin ang="2700000" scaled="0"/>
                </a:gradFill>
                <a:latin typeface="+mj-lt"/>
                <a:cs typeface="Segoe UI" pitchFamily="34" charset="0"/>
              </a:rPr>
              <a:t>1</a:t>
            </a:r>
          </a:p>
        </p:txBody>
      </p:sp>
      <p:sp>
        <p:nvSpPr>
          <p:cNvPr id="104" name="TextBox 103">
            <a:extLst>
              <a:ext uri="{FF2B5EF4-FFF2-40B4-BE49-F238E27FC236}">
                <a16:creationId xmlns:a16="http://schemas.microsoft.com/office/drawing/2014/main" id="{2FC4C014-0B8C-87A3-CBDF-EA105E30A1E0}"/>
              </a:ext>
            </a:extLst>
          </p:cNvPr>
          <p:cNvSpPr txBox="1"/>
          <p:nvPr/>
        </p:nvSpPr>
        <p:spPr>
          <a:xfrm>
            <a:off x="6961464" y="1161308"/>
            <a:ext cx="4385273" cy="677108"/>
          </a:xfrm>
          <a:prstGeom prst="rect">
            <a:avLst/>
          </a:prstGeom>
          <a:noFill/>
        </p:spPr>
        <p:txBody>
          <a:bodyPr wrap="square" lIns="0" tIns="0" rIns="0" bIns="0" rtlCol="0">
            <a:spAutoFit/>
          </a:bodyPr>
          <a:lstStyle/>
          <a:p>
            <a:r>
              <a:rPr lang="en-US" sz="2200">
                <a:solidFill>
                  <a:schemeClr val="bg1"/>
                </a:solidFill>
                <a:cs typeface="Segoe UI Light" panose="020B0502040204020203" pitchFamily="34" charset="0"/>
              </a:rPr>
              <a:t>Get more from Copilot and Microsoft 365</a:t>
            </a:r>
          </a:p>
        </p:txBody>
      </p:sp>
      <p:sp>
        <p:nvSpPr>
          <p:cNvPr id="98" name="Oval 97">
            <a:extLst>
              <a:ext uri="{FF2B5EF4-FFF2-40B4-BE49-F238E27FC236}">
                <a16:creationId xmlns:a16="http://schemas.microsoft.com/office/drawing/2014/main" id="{31675A69-E591-E1D1-C54A-7029845BBA98}"/>
              </a:ext>
              <a:ext uri="{C183D7F6-B498-43B3-948B-1728B52AA6E4}">
                <adec:decorative xmlns:adec="http://schemas.microsoft.com/office/drawing/2017/decorative" val="0"/>
              </a:ext>
            </a:extLst>
          </p:cNvPr>
          <p:cNvSpPr/>
          <p:nvPr/>
        </p:nvSpPr>
        <p:spPr>
          <a:xfrm>
            <a:off x="5992551" y="2646678"/>
            <a:ext cx="651447" cy="650304"/>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3200">
                <a:gradFill>
                  <a:gsLst>
                    <a:gs pos="50000">
                      <a:srgbClr val="D589FF"/>
                    </a:gs>
                    <a:gs pos="0">
                      <a:srgbClr val="3EB1FF"/>
                    </a:gs>
                    <a:gs pos="100000">
                      <a:srgbClr val="F69F97"/>
                    </a:gs>
                  </a:gsLst>
                  <a:lin ang="2700000" scaled="0"/>
                </a:gradFill>
                <a:latin typeface="+mj-lt"/>
                <a:cs typeface="Segoe UI" pitchFamily="34" charset="0"/>
              </a:rPr>
              <a:t>2</a:t>
            </a:r>
          </a:p>
        </p:txBody>
      </p:sp>
      <p:sp>
        <p:nvSpPr>
          <p:cNvPr id="105" name="TextBox 104">
            <a:extLst>
              <a:ext uri="{FF2B5EF4-FFF2-40B4-BE49-F238E27FC236}">
                <a16:creationId xmlns:a16="http://schemas.microsoft.com/office/drawing/2014/main" id="{82C980DB-E529-8695-E3ED-841D7D2D4D6B}"/>
              </a:ext>
            </a:extLst>
          </p:cNvPr>
          <p:cNvSpPr txBox="1"/>
          <p:nvPr/>
        </p:nvSpPr>
        <p:spPr>
          <a:xfrm>
            <a:off x="6961464" y="2802554"/>
            <a:ext cx="4385273" cy="338554"/>
          </a:xfrm>
          <a:prstGeom prst="rect">
            <a:avLst/>
          </a:prstGeom>
          <a:noFill/>
        </p:spPr>
        <p:txBody>
          <a:bodyPr wrap="square" lIns="0" tIns="0" rIns="0" bIns="0" rtlCol="0">
            <a:spAutoFit/>
          </a:bodyPr>
          <a:lstStyle/>
          <a:p>
            <a:pPr>
              <a:spcAft>
                <a:spcPts val="600"/>
              </a:spcAft>
              <a:buSzPct val="100000"/>
            </a:pPr>
            <a:r>
              <a:rPr lang="en-US" sz="2200">
                <a:solidFill>
                  <a:schemeClr val="bg1"/>
                </a:solidFill>
                <a:cs typeface="Segoe UI Light" panose="020B0502040204020203" pitchFamily="34" charset="0"/>
              </a:rPr>
              <a:t>Help others do the same</a:t>
            </a:r>
          </a:p>
        </p:txBody>
      </p:sp>
      <p:sp>
        <p:nvSpPr>
          <p:cNvPr id="99" name="Oval 98">
            <a:extLst>
              <a:ext uri="{FF2B5EF4-FFF2-40B4-BE49-F238E27FC236}">
                <a16:creationId xmlns:a16="http://schemas.microsoft.com/office/drawing/2014/main" id="{E55035A6-3EE0-9FE3-9A25-F50B759F0E40}"/>
              </a:ext>
              <a:ext uri="{C183D7F6-B498-43B3-948B-1728B52AA6E4}">
                <adec:decorative xmlns:adec="http://schemas.microsoft.com/office/drawing/2017/decorative" val="0"/>
              </a:ext>
            </a:extLst>
          </p:cNvPr>
          <p:cNvSpPr/>
          <p:nvPr/>
        </p:nvSpPr>
        <p:spPr>
          <a:xfrm>
            <a:off x="5992551" y="4118647"/>
            <a:ext cx="651447" cy="650304"/>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3200">
                <a:gradFill>
                  <a:gsLst>
                    <a:gs pos="50000">
                      <a:srgbClr val="D589FF"/>
                    </a:gs>
                    <a:gs pos="0">
                      <a:srgbClr val="3EB1FF"/>
                    </a:gs>
                    <a:gs pos="100000">
                      <a:srgbClr val="F69F97"/>
                    </a:gs>
                  </a:gsLst>
                  <a:lin ang="2700000" scaled="0"/>
                </a:gradFill>
                <a:latin typeface="+mj-lt"/>
                <a:cs typeface="Segoe UI" pitchFamily="34" charset="0"/>
              </a:rPr>
              <a:t>3</a:t>
            </a:r>
          </a:p>
        </p:txBody>
      </p:sp>
      <p:sp>
        <p:nvSpPr>
          <p:cNvPr id="106" name="TextBox 105">
            <a:extLst>
              <a:ext uri="{FF2B5EF4-FFF2-40B4-BE49-F238E27FC236}">
                <a16:creationId xmlns:a16="http://schemas.microsoft.com/office/drawing/2014/main" id="{C35831C6-227C-82BB-FF7A-72F1107C5920}"/>
              </a:ext>
            </a:extLst>
          </p:cNvPr>
          <p:cNvSpPr txBox="1"/>
          <p:nvPr/>
        </p:nvSpPr>
        <p:spPr>
          <a:xfrm>
            <a:off x="6961464" y="4105246"/>
            <a:ext cx="4385273" cy="677108"/>
          </a:xfrm>
          <a:prstGeom prst="rect">
            <a:avLst/>
          </a:prstGeom>
          <a:noFill/>
        </p:spPr>
        <p:txBody>
          <a:bodyPr wrap="square" lIns="0" tIns="0" rIns="0" bIns="0" rtlCol="0">
            <a:spAutoFit/>
          </a:bodyPr>
          <a:lstStyle/>
          <a:p>
            <a:pPr>
              <a:spcAft>
                <a:spcPts val="600"/>
              </a:spcAft>
              <a:buSzPct val="100000"/>
            </a:pPr>
            <a:r>
              <a:rPr lang="en-US" sz="2200">
                <a:solidFill>
                  <a:schemeClr val="bg1"/>
                </a:solidFill>
                <a:cs typeface="Segoe UI Light" panose="020B0502040204020203" pitchFamily="34" charset="0"/>
              </a:rPr>
              <a:t>Expand your knowledge and enhance your career</a:t>
            </a:r>
          </a:p>
        </p:txBody>
      </p:sp>
      <p:sp>
        <p:nvSpPr>
          <p:cNvPr id="37" name="TextBox 36">
            <a:extLst>
              <a:ext uri="{FF2B5EF4-FFF2-40B4-BE49-F238E27FC236}">
                <a16:creationId xmlns:a16="http://schemas.microsoft.com/office/drawing/2014/main" id="{B1A47F73-66BC-B466-89CA-1CFF2A5E8786}"/>
              </a:ext>
            </a:extLst>
          </p:cNvPr>
          <p:cNvSpPr txBox="1"/>
          <p:nvPr/>
        </p:nvSpPr>
        <p:spPr>
          <a:xfrm>
            <a:off x="5927281" y="5748986"/>
            <a:ext cx="4668691" cy="246221"/>
          </a:xfrm>
          <a:prstGeom prst="rect">
            <a:avLst/>
          </a:prstGeom>
          <a:noFill/>
        </p:spPr>
        <p:txBody>
          <a:bodyPr wrap="square" lIns="0" tIns="0" rIns="0" bIns="0" anchor="ctr">
            <a:spAutoFit/>
          </a:bodyPr>
          <a:lstStyle/>
          <a:p>
            <a:pPr algn="ctr" defTabSz="914400">
              <a:defRPr/>
            </a:pPr>
            <a:r>
              <a:rPr lang="en-US" sz="1600"/>
              <a:t>Join the free program at </a:t>
            </a:r>
            <a:r>
              <a:rPr lang="en-US" sz="1600">
                <a:latin typeface="+mj-lt"/>
                <a:hlinkClick r:id="rId3">
                  <a:extLst>
                    <a:ext uri="{A12FA001-AC4F-418D-AE19-62706E023703}">
                      <ahyp:hlinkClr xmlns:ahyp="http://schemas.microsoft.com/office/drawing/2018/hyperlinkcolor" val="tx"/>
                    </a:ext>
                  </a:extLst>
                </a:hlinkClick>
              </a:rPr>
              <a:t>aka.ms/M365Champions</a:t>
            </a:r>
            <a:endParaRPr lang="en-US" sz="1600">
              <a:latin typeface="+mj-lt"/>
            </a:endParaRPr>
          </a:p>
        </p:txBody>
      </p:sp>
    </p:spTree>
    <p:extLst>
      <p:ext uri="{BB962C8B-B14F-4D97-AF65-F5344CB8AC3E}">
        <p14:creationId xmlns:p14="http://schemas.microsoft.com/office/powerpoint/2010/main" val="4187005258"/>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BBA8D047-F384-C849-0840-F0C37CC26BD4}"/>
              </a:ext>
              <a:ext uri="{C183D7F6-B498-43B3-948B-1728B52AA6E4}">
                <adec:decorative xmlns:adec="http://schemas.microsoft.com/office/drawing/2017/decorative" val="1"/>
              </a:ext>
            </a:extLst>
          </p:cNvPr>
          <p:cNvSpPr/>
          <p:nvPr/>
        </p:nvSpPr>
        <p:spPr bwMode="auto">
          <a:xfrm>
            <a:off x="4419599" y="-1"/>
            <a:ext cx="7772399" cy="6858000"/>
          </a:xfrm>
          <a:custGeom>
            <a:avLst/>
            <a:gdLst>
              <a:gd name="connsiteX0" fmla="*/ 0 w 8403770"/>
              <a:gd name="connsiteY0" fmla="*/ 0 h 6858000"/>
              <a:gd name="connsiteX1" fmla="*/ 8403770 w 8403770"/>
              <a:gd name="connsiteY1" fmla="*/ 0 h 6858000"/>
              <a:gd name="connsiteX2" fmla="*/ 8403770 w 8403770"/>
              <a:gd name="connsiteY2" fmla="*/ 6858000 h 6858000"/>
              <a:gd name="connsiteX3" fmla="*/ 8403769 w 8403770"/>
              <a:gd name="connsiteY3" fmla="*/ 6858000 h 6858000"/>
              <a:gd name="connsiteX4" fmla="*/ 8403769 w 8403770"/>
              <a:gd name="connsiteY4" fmla="*/ 6675121 h 6858000"/>
              <a:gd name="connsiteX5" fmla="*/ 0 w 8403770"/>
              <a:gd name="connsiteY5" fmla="*/ 66751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03770" h="6858000">
                <a:moveTo>
                  <a:pt x="0" y="0"/>
                </a:moveTo>
                <a:lnTo>
                  <a:pt x="8403770" y="0"/>
                </a:lnTo>
                <a:lnTo>
                  <a:pt x="8403770" y="6858000"/>
                </a:lnTo>
                <a:lnTo>
                  <a:pt x="8403769" y="6858000"/>
                </a:lnTo>
                <a:lnTo>
                  <a:pt x="8403769" y="6675121"/>
                </a:lnTo>
                <a:lnTo>
                  <a:pt x="0" y="6675121"/>
                </a:lnTo>
                <a:close/>
              </a:path>
            </a:pathLst>
          </a:cu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31" name="Rectangle: Rounded Corners 30">
            <a:extLst>
              <a:ext uri="{FF2B5EF4-FFF2-40B4-BE49-F238E27FC236}">
                <a16:creationId xmlns:a16="http://schemas.microsoft.com/office/drawing/2014/main" id="{791684DA-539F-925F-805E-884BD99DA518}"/>
              </a:ext>
              <a:ext uri="{C183D7F6-B498-43B3-948B-1728B52AA6E4}">
                <adec:decorative xmlns:adec="http://schemas.microsoft.com/office/drawing/2017/decorative" val="1"/>
              </a:ext>
            </a:extLst>
          </p:cNvPr>
          <p:cNvSpPr/>
          <p:nvPr/>
        </p:nvSpPr>
        <p:spPr bwMode="auto">
          <a:xfrm>
            <a:off x="571499" y="2351314"/>
            <a:ext cx="3681187" cy="4021205"/>
          </a:xfrm>
          <a:prstGeom prst="roundRect">
            <a:avLst>
              <a:gd name="adj" fmla="val 356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BE" sz="1800" b="1">
              <a:ln w="3175">
                <a:noFill/>
              </a:ln>
              <a:solidFill>
                <a:schemeClr val="accent1"/>
              </a:solidFill>
              <a:latin typeface="+mj-lt"/>
              <a:cs typeface="Segoe Sans Display" pitchFamily="2" charset="0"/>
            </a:endParaRPr>
          </a:p>
        </p:txBody>
      </p:sp>
      <p:cxnSp>
        <p:nvCxnSpPr>
          <p:cNvPr id="37" name="Straight Connector 36">
            <a:extLst>
              <a:ext uri="{FF2B5EF4-FFF2-40B4-BE49-F238E27FC236}">
                <a16:creationId xmlns:a16="http://schemas.microsoft.com/office/drawing/2014/main" id="{71A53EA8-757B-E16C-2264-93192A1F928A}"/>
              </a:ext>
              <a:ext uri="{C183D7F6-B498-43B3-948B-1728B52AA6E4}">
                <adec:decorative xmlns:adec="http://schemas.microsoft.com/office/drawing/2017/decorative" val="1"/>
              </a:ext>
            </a:extLst>
          </p:cNvPr>
          <p:cNvCxnSpPr>
            <a:cxnSpLocks/>
          </p:cNvCxnSpPr>
          <p:nvPr/>
        </p:nvCxnSpPr>
        <p:spPr>
          <a:xfrm>
            <a:off x="738411" y="4203700"/>
            <a:ext cx="3347361"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0" name="Graphic 4">
            <a:extLst>
              <a:ext uri="{FF2B5EF4-FFF2-40B4-BE49-F238E27FC236}">
                <a16:creationId xmlns:a16="http://schemas.microsoft.com/office/drawing/2014/main" id="{915FE46B-EB3C-0EF8-C8E6-74E78B56EDB2}"/>
              </a:ext>
              <a:ext uri="{C183D7F6-B498-43B3-948B-1728B52AA6E4}">
                <adec:decorative xmlns:adec="http://schemas.microsoft.com/office/drawing/2017/decorative" val="1"/>
              </a:ext>
            </a:extLst>
          </p:cNvPr>
          <p:cNvSpPr/>
          <p:nvPr/>
        </p:nvSpPr>
        <p:spPr>
          <a:xfrm>
            <a:off x="1230684" y="5129904"/>
            <a:ext cx="178086" cy="316410"/>
          </a:xfrm>
          <a:custGeom>
            <a:avLst/>
            <a:gdLst>
              <a:gd name="connsiteX0" fmla="*/ 4986 w 147174"/>
              <a:gd name="connsiteY0" fmla="*/ 4781 h 261489"/>
              <a:gd name="connsiteX1" fmla="*/ 4986 w 147174"/>
              <a:gd name="connsiteY1" fmla="*/ 27873 h 261489"/>
              <a:gd name="connsiteX2" fmla="*/ 107755 w 147174"/>
              <a:gd name="connsiteY2" fmla="*/ 130642 h 261489"/>
              <a:gd name="connsiteX3" fmla="*/ 4986 w 147174"/>
              <a:gd name="connsiteY3" fmla="*/ 233412 h 261489"/>
              <a:gd name="connsiteX4" fmla="*/ 4584 w 147174"/>
              <a:gd name="connsiteY4" fmla="*/ 256504 h 261489"/>
              <a:gd name="connsiteX5" fmla="*/ 27676 w 147174"/>
              <a:gd name="connsiteY5" fmla="*/ 256905 h 261489"/>
              <a:gd name="connsiteX6" fmla="*/ 28077 w 147174"/>
              <a:gd name="connsiteY6" fmla="*/ 256504 h 261489"/>
              <a:gd name="connsiteX7" fmla="*/ 142393 w 147174"/>
              <a:gd name="connsiteY7" fmla="*/ 142188 h 261489"/>
              <a:gd name="connsiteX8" fmla="*/ 142393 w 147174"/>
              <a:gd name="connsiteY8" fmla="*/ 119097 h 261489"/>
              <a:gd name="connsiteX9" fmla="*/ 28077 w 147174"/>
              <a:gd name="connsiteY9" fmla="*/ 4781 h 261489"/>
              <a:gd name="connsiteX10" fmla="*/ 4986 w 147174"/>
              <a:gd name="connsiteY10" fmla="*/ 4781 h 26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174" h="261489">
                <a:moveTo>
                  <a:pt x="4986" y="4781"/>
                </a:moveTo>
                <a:cubicBezTo>
                  <a:pt x="-1390" y="11159"/>
                  <a:pt x="-1390" y="21496"/>
                  <a:pt x="4986" y="27873"/>
                </a:cubicBezTo>
                <a:lnTo>
                  <a:pt x="107755" y="130642"/>
                </a:lnTo>
                <a:lnTo>
                  <a:pt x="4986" y="233412"/>
                </a:lnTo>
                <a:cubicBezTo>
                  <a:pt x="-1502" y="239678"/>
                  <a:pt x="-1681" y="250015"/>
                  <a:pt x="4584" y="256504"/>
                </a:cubicBezTo>
                <a:cubicBezTo>
                  <a:pt x="10850" y="262990"/>
                  <a:pt x="21188" y="263171"/>
                  <a:pt x="27676" y="256905"/>
                </a:cubicBezTo>
                <a:cubicBezTo>
                  <a:pt x="27812" y="256773"/>
                  <a:pt x="27946" y="256639"/>
                  <a:pt x="28077" y="256504"/>
                </a:cubicBezTo>
                <a:lnTo>
                  <a:pt x="142393" y="142188"/>
                </a:lnTo>
                <a:cubicBezTo>
                  <a:pt x="148768" y="135811"/>
                  <a:pt x="148768" y="125474"/>
                  <a:pt x="142393" y="119097"/>
                </a:cubicBezTo>
                <a:lnTo>
                  <a:pt x="28077" y="4781"/>
                </a:lnTo>
                <a:cubicBezTo>
                  <a:pt x="21700" y="-1594"/>
                  <a:pt x="11363" y="-1594"/>
                  <a:pt x="4986" y="4781"/>
                </a:cubicBezTo>
                <a:close/>
              </a:path>
            </a:pathLst>
          </a:custGeom>
          <a:solidFill>
            <a:schemeClr val="accent4"/>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noProof="0">
              <a:solidFill>
                <a:srgbClr val="000000"/>
              </a:solidFill>
              <a:latin typeface="Segoe UI"/>
            </a:endParaRPr>
          </a:p>
        </p:txBody>
      </p:sp>
      <p:sp>
        <p:nvSpPr>
          <p:cNvPr id="44" name="Rectangle: Rounded Corners 43">
            <a:extLst>
              <a:ext uri="{FF2B5EF4-FFF2-40B4-BE49-F238E27FC236}">
                <a16:creationId xmlns:a16="http://schemas.microsoft.com/office/drawing/2014/main" id="{2FA1D665-6B44-9771-BE38-C42D2FEACD59}"/>
              </a:ext>
              <a:ext uri="{C183D7F6-B498-43B3-948B-1728B52AA6E4}">
                <adec:decorative xmlns:adec="http://schemas.microsoft.com/office/drawing/2017/decorative" val="1"/>
              </a:ext>
            </a:extLst>
          </p:cNvPr>
          <p:cNvSpPr/>
          <p:nvPr/>
        </p:nvSpPr>
        <p:spPr bwMode="auto">
          <a:xfrm>
            <a:off x="4752975" y="1209675"/>
            <a:ext cx="6867526" cy="5162844"/>
          </a:xfrm>
          <a:prstGeom prst="roundRect">
            <a:avLst>
              <a:gd name="adj" fmla="val 3531"/>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548640" rIns="182880" bIns="182880" numCol="1" spcCol="0" rtlCol="0" fromWordArt="0" anchor="t" anchorCtr="0" forceAA="0" compatLnSpc="1">
            <a:prstTxWarp prst="textNoShape">
              <a:avLst/>
            </a:prstTxWarp>
            <a:noAutofit/>
          </a:bodyPr>
          <a:lstStyle/>
          <a:p>
            <a:pPr algn="ctr" defTabSz="889000">
              <a:spcBef>
                <a:spcPct val="0"/>
              </a:spcBef>
              <a:spcAft>
                <a:spcPct val="35000"/>
              </a:spcAft>
            </a:pPr>
            <a:endParaRPr lang="en-US" sz="2000" err="1"/>
          </a:p>
        </p:txBody>
      </p:sp>
      <p:sp>
        <p:nvSpPr>
          <p:cNvPr id="28" name="Title 27">
            <a:extLst>
              <a:ext uri="{FF2B5EF4-FFF2-40B4-BE49-F238E27FC236}">
                <a16:creationId xmlns:a16="http://schemas.microsoft.com/office/drawing/2014/main" id="{B38EA958-478E-8C98-6FEC-483DD173502E}"/>
              </a:ext>
            </a:extLst>
          </p:cNvPr>
          <p:cNvSpPr>
            <a:spLocks noGrp="1"/>
          </p:cNvSpPr>
          <p:nvPr>
            <p:ph type="title"/>
          </p:nvPr>
        </p:nvSpPr>
        <p:spPr>
          <a:xfrm>
            <a:off x="588263" y="485481"/>
            <a:ext cx="3664423" cy="498598"/>
          </a:xfrm>
        </p:spPr>
        <p:txBody>
          <a:bodyPr/>
          <a:lstStyle/>
          <a:p>
            <a:r>
              <a:rPr lang="en-US"/>
              <a:t>Microsoft 365 Copilot Chat Success Kit</a:t>
            </a:r>
          </a:p>
        </p:txBody>
      </p:sp>
      <p:sp>
        <p:nvSpPr>
          <p:cNvPr id="33" name="TextBox 32">
            <a:extLst>
              <a:ext uri="{FF2B5EF4-FFF2-40B4-BE49-F238E27FC236}">
                <a16:creationId xmlns:a16="http://schemas.microsoft.com/office/drawing/2014/main" id="{EFE515DB-03ED-13F1-C273-505CDFC00BE6}"/>
              </a:ext>
            </a:extLst>
          </p:cNvPr>
          <p:cNvSpPr txBox="1"/>
          <p:nvPr/>
        </p:nvSpPr>
        <p:spPr>
          <a:xfrm>
            <a:off x="738411" y="2515906"/>
            <a:ext cx="3347361" cy="1477328"/>
          </a:xfrm>
          <a:prstGeom prst="rect">
            <a:avLst/>
          </a:prstGeom>
          <a:noFill/>
        </p:spPr>
        <p:txBody>
          <a:bodyPr wrap="square" lIns="0" tIns="0" rIns="0" bIns="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ea typeface="+mn-ea"/>
                <a:cs typeface="+mn-cs"/>
              </a:rPr>
              <a:t>Use the success kit to prepare your organization for Copilot Chat with information on admin controls, licensing and payment methods, training materials, onboarding email templates, and more.</a:t>
            </a:r>
          </a:p>
        </p:txBody>
      </p:sp>
      <p:sp>
        <p:nvSpPr>
          <p:cNvPr id="39" name="Graphic 4" descr="arrow pointing to">
            <a:extLst>
              <a:ext uri="{FF2B5EF4-FFF2-40B4-BE49-F238E27FC236}">
                <a16:creationId xmlns:a16="http://schemas.microsoft.com/office/drawing/2014/main" id="{A350B3C9-A7EB-F2B4-276B-CCD4F2E3BF02}"/>
              </a:ext>
            </a:extLst>
          </p:cNvPr>
          <p:cNvSpPr/>
          <p:nvPr/>
        </p:nvSpPr>
        <p:spPr>
          <a:xfrm>
            <a:off x="1090667" y="5129904"/>
            <a:ext cx="178086" cy="316410"/>
          </a:xfrm>
          <a:custGeom>
            <a:avLst/>
            <a:gdLst>
              <a:gd name="connsiteX0" fmla="*/ 4986 w 147174"/>
              <a:gd name="connsiteY0" fmla="*/ 4781 h 261489"/>
              <a:gd name="connsiteX1" fmla="*/ 4986 w 147174"/>
              <a:gd name="connsiteY1" fmla="*/ 27873 h 261489"/>
              <a:gd name="connsiteX2" fmla="*/ 107755 w 147174"/>
              <a:gd name="connsiteY2" fmla="*/ 130642 h 261489"/>
              <a:gd name="connsiteX3" fmla="*/ 4986 w 147174"/>
              <a:gd name="connsiteY3" fmla="*/ 233412 h 261489"/>
              <a:gd name="connsiteX4" fmla="*/ 4584 w 147174"/>
              <a:gd name="connsiteY4" fmla="*/ 256504 h 261489"/>
              <a:gd name="connsiteX5" fmla="*/ 27676 w 147174"/>
              <a:gd name="connsiteY5" fmla="*/ 256905 h 261489"/>
              <a:gd name="connsiteX6" fmla="*/ 28077 w 147174"/>
              <a:gd name="connsiteY6" fmla="*/ 256504 h 261489"/>
              <a:gd name="connsiteX7" fmla="*/ 142393 w 147174"/>
              <a:gd name="connsiteY7" fmla="*/ 142188 h 261489"/>
              <a:gd name="connsiteX8" fmla="*/ 142393 w 147174"/>
              <a:gd name="connsiteY8" fmla="*/ 119097 h 261489"/>
              <a:gd name="connsiteX9" fmla="*/ 28077 w 147174"/>
              <a:gd name="connsiteY9" fmla="*/ 4781 h 261489"/>
              <a:gd name="connsiteX10" fmla="*/ 4986 w 147174"/>
              <a:gd name="connsiteY10" fmla="*/ 4781 h 26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174" h="261489">
                <a:moveTo>
                  <a:pt x="4986" y="4781"/>
                </a:moveTo>
                <a:cubicBezTo>
                  <a:pt x="-1390" y="11159"/>
                  <a:pt x="-1390" y="21496"/>
                  <a:pt x="4986" y="27873"/>
                </a:cubicBezTo>
                <a:lnTo>
                  <a:pt x="107755" y="130642"/>
                </a:lnTo>
                <a:lnTo>
                  <a:pt x="4986" y="233412"/>
                </a:lnTo>
                <a:cubicBezTo>
                  <a:pt x="-1502" y="239678"/>
                  <a:pt x="-1681" y="250015"/>
                  <a:pt x="4584" y="256504"/>
                </a:cubicBezTo>
                <a:cubicBezTo>
                  <a:pt x="10850" y="262990"/>
                  <a:pt x="21188" y="263171"/>
                  <a:pt x="27676" y="256905"/>
                </a:cubicBezTo>
                <a:cubicBezTo>
                  <a:pt x="27812" y="256773"/>
                  <a:pt x="27946" y="256639"/>
                  <a:pt x="28077" y="256504"/>
                </a:cubicBezTo>
                <a:lnTo>
                  <a:pt x="142393" y="142188"/>
                </a:lnTo>
                <a:cubicBezTo>
                  <a:pt x="148768" y="135811"/>
                  <a:pt x="148768" y="125474"/>
                  <a:pt x="142393" y="119097"/>
                </a:cubicBezTo>
                <a:lnTo>
                  <a:pt x="28077" y="4781"/>
                </a:lnTo>
                <a:cubicBezTo>
                  <a:pt x="21700" y="-1594"/>
                  <a:pt x="11363" y="-1594"/>
                  <a:pt x="4986" y="4781"/>
                </a:cubicBezTo>
                <a:close/>
              </a:path>
            </a:pathLst>
          </a:custGeom>
          <a:solidFill>
            <a:schemeClr val="accent4"/>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noProof="0">
              <a:solidFill>
                <a:srgbClr val="000000"/>
              </a:solidFill>
              <a:latin typeface="Segoe UI"/>
            </a:endParaRPr>
          </a:p>
        </p:txBody>
      </p:sp>
      <p:pic>
        <p:nvPicPr>
          <p:cNvPr id="34" name="Picture 33" descr="QR code">
            <a:extLst>
              <a:ext uri="{FF2B5EF4-FFF2-40B4-BE49-F238E27FC236}">
                <a16:creationId xmlns:a16="http://schemas.microsoft.com/office/drawing/2014/main" id="{FBBEDC71-4431-66D5-759E-B0273623A92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793" t="-7469" r="-7793" b="-7469"/>
          <a:stretch>
            <a:fillRect/>
          </a:stretch>
        </p:blipFill>
        <p:spPr>
          <a:xfrm>
            <a:off x="1651277" y="4368292"/>
            <a:ext cx="1850014" cy="1839635"/>
          </a:xfrm>
          <a:prstGeom prst="roundRect">
            <a:avLst>
              <a:gd name="adj" fmla="val 4931"/>
            </a:avLst>
          </a:prstGeom>
          <a:solidFill>
            <a:schemeClr val="bg1"/>
          </a:solidFill>
        </p:spPr>
      </p:pic>
      <p:grpSp>
        <p:nvGrpSpPr>
          <p:cNvPr id="8" name="Group 7">
            <a:extLst>
              <a:ext uri="{FF2B5EF4-FFF2-40B4-BE49-F238E27FC236}">
                <a16:creationId xmlns:a16="http://schemas.microsoft.com/office/drawing/2014/main" id="{2E6CD7B6-813D-53CF-346A-C9C2AB44BAEA}"/>
              </a:ext>
              <a:ext uri="{C183D7F6-B498-43B3-948B-1728B52AA6E4}">
                <adec:decorative xmlns:adec="http://schemas.microsoft.com/office/drawing/2017/decorative" val="1"/>
              </a:ext>
            </a:extLst>
          </p:cNvPr>
          <p:cNvGrpSpPr/>
          <p:nvPr/>
        </p:nvGrpSpPr>
        <p:grpSpPr>
          <a:xfrm>
            <a:off x="6531771" y="421231"/>
            <a:ext cx="5721701" cy="621466"/>
            <a:chOff x="6531771" y="187298"/>
            <a:chExt cx="2971802" cy="621466"/>
          </a:xfrm>
        </p:grpSpPr>
        <p:sp>
          <p:nvSpPr>
            <p:cNvPr id="6" name="Rectangle: Top Corners Rounded 5">
              <a:extLst>
                <a:ext uri="{FF2B5EF4-FFF2-40B4-BE49-F238E27FC236}">
                  <a16:creationId xmlns:a16="http://schemas.microsoft.com/office/drawing/2014/main" id="{A6167656-5A43-CCD8-8F92-7228CCD06CA1}"/>
                </a:ext>
                <a:ext uri="{C183D7F6-B498-43B3-948B-1728B52AA6E4}">
                  <adec:decorative xmlns:adec="http://schemas.microsoft.com/office/drawing/2017/decorative" val="1"/>
                </a:ext>
              </a:extLst>
            </p:cNvPr>
            <p:cNvSpPr/>
            <p:nvPr/>
          </p:nvSpPr>
          <p:spPr bwMode="auto">
            <a:xfrm rot="16200000">
              <a:off x="7706939" y="-987870"/>
              <a:ext cx="621466" cy="2971801"/>
            </a:xfrm>
            <a:prstGeom prst="round2SameRect">
              <a:avLst>
                <a:gd name="adj1" fmla="val 50000"/>
                <a:gd name="adj2" fmla="val 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IN" sz="1800">
                <a:solidFill>
                  <a:srgbClr val="000000"/>
                </a:solidFill>
                <a:latin typeface="Segoe Sans Display"/>
                <a:cs typeface="Segoe Sans Display"/>
              </a:endParaRPr>
            </a:p>
          </p:txBody>
        </p:sp>
        <p:sp>
          <p:nvSpPr>
            <p:cNvPr id="7" name="Rectangle: Top Corners Rounded 6">
              <a:extLst>
                <a:ext uri="{FF2B5EF4-FFF2-40B4-BE49-F238E27FC236}">
                  <a16:creationId xmlns:a16="http://schemas.microsoft.com/office/drawing/2014/main" id="{7F7E6E92-2893-4E96-7318-61A39DABA81E}"/>
                </a:ext>
                <a:ext uri="{C183D7F6-B498-43B3-948B-1728B52AA6E4}">
                  <adec:decorative xmlns:adec="http://schemas.microsoft.com/office/drawing/2017/decorative" val="1"/>
                </a:ext>
              </a:extLst>
            </p:cNvPr>
            <p:cNvSpPr/>
            <p:nvPr/>
          </p:nvSpPr>
          <p:spPr bwMode="auto">
            <a:xfrm rot="16200000">
              <a:off x="7792363" y="-967911"/>
              <a:ext cx="490538" cy="2931882"/>
            </a:xfrm>
            <a:prstGeom prst="round2SameRect">
              <a:avLst>
                <a:gd name="adj1" fmla="val 50000"/>
                <a:gd name="adj2" fmla="val 0"/>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prstClr val="white"/>
                </a:solidFill>
                <a:latin typeface="+mj-lt"/>
                <a:cs typeface="Segoe UI" pitchFamily="34" charset="0"/>
              </a:endParaRPr>
            </a:p>
          </p:txBody>
        </p:sp>
      </p:grpSp>
      <p:sp>
        <p:nvSpPr>
          <p:cNvPr id="47" name="TextBox 46">
            <a:extLst>
              <a:ext uri="{FF2B5EF4-FFF2-40B4-BE49-F238E27FC236}">
                <a16:creationId xmlns:a16="http://schemas.microsoft.com/office/drawing/2014/main" id="{B85D1C3B-4EDB-110C-15B5-6518CA748A40}"/>
              </a:ext>
            </a:extLst>
          </p:cNvPr>
          <p:cNvSpPr txBox="1"/>
          <p:nvPr/>
        </p:nvSpPr>
        <p:spPr>
          <a:xfrm>
            <a:off x="6736079" y="608853"/>
            <a:ext cx="4884421" cy="246221"/>
          </a:xfrm>
          <a:prstGeom prst="rect">
            <a:avLst/>
          </a:prstGeom>
          <a:noFill/>
        </p:spPr>
        <p:txBody>
          <a:bodyPr wrap="square" lIns="0" tIns="0" rIns="0" bIns="0">
            <a:sp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1"/>
                </a:solidFill>
                <a:effectLst/>
                <a:uLnTx/>
                <a:uFillTx/>
                <a:latin typeface="+mj-lt"/>
                <a:ea typeface="+mn-ea"/>
                <a:cs typeface="+mn-cs"/>
                <a:hlinkClick r:id="rId4">
                  <a:extLst>
                    <a:ext uri="{A12FA001-AC4F-418D-AE19-62706E023703}">
                      <ahyp:hlinkClr xmlns:ahyp="http://schemas.microsoft.com/office/drawing/2018/hyperlinkcolor" val="tx"/>
                    </a:ext>
                  </a:extLst>
                </a:hlinkClick>
              </a:rPr>
              <a:t>adoption.microsoft.com/copilot-chat/success-kit</a:t>
            </a:r>
            <a:endParaRPr kumimoji="0" lang="en-US" sz="1765" b="0" i="0" u="none" strike="noStrike" kern="1200" cap="none" spc="0" normalizeH="0" baseline="0" noProof="0">
              <a:ln>
                <a:noFill/>
              </a:ln>
              <a:solidFill>
                <a:schemeClr val="accent1"/>
              </a:solidFill>
              <a:effectLst/>
              <a:uLnTx/>
              <a:uFillTx/>
              <a:latin typeface="+mj-lt"/>
              <a:ea typeface="+mn-ea"/>
              <a:cs typeface="+mn-cs"/>
            </a:endParaRPr>
          </a:p>
        </p:txBody>
      </p:sp>
      <p:pic>
        <p:nvPicPr>
          <p:cNvPr id="43" name="Picture 42" descr="Screenshot of the Microsoft Adoption webpage titled “Copilot Chat Success Kit.” The page includes a header with the Microsoft logo and navigation menu. Below the title, there is a description explaining the kit’s purpose and two buttons: “Download the full kit in English (U.S.)” and “Return to the Copilot Chat hub.">
            <a:extLst>
              <a:ext uri="{FF2B5EF4-FFF2-40B4-BE49-F238E27FC236}">
                <a16:creationId xmlns:a16="http://schemas.microsoft.com/office/drawing/2014/main" id="{D98E13F9-8C5E-E401-7D5F-0A4C6CA4DBE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656" r="-1656"/>
          <a:stretch>
            <a:fillRect/>
          </a:stretch>
        </p:blipFill>
        <p:spPr>
          <a:xfrm>
            <a:off x="4909369" y="1376653"/>
            <a:ext cx="6554738" cy="4828888"/>
          </a:xfrm>
          <a:prstGeom prst="roundRect">
            <a:avLst>
              <a:gd name="adj" fmla="val 1451"/>
            </a:avLst>
          </a:prstGeom>
          <a:solidFill>
            <a:srgbClr val="FFFFFF">
              <a:shade val="85000"/>
            </a:srgbClr>
          </a:solidFill>
          <a:ln>
            <a:noFill/>
          </a:ln>
          <a:effectLst/>
        </p:spPr>
      </p:pic>
    </p:spTree>
    <p:extLst>
      <p:ext uri="{BB962C8B-B14F-4D97-AF65-F5344CB8AC3E}">
        <p14:creationId xmlns:p14="http://schemas.microsoft.com/office/powerpoint/2010/main" val="1635096578"/>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850B1-6A88-1C13-1DD0-198569425B5A}"/>
              </a:ext>
            </a:extLst>
          </p:cNvPr>
          <p:cNvSpPr>
            <a:spLocks noGrp="1"/>
          </p:cNvSpPr>
          <p:nvPr>
            <p:ph type="title" idx="4294967295"/>
          </p:nvPr>
        </p:nvSpPr>
        <p:spPr>
          <a:xfrm>
            <a:off x="438150" y="-795066"/>
            <a:ext cx="10515600" cy="646331"/>
          </a:xfrm>
          <a:prstGeom prst="rect">
            <a:avLst/>
          </a:prstGeom>
        </p:spPr>
        <p:txBody>
          <a:bodyPr>
            <a:spAutoFit/>
          </a:bodyPr>
          <a:lstStyle/>
          <a:p>
            <a:r>
              <a:rPr lang="en-US"/>
              <a:t>Thank you</a:t>
            </a:r>
          </a:p>
        </p:txBody>
      </p:sp>
    </p:spTree>
    <p:extLst>
      <p:ext uri="{BB962C8B-B14F-4D97-AF65-F5344CB8AC3E}">
        <p14:creationId xmlns:p14="http://schemas.microsoft.com/office/powerpoint/2010/main" val="158288874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Rounded Corners 63">
            <a:extLst>
              <a:ext uri="{FF2B5EF4-FFF2-40B4-BE49-F238E27FC236}">
                <a16:creationId xmlns:a16="http://schemas.microsoft.com/office/drawing/2014/main" id="{C211652E-C199-9E5A-BE71-F6025B3B3D30}"/>
              </a:ext>
              <a:ext uri="{C183D7F6-B498-43B3-948B-1728B52AA6E4}">
                <adec:decorative xmlns:adec="http://schemas.microsoft.com/office/drawing/2017/decorative" val="1"/>
              </a:ext>
            </a:extLst>
          </p:cNvPr>
          <p:cNvSpPr/>
          <p:nvPr/>
        </p:nvSpPr>
        <p:spPr bwMode="auto">
          <a:xfrm>
            <a:off x="588263" y="1562100"/>
            <a:ext cx="11018520" cy="4810419"/>
          </a:xfrm>
          <a:prstGeom prst="roundRect">
            <a:avLst>
              <a:gd name="adj" fmla="val 356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BE" sz="1800" b="1" spc="-38" err="1">
              <a:ln w="3175">
                <a:noFill/>
              </a:ln>
              <a:solidFill>
                <a:schemeClr val="accent1"/>
              </a:solidFill>
              <a:latin typeface="+mj-lt"/>
              <a:cs typeface="Segoe Sans Display" pitchFamily="2" charset="0"/>
            </a:endParaRPr>
          </a:p>
        </p:txBody>
      </p:sp>
      <p:grpSp>
        <p:nvGrpSpPr>
          <p:cNvPr id="4" name="!!NetworkLines">
            <a:extLst>
              <a:ext uri="{FF2B5EF4-FFF2-40B4-BE49-F238E27FC236}">
                <a16:creationId xmlns:a16="http://schemas.microsoft.com/office/drawing/2014/main" id="{2C9246F3-1B26-F9A9-E760-19DF768D5FE9}"/>
              </a:ext>
              <a:ext uri="{C183D7F6-B498-43B3-948B-1728B52AA6E4}">
                <adec:decorative xmlns:adec="http://schemas.microsoft.com/office/drawing/2017/decorative" val="1"/>
              </a:ext>
            </a:extLst>
          </p:cNvPr>
          <p:cNvGrpSpPr/>
          <p:nvPr/>
        </p:nvGrpSpPr>
        <p:grpSpPr>
          <a:xfrm>
            <a:off x="5993284" y="2758122"/>
            <a:ext cx="4736879" cy="2763883"/>
            <a:chOff x="26278922" y="7127751"/>
            <a:chExt cx="11858735" cy="6919351"/>
          </a:xfrm>
        </p:grpSpPr>
        <p:sp>
          <p:nvSpPr>
            <p:cNvPr id="5" name="Freeform: Shape 4">
              <a:extLst>
                <a:ext uri="{FF2B5EF4-FFF2-40B4-BE49-F238E27FC236}">
                  <a16:creationId xmlns:a16="http://schemas.microsoft.com/office/drawing/2014/main" id="{2A34C577-EFD5-EF61-1807-963F7B2F7962}"/>
                </a:ext>
              </a:extLst>
            </p:cNvPr>
            <p:cNvSpPr/>
            <p:nvPr/>
          </p:nvSpPr>
          <p:spPr>
            <a:xfrm>
              <a:off x="26278925" y="7130935"/>
              <a:ext cx="4299641" cy="3471138"/>
            </a:xfrm>
            <a:custGeom>
              <a:avLst/>
              <a:gdLst>
                <a:gd name="connsiteX0" fmla="*/ 0 w 4010353"/>
                <a:gd name="connsiteY0" fmla="*/ 2428280 h 2428280"/>
                <a:gd name="connsiteX1" fmla="*/ 4010354 w 4010353"/>
                <a:gd name="connsiteY1" fmla="*/ 0 h 2428280"/>
              </a:gdLst>
              <a:ahLst/>
              <a:cxnLst>
                <a:cxn ang="0">
                  <a:pos x="connsiteX0" y="connsiteY0"/>
                </a:cxn>
                <a:cxn ang="0">
                  <a:pos x="connsiteX1" y="connsiteY1"/>
                </a:cxn>
              </a:cxnLst>
              <a:rect l="l" t="t" r="r" b="b"/>
              <a:pathLst>
                <a:path w="4010353" h="2428280">
                  <a:moveTo>
                    <a:pt x="0" y="2428280"/>
                  </a:moveTo>
                  <a:lnTo>
                    <a:pt x="4010354" y="0"/>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6" name="Freeform: Shape 5">
              <a:extLst>
                <a:ext uri="{FF2B5EF4-FFF2-40B4-BE49-F238E27FC236}">
                  <a16:creationId xmlns:a16="http://schemas.microsoft.com/office/drawing/2014/main" id="{F1A7C6F9-38BB-45BE-3A01-99F863A8AA30}"/>
                </a:ext>
              </a:extLst>
            </p:cNvPr>
            <p:cNvSpPr/>
            <p:nvPr/>
          </p:nvSpPr>
          <p:spPr>
            <a:xfrm>
              <a:off x="26278925" y="8893797"/>
              <a:ext cx="6723611" cy="1708276"/>
            </a:xfrm>
            <a:custGeom>
              <a:avLst/>
              <a:gdLst>
                <a:gd name="connsiteX0" fmla="*/ 0 w 6271233"/>
                <a:gd name="connsiteY0" fmla="*/ 1397819 h 1397819"/>
                <a:gd name="connsiteX1" fmla="*/ 6271234 w 6271233"/>
                <a:gd name="connsiteY1" fmla="*/ 0 h 1397819"/>
              </a:gdLst>
              <a:ahLst/>
              <a:cxnLst>
                <a:cxn ang="0">
                  <a:pos x="connsiteX0" y="connsiteY0"/>
                </a:cxn>
                <a:cxn ang="0">
                  <a:pos x="connsiteX1" y="connsiteY1"/>
                </a:cxn>
              </a:cxnLst>
              <a:rect l="l" t="t" r="r" b="b"/>
              <a:pathLst>
                <a:path w="6271233" h="1397819">
                  <a:moveTo>
                    <a:pt x="0" y="1397819"/>
                  </a:moveTo>
                  <a:lnTo>
                    <a:pt x="6271234" y="0"/>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7" name="Freeform: Shape 6">
              <a:extLst>
                <a:ext uri="{FF2B5EF4-FFF2-40B4-BE49-F238E27FC236}">
                  <a16:creationId xmlns:a16="http://schemas.microsoft.com/office/drawing/2014/main" id="{001623B0-8115-BD5D-8756-80C442A95A8E}"/>
                </a:ext>
              </a:extLst>
            </p:cNvPr>
            <p:cNvSpPr/>
            <p:nvPr/>
          </p:nvSpPr>
          <p:spPr>
            <a:xfrm>
              <a:off x="26278925" y="10602073"/>
              <a:ext cx="4090584" cy="352769"/>
            </a:xfrm>
            <a:custGeom>
              <a:avLst/>
              <a:gdLst>
                <a:gd name="connsiteX0" fmla="*/ 0 w 5237844"/>
                <a:gd name="connsiteY0" fmla="*/ 0 h 601528"/>
                <a:gd name="connsiteX1" fmla="*/ 5237845 w 5237844"/>
                <a:gd name="connsiteY1" fmla="*/ 601528 h 601528"/>
              </a:gdLst>
              <a:ahLst/>
              <a:cxnLst>
                <a:cxn ang="0">
                  <a:pos x="connsiteX0" y="connsiteY0"/>
                </a:cxn>
                <a:cxn ang="0">
                  <a:pos x="connsiteX1" y="connsiteY1"/>
                </a:cxn>
              </a:cxnLst>
              <a:rect l="l" t="t" r="r" b="b"/>
              <a:pathLst>
                <a:path w="5237844" h="601528">
                  <a:moveTo>
                    <a:pt x="0" y="0"/>
                  </a:moveTo>
                  <a:lnTo>
                    <a:pt x="5237845" y="601528"/>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8" name="Freeform: Shape 7">
              <a:extLst>
                <a:ext uri="{FF2B5EF4-FFF2-40B4-BE49-F238E27FC236}">
                  <a16:creationId xmlns:a16="http://schemas.microsoft.com/office/drawing/2014/main" id="{67AA7E9E-DC61-8733-5E3B-FA193AE83725}"/>
                </a:ext>
              </a:extLst>
            </p:cNvPr>
            <p:cNvSpPr/>
            <p:nvPr/>
          </p:nvSpPr>
          <p:spPr>
            <a:xfrm>
              <a:off x="26278925" y="10602073"/>
              <a:ext cx="3725726" cy="3405436"/>
            </a:xfrm>
            <a:custGeom>
              <a:avLst/>
              <a:gdLst>
                <a:gd name="connsiteX0" fmla="*/ 0 w 3475052"/>
                <a:gd name="connsiteY0" fmla="*/ 0 h 2786544"/>
                <a:gd name="connsiteX1" fmla="*/ 3475052 w 3475052"/>
                <a:gd name="connsiteY1" fmla="*/ 2786545 h 2786544"/>
              </a:gdLst>
              <a:ahLst/>
              <a:cxnLst>
                <a:cxn ang="0">
                  <a:pos x="connsiteX0" y="connsiteY0"/>
                </a:cxn>
                <a:cxn ang="0">
                  <a:pos x="connsiteX1" y="connsiteY1"/>
                </a:cxn>
              </a:cxnLst>
              <a:rect l="l" t="t" r="r" b="b"/>
              <a:pathLst>
                <a:path w="3475052" h="2786544">
                  <a:moveTo>
                    <a:pt x="0" y="0"/>
                  </a:moveTo>
                  <a:lnTo>
                    <a:pt x="3475052" y="2786545"/>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9" name="Freeform: Shape 8">
              <a:extLst>
                <a:ext uri="{FF2B5EF4-FFF2-40B4-BE49-F238E27FC236}">
                  <a16:creationId xmlns:a16="http://schemas.microsoft.com/office/drawing/2014/main" id="{7745AA0B-99C4-D080-74E3-629C2CFCE7D4}"/>
                </a:ext>
              </a:extLst>
            </p:cNvPr>
            <p:cNvSpPr/>
            <p:nvPr/>
          </p:nvSpPr>
          <p:spPr>
            <a:xfrm>
              <a:off x="26278922" y="10602073"/>
              <a:ext cx="6894547" cy="3445029"/>
            </a:xfrm>
            <a:custGeom>
              <a:avLst/>
              <a:gdLst>
                <a:gd name="connsiteX0" fmla="*/ 0 w 6430668"/>
                <a:gd name="connsiteY0" fmla="*/ 0 h 2818941"/>
                <a:gd name="connsiteX1" fmla="*/ 6430669 w 6430668"/>
                <a:gd name="connsiteY1" fmla="*/ 2818942 h 2818941"/>
              </a:gdLst>
              <a:ahLst/>
              <a:cxnLst>
                <a:cxn ang="0">
                  <a:pos x="connsiteX0" y="connsiteY0"/>
                </a:cxn>
                <a:cxn ang="0">
                  <a:pos x="connsiteX1" y="connsiteY1"/>
                </a:cxn>
              </a:cxnLst>
              <a:rect l="l" t="t" r="r" b="b"/>
              <a:pathLst>
                <a:path w="6430668" h="2818941">
                  <a:moveTo>
                    <a:pt x="0" y="0"/>
                  </a:moveTo>
                  <a:lnTo>
                    <a:pt x="6430669" y="2818942"/>
                  </a:lnTo>
                </a:path>
              </a:pathLst>
            </a:custGeom>
            <a:ln w="25400" cap="flat">
              <a:solidFill>
                <a:schemeClr val="bg1"/>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0" name="Freeform: Shape 9">
              <a:extLst>
                <a:ext uri="{FF2B5EF4-FFF2-40B4-BE49-F238E27FC236}">
                  <a16:creationId xmlns:a16="http://schemas.microsoft.com/office/drawing/2014/main" id="{4A566AA4-0117-C498-84CF-CA6E71CED7F9}"/>
                </a:ext>
              </a:extLst>
            </p:cNvPr>
            <p:cNvSpPr/>
            <p:nvPr/>
          </p:nvSpPr>
          <p:spPr>
            <a:xfrm>
              <a:off x="30391114" y="10961209"/>
              <a:ext cx="2782355" cy="3085893"/>
            </a:xfrm>
            <a:custGeom>
              <a:avLst/>
              <a:gdLst>
                <a:gd name="connsiteX0" fmla="*/ 0 w 1192823"/>
                <a:gd name="connsiteY0" fmla="*/ 0 h 2217413"/>
                <a:gd name="connsiteX1" fmla="*/ 1192823 w 1192823"/>
                <a:gd name="connsiteY1" fmla="*/ 2217414 h 2217413"/>
              </a:gdLst>
              <a:ahLst/>
              <a:cxnLst>
                <a:cxn ang="0">
                  <a:pos x="connsiteX0" y="connsiteY0"/>
                </a:cxn>
                <a:cxn ang="0">
                  <a:pos x="connsiteX1" y="connsiteY1"/>
                </a:cxn>
              </a:cxnLst>
              <a:rect l="l" t="t" r="r" b="b"/>
              <a:pathLst>
                <a:path w="1192823" h="2217413">
                  <a:moveTo>
                    <a:pt x="0" y="0"/>
                  </a:moveTo>
                  <a:lnTo>
                    <a:pt x="1192823" y="2217414"/>
                  </a:lnTo>
                </a:path>
              </a:pathLst>
            </a:custGeom>
            <a:ln w="25400" cap="flat">
              <a:solidFill>
                <a:schemeClr val="bg1"/>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 name="Freeform: Shape 10">
              <a:extLst>
                <a:ext uri="{FF2B5EF4-FFF2-40B4-BE49-F238E27FC236}">
                  <a16:creationId xmlns:a16="http://schemas.microsoft.com/office/drawing/2014/main" id="{8534D305-695E-6E1D-0517-DBD9C00B88F7}"/>
                </a:ext>
              </a:extLst>
            </p:cNvPr>
            <p:cNvSpPr/>
            <p:nvPr/>
          </p:nvSpPr>
          <p:spPr>
            <a:xfrm>
              <a:off x="30004651" y="10961209"/>
              <a:ext cx="374169" cy="3046301"/>
            </a:xfrm>
            <a:custGeom>
              <a:avLst/>
              <a:gdLst>
                <a:gd name="connsiteX0" fmla="*/ 0 w 1762792"/>
                <a:gd name="connsiteY0" fmla="*/ 2185017 h 2185016"/>
                <a:gd name="connsiteX1" fmla="*/ 1762793 w 1762792"/>
                <a:gd name="connsiteY1" fmla="*/ 0 h 2185016"/>
              </a:gdLst>
              <a:ahLst/>
              <a:cxnLst>
                <a:cxn ang="0">
                  <a:pos x="connsiteX0" y="connsiteY0"/>
                </a:cxn>
                <a:cxn ang="0">
                  <a:pos x="connsiteX1" y="connsiteY1"/>
                </a:cxn>
              </a:cxnLst>
              <a:rect l="l" t="t" r="r" b="b"/>
              <a:pathLst>
                <a:path w="1762792" h="2185016">
                  <a:moveTo>
                    <a:pt x="0" y="2185017"/>
                  </a:moveTo>
                  <a:lnTo>
                    <a:pt x="1762793" y="0"/>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Freeform: Shape 11">
              <a:extLst>
                <a:ext uri="{FF2B5EF4-FFF2-40B4-BE49-F238E27FC236}">
                  <a16:creationId xmlns:a16="http://schemas.microsoft.com/office/drawing/2014/main" id="{3E4824CC-7639-CCA2-1F55-FEFE28046825}"/>
                </a:ext>
              </a:extLst>
            </p:cNvPr>
            <p:cNvSpPr/>
            <p:nvPr/>
          </p:nvSpPr>
          <p:spPr>
            <a:xfrm>
              <a:off x="30004648" y="14007509"/>
              <a:ext cx="3168819" cy="39593"/>
            </a:xfrm>
            <a:custGeom>
              <a:avLst/>
              <a:gdLst>
                <a:gd name="connsiteX0" fmla="*/ 0 w 2955615"/>
                <a:gd name="connsiteY0" fmla="*/ 0 h 32397"/>
                <a:gd name="connsiteX1" fmla="*/ 2955616 w 2955615"/>
                <a:gd name="connsiteY1" fmla="*/ 32397 h 32397"/>
              </a:gdLst>
              <a:ahLst/>
              <a:cxnLst>
                <a:cxn ang="0">
                  <a:pos x="connsiteX0" y="connsiteY0"/>
                </a:cxn>
                <a:cxn ang="0">
                  <a:pos x="connsiteX1" y="connsiteY1"/>
                </a:cxn>
              </a:cxnLst>
              <a:rect l="l" t="t" r="r" b="b"/>
              <a:pathLst>
                <a:path w="2955615" h="32397">
                  <a:moveTo>
                    <a:pt x="0" y="0"/>
                  </a:moveTo>
                  <a:lnTo>
                    <a:pt x="2955616" y="32397"/>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Freeform: Shape 12">
              <a:extLst>
                <a:ext uri="{FF2B5EF4-FFF2-40B4-BE49-F238E27FC236}">
                  <a16:creationId xmlns:a16="http://schemas.microsoft.com/office/drawing/2014/main" id="{5B610A79-3803-2FBF-9E23-F07A7A310144}"/>
                </a:ext>
              </a:extLst>
            </p:cNvPr>
            <p:cNvSpPr/>
            <p:nvPr/>
          </p:nvSpPr>
          <p:spPr>
            <a:xfrm flipH="1">
              <a:off x="30391114" y="7134120"/>
              <a:ext cx="197435" cy="3820720"/>
            </a:xfrm>
            <a:custGeom>
              <a:avLst/>
              <a:gdLst>
                <a:gd name="connsiteX0" fmla="*/ 1227491 w 1227491"/>
                <a:gd name="connsiteY0" fmla="*/ 3029809 h 3029808"/>
                <a:gd name="connsiteX1" fmla="*/ 0 w 1227491"/>
                <a:gd name="connsiteY1" fmla="*/ 0 h 3029808"/>
              </a:gdLst>
              <a:ahLst/>
              <a:cxnLst>
                <a:cxn ang="0">
                  <a:pos x="connsiteX0" y="connsiteY0"/>
                </a:cxn>
                <a:cxn ang="0">
                  <a:pos x="connsiteX1" y="connsiteY1"/>
                </a:cxn>
              </a:cxnLst>
              <a:rect l="l" t="t" r="r" b="b"/>
              <a:pathLst>
                <a:path w="1227491" h="3029808">
                  <a:moveTo>
                    <a:pt x="1227491" y="3029809"/>
                  </a:moveTo>
                  <a:lnTo>
                    <a:pt x="0" y="0"/>
                  </a:lnTo>
                </a:path>
              </a:pathLst>
            </a:custGeom>
            <a:ln w="25400" cap="flat">
              <a:solidFill>
                <a:schemeClr val="bg1"/>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Freeform: Shape 13">
              <a:extLst>
                <a:ext uri="{FF2B5EF4-FFF2-40B4-BE49-F238E27FC236}">
                  <a16:creationId xmlns:a16="http://schemas.microsoft.com/office/drawing/2014/main" id="{F14C0809-0EA6-D965-6305-FC0026A45C9D}"/>
                </a:ext>
              </a:extLst>
            </p:cNvPr>
            <p:cNvSpPr/>
            <p:nvPr/>
          </p:nvSpPr>
          <p:spPr>
            <a:xfrm flipV="1">
              <a:off x="30600173" y="7127751"/>
              <a:ext cx="5043463" cy="174466"/>
            </a:xfrm>
            <a:custGeom>
              <a:avLst/>
              <a:gdLst>
                <a:gd name="connsiteX0" fmla="*/ 0 w 4724284"/>
                <a:gd name="connsiteY0" fmla="*/ 271872 h 271871"/>
                <a:gd name="connsiteX1" fmla="*/ 4724285 w 4724284"/>
                <a:gd name="connsiteY1" fmla="*/ 0 h 271871"/>
              </a:gdLst>
              <a:ahLst/>
              <a:cxnLst>
                <a:cxn ang="0">
                  <a:pos x="connsiteX0" y="connsiteY0"/>
                </a:cxn>
                <a:cxn ang="0">
                  <a:pos x="connsiteX1" y="connsiteY1"/>
                </a:cxn>
              </a:cxnLst>
              <a:rect l="l" t="t" r="r" b="b"/>
              <a:pathLst>
                <a:path w="4724284" h="271871">
                  <a:moveTo>
                    <a:pt x="0" y="271872"/>
                  </a:moveTo>
                  <a:lnTo>
                    <a:pt x="4724285" y="0"/>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Freeform: Shape 14">
              <a:extLst>
                <a:ext uri="{FF2B5EF4-FFF2-40B4-BE49-F238E27FC236}">
                  <a16:creationId xmlns:a16="http://schemas.microsoft.com/office/drawing/2014/main" id="{2E62AED5-1170-691B-D987-F66414F51313}"/>
                </a:ext>
              </a:extLst>
            </p:cNvPr>
            <p:cNvSpPr/>
            <p:nvPr/>
          </p:nvSpPr>
          <p:spPr>
            <a:xfrm>
              <a:off x="33002534" y="7302217"/>
              <a:ext cx="2641103" cy="1591581"/>
            </a:xfrm>
            <a:custGeom>
              <a:avLst/>
              <a:gdLst>
                <a:gd name="connsiteX0" fmla="*/ 2463405 w 2463404"/>
                <a:gd name="connsiteY0" fmla="*/ 0 h 1302332"/>
                <a:gd name="connsiteX1" fmla="*/ 0 w 2463404"/>
                <a:gd name="connsiteY1" fmla="*/ 1302333 h 1302332"/>
              </a:gdLst>
              <a:ahLst/>
              <a:cxnLst>
                <a:cxn ang="0">
                  <a:pos x="connsiteX0" y="connsiteY0"/>
                </a:cxn>
                <a:cxn ang="0">
                  <a:pos x="connsiteX1" y="connsiteY1"/>
                </a:cxn>
              </a:cxnLst>
              <a:rect l="l" t="t" r="r" b="b"/>
              <a:pathLst>
                <a:path w="2463404" h="1302332">
                  <a:moveTo>
                    <a:pt x="2463405" y="0"/>
                  </a:moveTo>
                  <a:lnTo>
                    <a:pt x="0" y="1302333"/>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Freeform: Shape 15">
              <a:extLst>
                <a:ext uri="{FF2B5EF4-FFF2-40B4-BE49-F238E27FC236}">
                  <a16:creationId xmlns:a16="http://schemas.microsoft.com/office/drawing/2014/main" id="{664653BB-4ACA-6136-CFE3-29333CCADB9E}"/>
                </a:ext>
              </a:extLst>
            </p:cNvPr>
            <p:cNvSpPr/>
            <p:nvPr/>
          </p:nvSpPr>
          <p:spPr>
            <a:xfrm>
              <a:off x="30578563" y="7127751"/>
              <a:ext cx="2423970" cy="1766046"/>
            </a:xfrm>
            <a:custGeom>
              <a:avLst/>
              <a:gdLst>
                <a:gd name="connsiteX0" fmla="*/ 0 w 2260879"/>
                <a:gd name="connsiteY0" fmla="*/ 0 h 1030460"/>
                <a:gd name="connsiteX1" fmla="*/ 2260880 w 2260879"/>
                <a:gd name="connsiteY1" fmla="*/ 1030461 h 1030460"/>
              </a:gdLst>
              <a:ahLst/>
              <a:cxnLst>
                <a:cxn ang="0">
                  <a:pos x="connsiteX0" y="connsiteY0"/>
                </a:cxn>
                <a:cxn ang="0">
                  <a:pos x="connsiteX1" y="connsiteY1"/>
                </a:cxn>
              </a:cxnLst>
              <a:rect l="l" t="t" r="r" b="b"/>
              <a:pathLst>
                <a:path w="2260879" h="1030460">
                  <a:moveTo>
                    <a:pt x="0" y="0"/>
                  </a:moveTo>
                  <a:lnTo>
                    <a:pt x="2260880" y="1030461"/>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Freeform: Shape 16">
              <a:extLst>
                <a:ext uri="{FF2B5EF4-FFF2-40B4-BE49-F238E27FC236}">
                  <a16:creationId xmlns:a16="http://schemas.microsoft.com/office/drawing/2014/main" id="{77B6D2E9-A955-516B-A686-1E9CBAD81EFD}"/>
                </a:ext>
              </a:extLst>
            </p:cNvPr>
            <p:cNvSpPr/>
            <p:nvPr/>
          </p:nvSpPr>
          <p:spPr>
            <a:xfrm>
              <a:off x="33002534" y="8893798"/>
              <a:ext cx="1992852" cy="2493415"/>
            </a:xfrm>
            <a:custGeom>
              <a:avLst/>
              <a:gdLst>
                <a:gd name="connsiteX0" fmla="*/ 0 w 1858767"/>
                <a:gd name="connsiteY0" fmla="*/ 0 h 2040270"/>
                <a:gd name="connsiteX1" fmla="*/ 1858767 w 1858767"/>
                <a:gd name="connsiteY1" fmla="*/ 2040271 h 2040270"/>
              </a:gdLst>
              <a:ahLst/>
              <a:cxnLst>
                <a:cxn ang="0">
                  <a:pos x="connsiteX0" y="connsiteY0"/>
                </a:cxn>
                <a:cxn ang="0">
                  <a:pos x="connsiteX1" y="connsiteY1"/>
                </a:cxn>
              </a:cxnLst>
              <a:rect l="l" t="t" r="r" b="b"/>
              <a:pathLst>
                <a:path w="1858767" h="2040270">
                  <a:moveTo>
                    <a:pt x="0" y="0"/>
                  </a:moveTo>
                  <a:lnTo>
                    <a:pt x="1858767" y="2040271"/>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Freeform: Shape 17">
              <a:extLst>
                <a:ext uri="{FF2B5EF4-FFF2-40B4-BE49-F238E27FC236}">
                  <a16:creationId xmlns:a16="http://schemas.microsoft.com/office/drawing/2014/main" id="{DCCCAB37-8034-F6B3-DFE0-114D6FBC0BA7}"/>
                </a:ext>
              </a:extLst>
            </p:cNvPr>
            <p:cNvSpPr/>
            <p:nvPr/>
          </p:nvSpPr>
          <p:spPr>
            <a:xfrm>
              <a:off x="30388731" y="8893798"/>
              <a:ext cx="2613802" cy="2067414"/>
            </a:xfrm>
            <a:custGeom>
              <a:avLst/>
              <a:gdLst>
                <a:gd name="connsiteX0" fmla="*/ 1033388 w 1033388"/>
                <a:gd name="connsiteY0" fmla="*/ 0 h 1999347"/>
                <a:gd name="connsiteX1" fmla="*/ 0 w 1033388"/>
                <a:gd name="connsiteY1" fmla="*/ 1999348 h 1999347"/>
              </a:gdLst>
              <a:ahLst/>
              <a:cxnLst>
                <a:cxn ang="0">
                  <a:pos x="connsiteX0" y="connsiteY0"/>
                </a:cxn>
                <a:cxn ang="0">
                  <a:pos x="connsiteX1" y="connsiteY1"/>
                </a:cxn>
              </a:cxnLst>
              <a:rect l="l" t="t" r="r" b="b"/>
              <a:pathLst>
                <a:path w="1033388" h="1999347">
                  <a:moveTo>
                    <a:pt x="1033388" y="0"/>
                  </a:moveTo>
                  <a:lnTo>
                    <a:pt x="0" y="1999348"/>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Shape 18">
              <a:extLst>
                <a:ext uri="{FF2B5EF4-FFF2-40B4-BE49-F238E27FC236}">
                  <a16:creationId xmlns:a16="http://schemas.microsoft.com/office/drawing/2014/main" id="{E24C133E-8605-B0B0-F5D8-B880F11CD53B}"/>
                </a:ext>
              </a:extLst>
            </p:cNvPr>
            <p:cNvSpPr/>
            <p:nvPr/>
          </p:nvSpPr>
          <p:spPr>
            <a:xfrm>
              <a:off x="33173469" y="11387213"/>
              <a:ext cx="1821913" cy="2659889"/>
            </a:xfrm>
            <a:custGeom>
              <a:avLst/>
              <a:gdLst>
                <a:gd name="connsiteX0" fmla="*/ 1699332 w 1699332"/>
                <a:gd name="connsiteY0" fmla="*/ 0 h 2176490"/>
                <a:gd name="connsiteX1" fmla="*/ 0 w 1699332"/>
                <a:gd name="connsiteY1" fmla="*/ 2176491 h 2176490"/>
              </a:gdLst>
              <a:ahLst/>
              <a:cxnLst>
                <a:cxn ang="0">
                  <a:pos x="connsiteX0" y="connsiteY0"/>
                </a:cxn>
                <a:cxn ang="0">
                  <a:pos x="connsiteX1" y="connsiteY1"/>
                </a:cxn>
              </a:cxnLst>
              <a:rect l="l" t="t" r="r" b="b"/>
              <a:pathLst>
                <a:path w="1699332" h="2176490">
                  <a:moveTo>
                    <a:pt x="1699332" y="0"/>
                  </a:moveTo>
                  <a:lnTo>
                    <a:pt x="0" y="2176491"/>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Freeform: Shape 19">
              <a:extLst>
                <a:ext uri="{FF2B5EF4-FFF2-40B4-BE49-F238E27FC236}">
                  <a16:creationId xmlns:a16="http://schemas.microsoft.com/office/drawing/2014/main" id="{70DA7604-FC18-9A4E-4170-3EDCB5475C35}"/>
                </a:ext>
              </a:extLst>
            </p:cNvPr>
            <p:cNvSpPr/>
            <p:nvPr/>
          </p:nvSpPr>
          <p:spPr>
            <a:xfrm>
              <a:off x="34995385" y="11387213"/>
              <a:ext cx="1456812" cy="2235398"/>
            </a:xfrm>
            <a:custGeom>
              <a:avLst/>
              <a:gdLst>
                <a:gd name="connsiteX0" fmla="*/ 0 w 943485"/>
                <a:gd name="connsiteY0" fmla="*/ 0 h 2305132"/>
                <a:gd name="connsiteX1" fmla="*/ 943486 w 943485"/>
                <a:gd name="connsiteY1" fmla="*/ 2305133 h 2305132"/>
              </a:gdLst>
              <a:ahLst/>
              <a:cxnLst>
                <a:cxn ang="0">
                  <a:pos x="connsiteX0" y="connsiteY0"/>
                </a:cxn>
                <a:cxn ang="0">
                  <a:pos x="connsiteX1" y="connsiteY1"/>
                </a:cxn>
              </a:cxnLst>
              <a:rect l="l" t="t" r="r" b="b"/>
              <a:pathLst>
                <a:path w="943485" h="2305132">
                  <a:moveTo>
                    <a:pt x="0" y="0"/>
                  </a:moveTo>
                  <a:lnTo>
                    <a:pt x="943486" y="2305133"/>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Freeform: Shape 20">
              <a:extLst>
                <a:ext uri="{FF2B5EF4-FFF2-40B4-BE49-F238E27FC236}">
                  <a16:creationId xmlns:a16="http://schemas.microsoft.com/office/drawing/2014/main" id="{7D6435C7-8404-9A94-31AF-A28A141D404E}"/>
                </a:ext>
              </a:extLst>
            </p:cNvPr>
            <p:cNvSpPr/>
            <p:nvPr/>
          </p:nvSpPr>
          <p:spPr>
            <a:xfrm>
              <a:off x="34995385" y="10450945"/>
              <a:ext cx="3142264" cy="936267"/>
            </a:xfrm>
            <a:custGeom>
              <a:avLst/>
              <a:gdLst>
                <a:gd name="connsiteX0" fmla="*/ 0 w 2841426"/>
                <a:gd name="connsiteY0" fmla="*/ 171080 h 171080"/>
                <a:gd name="connsiteX1" fmla="*/ 2841426 w 2841426"/>
                <a:gd name="connsiteY1" fmla="*/ 0 h 171080"/>
              </a:gdLst>
              <a:ahLst/>
              <a:cxnLst>
                <a:cxn ang="0">
                  <a:pos x="connsiteX0" y="connsiteY0"/>
                </a:cxn>
                <a:cxn ang="0">
                  <a:pos x="connsiteX1" y="connsiteY1"/>
                </a:cxn>
              </a:cxnLst>
              <a:rect l="l" t="t" r="r" b="b"/>
              <a:pathLst>
                <a:path w="2841426" h="171080">
                  <a:moveTo>
                    <a:pt x="0" y="171080"/>
                  </a:moveTo>
                  <a:lnTo>
                    <a:pt x="2841426" y="0"/>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Freeform: Shape 21">
              <a:extLst>
                <a:ext uri="{FF2B5EF4-FFF2-40B4-BE49-F238E27FC236}">
                  <a16:creationId xmlns:a16="http://schemas.microsoft.com/office/drawing/2014/main" id="{B435DE55-AB57-86FA-D8CB-9F54904AEAA7}"/>
                </a:ext>
              </a:extLst>
            </p:cNvPr>
            <p:cNvSpPr/>
            <p:nvPr/>
          </p:nvSpPr>
          <p:spPr>
            <a:xfrm>
              <a:off x="35643639" y="7302220"/>
              <a:ext cx="2494008" cy="3135277"/>
            </a:xfrm>
            <a:custGeom>
              <a:avLst/>
              <a:gdLst>
                <a:gd name="connsiteX0" fmla="*/ 0 w 2236788"/>
                <a:gd name="connsiteY0" fmla="*/ 0 h 3171522"/>
                <a:gd name="connsiteX1" fmla="*/ 2236788 w 2236788"/>
                <a:gd name="connsiteY1" fmla="*/ 3171523 h 3171522"/>
              </a:gdLst>
              <a:ahLst/>
              <a:cxnLst>
                <a:cxn ang="0">
                  <a:pos x="connsiteX0" y="connsiteY0"/>
                </a:cxn>
                <a:cxn ang="0">
                  <a:pos x="connsiteX1" y="connsiteY1"/>
                </a:cxn>
              </a:cxnLst>
              <a:rect l="l" t="t" r="r" b="b"/>
              <a:pathLst>
                <a:path w="2236788" h="3171522">
                  <a:moveTo>
                    <a:pt x="0" y="0"/>
                  </a:moveTo>
                  <a:lnTo>
                    <a:pt x="2236788" y="3171523"/>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3" name="Freeform: Shape 22">
              <a:extLst>
                <a:ext uri="{FF2B5EF4-FFF2-40B4-BE49-F238E27FC236}">
                  <a16:creationId xmlns:a16="http://schemas.microsoft.com/office/drawing/2014/main" id="{97571B0B-576E-20AE-A63A-0E2DB5C66C00}"/>
                </a:ext>
              </a:extLst>
            </p:cNvPr>
            <p:cNvSpPr/>
            <p:nvPr/>
          </p:nvSpPr>
          <p:spPr>
            <a:xfrm>
              <a:off x="34995385" y="7302217"/>
              <a:ext cx="648254" cy="4084995"/>
            </a:xfrm>
            <a:custGeom>
              <a:avLst/>
              <a:gdLst>
                <a:gd name="connsiteX0" fmla="*/ 604638 w 604637"/>
                <a:gd name="connsiteY0" fmla="*/ 0 h 3342603"/>
                <a:gd name="connsiteX1" fmla="*/ 0 w 604637"/>
                <a:gd name="connsiteY1" fmla="*/ 3342603 h 3342603"/>
              </a:gdLst>
              <a:ahLst/>
              <a:cxnLst>
                <a:cxn ang="0">
                  <a:pos x="connsiteX0" y="connsiteY0"/>
                </a:cxn>
                <a:cxn ang="0">
                  <a:pos x="connsiteX1" y="connsiteY1"/>
                </a:cxn>
              </a:cxnLst>
              <a:rect l="l" t="t" r="r" b="b"/>
              <a:pathLst>
                <a:path w="604637" h="3342603">
                  <a:moveTo>
                    <a:pt x="604638" y="0"/>
                  </a:moveTo>
                  <a:lnTo>
                    <a:pt x="0" y="3342603"/>
                  </a:lnTo>
                </a:path>
              </a:pathLst>
            </a:custGeom>
            <a:ln w="25400" cap="flat">
              <a:solidFill>
                <a:schemeClr val="bg1"/>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Freeform: Shape 23">
              <a:extLst>
                <a:ext uri="{FF2B5EF4-FFF2-40B4-BE49-F238E27FC236}">
                  <a16:creationId xmlns:a16="http://schemas.microsoft.com/office/drawing/2014/main" id="{4B5E2CB0-4A15-0A2C-AED1-780AE8F08A5C}"/>
                </a:ext>
              </a:extLst>
            </p:cNvPr>
            <p:cNvSpPr/>
            <p:nvPr/>
          </p:nvSpPr>
          <p:spPr>
            <a:xfrm>
              <a:off x="33002536" y="8893800"/>
              <a:ext cx="5135121" cy="1557145"/>
            </a:xfrm>
            <a:custGeom>
              <a:avLst/>
              <a:gdLst>
                <a:gd name="connsiteX0" fmla="*/ 0 w 4700193"/>
                <a:gd name="connsiteY0" fmla="*/ 0 h 1869190"/>
                <a:gd name="connsiteX1" fmla="*/ 4700193 w 4700193"/>
                <a:gd name="connsiteY1" fmla="*/ 1869190 h 1869190"/>
              </a:gdLst>
              <a:ahLst/>
              <a:cxnLst>
                <a:cxn ang="0">
                  <a:pos x="connsiteX0" y="connsiteY0"/>
                </a:cxn>
                <a:cxn ang="0">
                  <a:pos x="connsiteX1" y="connsiteY1"/>
                </a:cxn>
              </a:cxnLst>
              <a:rect l="l" t="t" r="r" b="b"/>
              <a:pathLst>
                <a:path w="4700193" h="1869190">
                  <a:moveTo>
                    <a:pt x="0" y="0"/>
                  </a:moveTo>
                  <a:lnTo>
                    <a:pt x="4700193" y="1869190"/>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Freeform: Shape 24">
              <a:extLst>
                <a:ext uri="{FF2B5EF4-FFF2-40B4-BE49-F238E27FC236}">
                  <a16:creationId xmlns:a16="http://schemas.microsoft.com/office/drawing/2014/main" id="{F30B0686-6B53-EBC2-1ADE-EFA4E1E5447A}"/>
                </a:ext>
              </a:extLst>
            </p:cNvPr>
            <p:cNvSpPr/>
            <p:nvPr/>
          </p:nvSpPr>
          <p:spPr>
            <a:xfrm>
              <a:off x="30376857" y="10961212"/>
              <a:ext cx="4618528" cy="482092"/>
            </a:xfrm>
            <a:custGeom>
              <a:avLst/>
              <a:gdLst>
                <a:gd name="connsiteX0" fmla="*/ 0 w 2892155"/>
                <a:gd name="connsiteY0" fmla="*/ 0 h 40922"/>
                <a:gd name="connsiteX1" fmla="*/ 2892155 w 2892155"/>
                <a:gd name="connsiteY1" fmla="*/ 40923 h 40922"/>
              </a:gdLst>
              <a:ahLst/>
              <a:cxnLst>
                <a:cxn ang="0">
                  <a:pos x="connsiteX0" y="connsiteY0"/>
                </a:cxn>
                <a:cxn ang="0">
                  <a:pos x="connsiteX1" y="connsiteY1"/>
                </a:cxn>
              </a:cxnLst>
              <a:rect l="l" t="t" r="r" b="b"/>
              <a:pathLst>
                <a:path w="2892155" h="40922">
                  <a:moveTo>
                    <a:pt x="0" y="0"/>
                  </a:moveTo>
                  <a:lnTo>
                    <a:pt x="2892155" y="40923"/>
                  </a:lnTo>
                </a:path>
              </a:pathLst>
            </a:custGeom>
            <a:ln w="25400" cap="flat">
              <a:solidFill>
                <a:schemeClr val="bg1"/>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Freeform: Shape 25">
              <a:extLst>
                <a:ext uri="{FF2B5EF4-FFF2-40B4-BE49-F238E27FC236}">
                  <a16:creationId xmlns:a16="http://schemas.microsoft.com/office/drawing/2014/main" id="{244E258E-7A18-C492-8AF7-DB07C221BC87}"/>
                </a:ext>
              </a:extLst>
            </p:cNvPr>
            <p:cNvSpPr/>
            <p:nvPr/>
          </p:nvSpPr>
          <p:spPr>
            <a:xfrm>
              <a:off x="33002534" y="8893798"/>
              <a:ext cx="170936" cy="5153304"/>
            </a:xfrm>
            <a:custGeom>
              <a:avLst/>
              <a:gdLst>
                <a:gd name="connsiteX0" fmla="*/ 0 w 159434"/>
                <a:gd name="connsiteY0" fmla="*/ 0 h 4216761"/>
                <a:gd name="connsiteX1" fmla="*/ 159435 w 159434"/>
                <a:gd name="connsiteY1" fmla="*/ 4216762 h 4216761"/>
              </a:gdLst>
              <a:ahLst/>
              <a:cxnLst>
                <a:cxn ang="0">
                  <a:pos x="connsiteX0" y="connsiteY0"/>
                </a:cxn>
                <a:cxn ang="0">
                  <a:pos x="connsiteX1" y="connsiteY1"/>
                </a:cxn>
              </a:cxnLst>
              <a:rect l="l" t="t" r="r" b="b"/>
              <a:pathLst>
                <a:path w="159434" h="4216761">
                  <a:moveTo>
                    <a:pt x="0" y="0"/>
                  </a:moveTo>
                  <a:lnTo>
                    <a:pt x="159435" y="4216762"/>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Freeform: Shape 26">
              <a:extLst>
                <a:ext uri="{FF2B5EF4-FFF2-40B4-BE49-F238E27FC236}">
                  <a16:creationId xmlns:a16="http://schemas.microsoft.com/office/drawing/2014/main" id="{A10DAD75-FA09-3927-A7B0-DFA325A294E6}"/>
                </a:ext>
              </a:extLst>
            </p:cNvPr>
            <p:cNvSpPr/>
            <p:nvPr/>
          </p:nvSpPr>
          <p:spPr>
            <a:xfrm>
              <a:off x="36452197" y="10450945"/>
              <a:ext cx="1685448" cy="3165221"/>
            </a:xfrm>
            <a:custGeom>
              <a:avLst/>
              <a:gdLst>
                <a:gd name="connsiteX0" fmla="*/ 1897940 w 1897940"/>
                <a:gd name="connsiteY0" fmla="*/ 0 h 2476212"/>
                <a:gd name="connsiteX1" fmla="*/ 0 w 1897940"/>
                <a:gd name="connsiteY1" fmla="*/ 2476213 h 2476212"/>
              </a:gdLst>
              <a:ahLst/>
              <a:cxnLst>
                <a:cxn ang="0">
                  <a:pos x="connsiteX0" y="connsiteY0"/>
                </a:cxn>
                <a:cxn ang="0">
                  <a:pos x="connsiteX1" y="connsiteY1"/>
                </a:cxn>
              </a:cxnLst>
              <a:rect l="l" t="t" r="r" b="b"/>
              <a:pathLst>
                <a:path w="1897940" h="2476212">
                  <a:moveTo>
                    <a:pt x="1897940" y="0"/>
                  </a:moveTo>
                  <a:lnTo>
                    <a:pt x="0" y="2476213"/>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8" name="Freeform: Shape 27">
              <a:extLst>
                <a:ext uri="{FF2B5EF4-FFF2-40B4-BE49-F238E27FC236}">
                  <a16:creationId xmlns:a16="http://schemas.microsoft.com/office/drawing/2014/main" id="{8948AA56-A5B8-244B-E820-BFF52021BFC3}"/>
                </a:ext>
              </a:extLst>
            </p:cNvPr>
            <p:cNvSpPr/>
            <p:nvPr/>
          </p:nvSpPr>
          <p:spPr>
            <a:xfrm flipV="1">
              <a:off x="33173468" y="13622613"/>
              <a:ext cx="3278722" cy="424489"/>
            </a:xfrm>
            <a:custGeom>
              <a:avLst/>
              <a:gdLst>
                <a:gd name="connsiteX0" fmla="*/ 0 w 2642818"/>
                <a:gd name="connsiteY0" fmla="*/ 0 h 128641"/>
                <a:gd name="connsiteX1" fmla="*/ 2642818 w 2642818"/>
                <a:gd name="connsiteY1" fmla="*/ 128642 h 128641"/>
              </a:gdLst>
              <a:ahLst/>
              <a:cxnLst>
                <a:cxn ang="0">
                  <a:pos x="connsiteX0" y="connsiteY0"/>
                </a:cxn>
                <a:cxn ang="0">
                  <a:pos x="connsiteX1" y="connsiteY1"/>
                </a:cxn>
              </a:cxnLst>
              <a:rect l="l" t="t" r="r" b="b"/>
              <a:pathLst>
                <a:path w="2642818" h="128641">
                  <a:moveTo>
                    <a:pt x="0" y="0"/>
                  </a:moveTo>
                  <a:lnTo>
                    <a:pt x="2642818" y="128642"/>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9" name="Freeform: Shape 28">
              <a:extLst>
                <a:ext uri="{FF2B5EF4-FFF2-40B4-BE49-F238E27FC236}">
                  <a16:creationId xmlns:a16="http://schemas.microsoft.com/office/drawing/2014/main" id="{BBAA9951-93A4-AA5A-B58A-78F6F8117CDC}"/>
                </a:ext>
              </a:extLst>
            </p:cNvPr>
            <p:cNvSpPr/>
            <p:nvPr/>
          </p:nvSpPr>
          <p:spPr>
            <a:xfrm>
              <a:off x="35643637" y="7302220"/>
              <a:ext cx="808560" cy="6313944"/>
            </a:xfrm>
            <a:custGeom>
              <a:avLst/>
              <a:gdLst>
                <a:gd name="connsiteX0" fmla="*/ 0 w 338847"/>
                <a:gd name="connsiteY0" fmla="*/ 0 h 5647735"/>
                <a:gd name="connsiteX1" fmla="*/ 338848 w 338847"/>
                <a:gd name="connsiteY1" fmla="*/ 5647736 h 5647735"/>
              </a:gdLst>
              <a:ahLst/>
              <a:cxnLst>
                <a:cxn ang="0">
                  <a:pos x="connsiteX0" y="connsiteY0"/>
                </a:cxn>
                <a:cxn ang="0">
                  <a:pos x="connsiteX1" y="connsiteY1"/>
                </a:cxn>
              </a:cxnLst>
              <a:rect l="l" t="t" r="r" b="b"/>
              <a:pathLst>
                <a:path w="338847" h="5647735">
                  <a:moveTo>
                    <a:pt x="0" y="0"/>
                  </a:moveTo>
                  <a:lnTo>
                    <a:pt x="338848" y="5647736"/>
                  </a:lnTo>
                </a:path>
              </a:pathLst>
            </a:custGeom>
            <a:ln w="25400" cap="flat">
              <a:solidFill>
                <a:schemeClr val="bg1"/>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30" name="Freeform: Shape 29">
              <a:extLst>
                <a:ext uri="{FF2B5EF4-FFF2-40B4-BE49-F238E27FC236}">
                  <a16:creationId xmlns:a16="http://schemas.microsoft.com/office/drawing/2014/main" id="{649A8C0D-83C2-0767-DFC2-A38391F2C81E}"/>
                </a:ext>
              </a:extLst>
            </p:cNvPr>
            <p:cNvSpPr/>
            <p:nvPr/>
          </p:nvSpPr>
          <p:spPr>
            <a:xfrm>
              <a:off x="33173465" y="10437494"/>
              <a:ext cx="4964177" cy="3609608"/>
            </a:xfrm>
            <a:custGeom>
              <a:avLst/>
              <a:gdLst>
                <a:gd name="connsiteX0" fmla="*/ 4540758 w 4540758"/>
                <a:gd name="connsiteY0" fmla="*/ 0 h 2347571"/>
                <a:gd name="connsiteX1" fmla="*/ 0 w 4540758"/>
                <a:gd name="connsiteY1" fmla="*/ 2347571 h 2347571"/>
              </a:gdLst>
              <a:ahLst/>
              <a:cxnLst>
                <a:cxn ang="0">
                  <a:pos x="connsiteX0" y="connsiteY0"/>
                </a:cxn>
                <a:cxn ang="0">
                  <a:pos x="connsiteX1" y="connsiteY1"/>
                </a:cxn>
              </a:cxnLst>
              <a:rect l="l" t="t" r="r" b="b"/>
              <a:pathLst>
                <a:path w="4540758" h="2347571">
                  <a:moveTo>
                    <a:pt x="4540758" y="0"/>
                  </a:moveTo>
                  <a:lnTo>
                    <a:pt x="0" y="2347571"/>
                  </a:lnTo>
                </a:path>
              </a:pathLst>
            </a:custGeom>
            <a:ln w="25400" cap="flat">
              <a:solidFill>
                <a:schemeClr val="bg1"/>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31" name="Freeform: Shape 30">
            <a:extLst>
              <a:ext uri="{FF2B5EF4-FFF2-40B4-BE49-F238E27FC236}">
                <a16:creationId xmlns:a16="http://schemas.microsoft.com/office/drawing/2014/main" id="{C3C8E055-441F-4663-A1F5-BF4841FADF41}"/>
              </a:ext>
              <a:ext uri="{C183D7F6-B498-43B3-948B-1728B52AA6E4}">
                <adec:decorative xmlns:adec="http://schemas.microsoft.com/office/drawing/2017/decorative" val="1"/>
              </a:ext>
            </a:extLst>
          </p:cNvPr>
          <p:cNvSpPr>
            <a:spLocks noChangeAspect="1"/>
          </p:cNvSpPr>
          <p:nvPr/>
        </p:nvSpPr>
        <p:spPr bwMode="auto">
          <a:xfrm>
            <a:off x="7273776" y="2507869"/>
            <a:ext cx="3815159" cy="3248041"/>
          </a:xfrm>
          <a:custGeom>
            <a:avLst/>
            <a:gdLst>
              <a:gd name="connsiteX0" fmla="*/ 2632232 w 3815159"/>
              <a:gd name="connsiteY0" fmla="*/ 2841334 h 3248041"/>
              <a:gd name="connsiteX1" fmla="*/ 2632232 w 3815159"/>
              <a:gd name="connsiteY1" fmla="*/ 2841335 h 3248041"/>
              <a:gd name="connsiteX2" fmla="*/ 2632232 w 3815159"/>
              <a:gd name="connsiteY2" fmla="*/ 2841335 h 3248041"/>
              <a:gd name="connsiteX3" fmla="*/ 206931 w 3815159"/>
              <a:gd name="connsiteY3" fmla="*/ 2832728 h 3248041"/>
              <a:gd name="connsiteX4" fmla="*/ 358510 w 3815159"/>
              <a:gd name="connsiteY4" fmla="*/ 2984307 h 3248041"/>
              <a:gd name="connsiteX5" fmla="*/ 358509 w 3815159"/>
              <a:gd name="connsiteY5" fmla="*/ 2984307 h 3248041"/>
              <a:gd name="connsiteX6" fmla="*/ 206930 w 3815159"/>
              <a:gd name="connsiteY6" fmla="*/ 3135886 h 3248041"/>
              <a:gd name="connsiteX7" fmla="*/ 206931 w 3815159"/>
              <a:gd name="connsiteY7" fmla="*/ 3135885 h 3248041"/>
              <a:gd name="connsiteX8" fmla="*/ 67264 w 3815159"/>
              <a:gd name="connsiteY8" fmla="*/ 3043308 h 3248041"/>
              <a:gd name="connsiteX9" fmla="*/ 55352 w 3815159"/>
              <a:gd name="connsiteY9" fmla="*/ 2984307 h 3248041"/>
              <a:gd name="connsiteX10" fmla="*/ 67264 w 3815159"/>
              <a:gd name="connsiteY10" fmla="*/ 2925306 h 3248041"/>
              <a:gd name="connsiteX11" fmla="*/ 206931 w 3815159"/>
              <a:gd name="connsiteY11" fmla="*/ 2832728 h 3248041"/>
              <a:gd name="connsiteX12" fmla="*/ 1472456 w 3815159"/>
              <a:gd name="connsiteY12" fmla="*/ 2743995 h 3248041"/>
              <a:gd name="connsiteX13" fmla="*/ 1724479 w 3815159"/>
              <a:gd name="connsiteY13" fmla="*/ 2996018 h 3248041"/>
              <a:gd name="connsiteX14" fmla="*/ 1472456 w 3815159"/>
              <a:gd name="connsiteY14" fmla="*/ 3248041 h 3248041"/>
              <a:gd name="connsiteX15" fmla="*/ 1220433 w 3815159"/>
              <a:gd name="connsiteY15" fmla="*/ 2996018 h 3248041"/>
              <a:gd name="connsiteX16" fmla="*/ 1472456 w 3815159"/>
              <a:gd name="connsiteY16" fmla="*/ 2743995 h 3248041"/>
              <a:gd name="connsiteX17" fmla="*/ 2783811 w 3815159"/>
              <a:gd name="connsiteY17" fmla="*/ 2689756 h 3248041"/>
              <a:gd name="connsiteX18" fmla="*/ 2935390 w 3815159"/>
              <a:gd name="connsiteY18" fmla="*/ 2841335 h 3248041"/>
              <a:gd name="connsiteX19" fmla="*/ 2935389 w 3815159"/>
              <a:gd name="connsiteY19" fmla="*/ 2841335 h 3248041"/>
              <a:gd name="connsiteX20" fmla="*/ 2783810 w 3815159"/>
              <a:gd name="connsiteY20" fmla="*/ 2992914 h 3248041"/>
              <a:gd name="connsiteX21" fmla="*/ 2783811 w 3815159"/>
              <a:gd name="connsiteY21" fmla="*/ 2992913 h 3248041"/>
              <a:gd name="connsiteX22" fmla="*/ 2644144 w 3815159"/>
              <a:gd name="connsiteY22" fmla="*/ 2900336 h 3248041"/>
              <a:gd name="connsiteX23" fmla="*/ 2632232 w 3815159"/>
              <a:gd name="connsiteY23" fmla="*/ 2841335 h 3248041"/>
              <a:gd name="connsiteX24" fmla="*/ 2644144 w 3815159"/>
              <a:gd name="connsiteY24" fmla="*/ 2782334 h 3248041"/>
              <a:gd name="connsiteX25" fmla="*/ 2783811 w 3815159"/>
              <a:gd name="connsiteY25" fmla="*/ 2689756 h 3248041"/>
              <a:gd name="connsiteX26" fmla="*/ 2196830 w 3815159"/>
              <a:gd name="connsiteY26" fmla="*/ 1803322 h 3248041"/>
              <a:gd name="connsiteX27" fmla="*/ 2348409 w 3815159"/>
              <a:gd name="connsiteY27" fmla="*/ 1954901 h 3248041"/>
              <a:gd name="connsiteX28" fmla="*/ 2348408 w 3815159"/>
              <a:gd name="connsiteY28" fmla="*/ 1954901 h 3248041"/>
              <a:gd name="connsiteX29" fmla="*/ 2196829 w 3815159"/>
              <a:gd name="connsiteY29" fmla="*/ 2106480 h 3248041"/>
              <a:gd name="connsiteX30" fmla="*/ 2196830 w 3815159"/>
              <a:gd name="connsiteY30" fmla="*/ 2106479 h 3248041"/>
              <a:gd name="connsiteX31" fmla="*/ 2057163 w 3815159"/>
              <a:gd name="connsiteY31" fmla="*/ 2013902 h 3248041"/>
              <a:gd name="connsiteX32" fmla="*/ 2045251 w 3815159"/>
              <a:gd name="connsiteY32" fmla="*/ 1954901 h 3248041"/>
              <a:gd name="connsiteX33" fmla="*/ 2057163 w 3815159"/>
              <a:gd name="connsiteY33" fmla="*/ 1895900 h 3248041"/>
              <a:gd name="connsiteX34" fmla="*/ 2196830 w 3815159"/>
              <a:gd name="connsiteY34" fmla="*/ 1803322 h 3248041"/>
              <a:gd name="connsiteX35" fmla="*/ 358769 w 3815159"/>
              <a:gd name="connsiteY35" fmla="*/ 1420185 h 3248041"/>
              <a:gd name="connsiteX36" fmla="*/ 717538 w 3815159"/>
              <a:gd name="connsiteY36" fmla="*/ 1778954 h 3248041"/>
              <a:gd name="connsiteX37" fmla="*/ 358769 w 3815159"/>
              <a:gd name="connsiteY37" fmla="*/ 2137723 h 3248041"/>
              <a:gd name="connsiteX38" fmla="*/ 0 w 3815159"/>
              <a:gd name="connsiteY38" fmla="*/ 1778954 h 3248041"/>
              <a:gd name="connsiteX39" fmla="*/ 358769 w 3815159"/>
              <a:gd name="connsiteY39" fmla="*/ 1420185 h 3248041"/>
              <a:gd name="connsiteX40" fmla="*/ 3456390 w 3815159"/>
              <a:gd name="connsiteY40" fmla="*/ 1213536 h 3248041"/>
              <a:gd name="connsiteX41" fmla="*/ 3815159 w 3815159"/>
              <a:gd name="connsiteY41" fmla="*/ 1572305 h 3248041"/>
              <a:gd name="connsiteX42" fmla="*/ 3456390 w 3815159"/>
              <a:gd name="connsiteY42" fmla="*/ 1931074 h 3248041"/>
              <a:gd name="connsiteX43" fmla="*/ 3097621 w 3815159"/>
              <a:gd name="connsiteY43" fmla="*/ 1572305 h 3248041"/>
              <a:gd name="connsiteX44" fmla="*/ 3456390 w 3815159"/>
              <a:gd name="connsiteY44" fmla="*/ 1213536 h 3248041"/>
              <a:gd name="connsiteX45" fmla="*/ 1400448 w 3815159"/>
              <a:gd name="connsiteY45" fmla="*/ 805687 h 3248041"/>
              <a:gd name="connsiteX46" fmla="*/ 1552027 w 3815159"/>
              <a:gd name="connsiteY46" fmla="*/ 957266 h 3248041"/>
              <a:gd name="connsiteX47" fmla="*/ 1552026 w 3815159"/>
              <a:gd name="connsiteY47" fmla="*/ 957266 h 3248041"/>
              <a:gd name="connsiteX48" fmla="*/ 1400447 w 3815159"/>
              <a:gd name="connsiteY48" fmla="*/ 1108845 h 3248041"/>
              <a:gd name="connsiteX49" fmla="*/ 1400448 w 3815159"/>
              <a:gd name="connsiteY49" fmla="*/ 1108844 h 3248041"/>
              <a:gd name="connsiteX50" fmla="*/ 1260781 w 3815159"/>
              <a:gd name="connsiteY50" fmla="*/ 1016266 h 3248041"/>
              <a:gd name="connsiteX51" fmla="*/ 1248869 w 3815159"/>
              <a:gd name="connsiteY51" fmla="*/ 957265 h 3248041"/>
              <a:gd name="connsiteX52" fmla="*/ 1260781 w 3815159"/>
              <a:gd name="connsiteY52" fmla="*/ 898264 h 3248041"/>
              <a:gd name="connsiteX53" fmla="*/ 1400448 w 3815159"/>
              <a:gd name="connsiteY53" fmla="*/ 805687 h 3248041"/>
              <a:gd name="connsiteX54" fmla="*/ 2457244 w 3815159"/>
              <a:gd name="connsiteY54" fmla="*/ 146269 h 3248041"/>
              <a:gd name="connsiteX55" fmla="*/ 2709267 w 3815159"/>
              <a:gd name="connsiteY55" fmla="*/ 398292 h 3248041"/>
              <a:gd name="connsiteX56" fmla="*/ 2457244 w 3815159"/>
              <a:gd name="connsiteY56" fmla="*/ 650315 h 3248041"/>
              <a:gd name="connsiteX57" fmla="*/ 2205221 w 3815159"/>
              <a:gd name="connsiteY57" fmla="*/ 398292 h 3248041"/>
              <a:gd name="connsiteX58" fmla="*/ 2457244 w 3815159"/>
              <a:gd name="connsiteY58" fmla="*/ 146269 h 3248041"/>
              <a:gd name="connsiteX59" fmla="*/ 442108 w 3815159"/>
              <a:gd name="connsiteY59" fmla="*/ 0 h 3248041"/>
              <a:gd name="connsiteX60" fmla="*/ 694131 w 3815159"/>
              <a:gd name="connsiteY60" fmla="*/ 252023 h 3248041"/>
              <a:gd name="connsiteX61" fmla="*/ 442108 w 3815159"/>
              <a:gd name="connsiteY61" fmla="*/ 504046 h 3248041"/>
              <a:gd name="connsiteX62" fmla="*/ 190085 w 3815159"/>
              <a:gd name="connsiteY62" fmla="*/ 252023 h 3248041"/>
              <a:gd name="connsiteX63" fmla="*/ 442108 w 3815159"/>
              <a:gd name="connsiteY63" fmla="*/ 0 h 3248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15159" h="3248041">
                <a:moveTo>
                  <a:pt x="2632232" y="2841334"/>
                </a:moveTo>
                <a:lnTo>
                  <a:pt x="2632232" y="2841335"/>
                </a:lnTo>
                <a:lnTo>
                  <a:pt x="2632232" y="2841335"/>
                </a:lnTo>
                <a:close/>
                <a:moveTo>
                  <a:pt x="206931" y="2832728"/>
                </a:moveTo>
                <a:cubicBezTo>
                  <a:pt x="290646" y="2832728"/>
                  <a:pt x="358510" y="2900592"/>
                  <a:pt x="358510" y="2984307"/>
                </a:cubicBezTo>
                <a:lnTo>
                  <a:pt x="358509" y="2984307"/>
                </a:lnTo>
                <a:cubicBezTo>
                  <a:pt x="358509" y="3068022"/>
                  <a:pt x="290645" y="3135886"/>
                  <a:pt x="206930" y="3135886"/>
                </a:cubicBezTo>
                <a:lnTo>
                  <a:pt x="206931" y="3135885"/>
                </a:lnTo>
                <a:cubicBezTo>
                  <a:pt x="144145" y="3135885"/>
                  <a:pt x="90274" y="3097712"/>
                  <a:pt x="67264" y="3043308"/>
                </a:cubicBezTo>
                <a:lnTo>
                  <a:pt x="55352" y="2984307"/>
                </a:lnTo>
                <a:lnTo>
                  <a:pt x="67264" y="2925306"/>
                </a:lnTo>
                <a:cubicBezTo>
                  <a:pt x="90274" y="2870902"/>
                  <a:pt x="144145" y="2832728"/>
                  <a:pt x="206931" y="2832728"/>
                </a:cubicBezTo>
                <a:close/>
                <a:moveTo>
                  <a:pt x="1472456" y="2743995"/>
                </a:moveTo>
                <a:cubicBezTo>
                  <a:pt x="1611644" y="2743995"/>
                  <a:pt x="1724479" y="2856830"/>
                  <a:pt x="1724479" y="2996018"/>
                </a:cubicBezTo>
                <a:cubicBezTo>
                  <a:pt x="1724479" y="3135206"/>
                  <a:pt x="1611644" y="3248041"/>
                  <a:pt x="1472456" y="3248041"/>
                </a:cubicBezTo>
                <a:cubicBezTo>
                  <a:pt x="1333268" y="3248041"/>
                  <a:pt x="1220433" y="3135206"/>
                  <a:pt x="1220433" y="2996018"/>
                </a:cubicBezTo>
                <a:cubicBezTo>
                  <a:pt x="1220433" y="2856830"/>
                  <a:pt x="1333268" y="2743995"/>
                  <a:pt x="1472456" y="2743995"/>
                </a:cubicBezTo>
                <a:close/>
                <a:moveTo>
                  <a:pt x="2783811" y="2689756"/>
                </a:moveTo>
                <a:cubicBezTo>
                  <a:pt x="2867526" y="2689756"/>
                  <a:pt x="2935390" y="2757620"/>
                  <a:pt x="2935390" y="2841335"/>
                </a:cubicBezTo>
                <a:lnTo>
                  <a:pt x="2935389" y="2841335"/>
                </a:lnTo>
                <a:cubicBezTo>
                  <a:pt x="2935389" y="2925050"/>
                  <a:pt x="2867525" y="2992914"/>
                  <a:pt x="2783810" y="2992914"/>
                </a:cubicBezTo>
                <a:lnTo>
                  <a:pt x="2783811" y="2992913"/>
                </a:lnTo>
                <a:cubicBezTo>
                  <a:pt x="2721025" y="2992913"/>
                  <a:pt x="2667155" y="2954740"/>
                  <a:pt x="2644144" y="2900336"/>
                </a:cubicBezTo>
                <a:lnTo>
                  <a:pt x="2632232" y="2841335"/>
                </a:lnTo>
                <a:lnTo>
                  <a:pt x="2644144" y="2782334"/>
                </a:lnTo>
                <a:cubicBezTo>
                  <a:pt x="2667155" y="2727930"/>
                  <a:pt x="2721025" y="2689756"/>
                  <a:pt x="2783811" y="2689756"/>
                </a:cubicBezTo>
                <a:close/>
                <a:moveTo>
                  <a:pt x="2196830" y="1803322"/>
                </a:moveTo>
                <a:cubicBezTo>
                  <a:pt x="2280545" y="1803322"/>
                  <a:pt x="2348409" y="1871186"/>
                  <a:pt x="2348409" y="1954901"/>
                </a:cubicBezTo>
                <a:lnTo>
                  <a:pt x="2348408" y="1954901"/>
                </a:lnTo>
                <a:cubicBezTo>
                  <a:pt x="2348408" y="2038616"/>
                  <a:pt x="2280544" y="2106480"/>
                  <a:pt x="2196829" y="2106480"/>
                </a:cubicBezTo>
                <a:lnTo>
                  <a:pt x="2196830" y="2106479"/>
                </a:lnTo>
                <a:cubicBezTo>
                  <a:pt x="2134044" y="2106479"/>
                  <a:pt x="2080174" y="2068306"/>
                  <a:pt x="2057163" y="2013902"/>
                </a:cubicBezTo>
                <a:lnTo>
                  <a:pt x="2045251" y="1954901"/>
                </a:lnTo>
                <a:lnTo>
                  <a:pt x="2057163" y="1895900"/>
                </a:lnTo>
                <a:cubicBezTo>
                  <a:pt x="2080174" y="1841496"/>
                  <a:pt x="2134044" y="1803322"/>
                  <a:pt x="2196830" y="1803322"/>
                </a:cubicBezTo>
                <a:close/>
                <a:moveTo>
                  <a:pt x="358769" y="1420185"/>
                </a:moveTo>
                <a:cubicBezTo>
                  <a:pt x="556912" y="1420185"/>
                  <a:pt x="717538" y="1580811"/>
                  <a:pt x="717538" y="1778954"/>
                </a:cubicBezTo>
                <a:cubicBezTo>
                  <a:pt x="717538" y="1977097"/>
                  <a:pt x="556912" y="2137723"/>
                  <a:pt x="358769" y="2137723"/>
                </a:cubicBezTo>
                <a:cubicBezTo>
                  <a:pt x="160626" y="2137723"/>
                  <a:pt x="0" y="1977097"/>
                  <a:pt x="0" y="1778954"/>
                </a:cubicBezTo>
                <a:cubicBezTo>
                  <a:pt x="0" y="1580811"/>
                  <a:pt x="160626" y="1420185"/>
                  <a:pt x="358769" y="1420185"/>
                </a:cubicBezTo>
                <a:close/>
                <a:moveTo>
                  <a:pt x="3456390" y="1213536"/>
                </a:moveTo>
                <a:cubicBezTo>
                  <a:pt x="3654533" y="1213536"/>
                  <a:pt x="3815159" y="1374162"/>
                  <a:pt x="3815159" y="1572305"/>
                </a:cubicBezTo>
                <a:cubicBezTo>
                  <a:pt x="3815159" y="1770448"/>
                  <a:pt x="3654533" y="1931074"/>
                  <a:pt x="3456390" y="1931074"/>
                </a:cubicBezTo>
                <a:cubicBezTo>
                  <a:pt x="3258247" y="1931074"/>
                  <a:pt x="3097621" y="1770448"/>
                  <a:pt x="3097621" y="1572305"/>
                </a:cubicBezTo>
                <a:cubicBezTo>
                  <a:pt x="3097621" y="1374162"/>
                  <a:pt x="3258247" y="1213536"/>
                  <a:pt x="3456390" y="1213536"/>
                </a:cubicBezTo>
                <a:close/>
                <a:moveTo>
                  <a:pt x="1400448" y="805687"/>
                </a:moveTo>
                <a:cubicBezTo>
                  <a:pt x="1484163" y="805687"/>
                  <a:pt x="1552027" y="873551"/>
                  <a:pt x="1552027" y="957266"/>
                </a:cubicBezTo>
                <a:lnTo>
                  <a:pt x="1552026" y="957266"/>
                </a:lnTo>
                <a:cubicBezTo>
                  <a:pt x="1552026" y="1040981"/>
                  <a:pt x="1484162" y="1108845"/>
                  <a:pt x="1400447" y="1108845"/>
                </a:cubicBezTo>
                <a:lnTo>
                  <a:pt x="1400448" y="1108844"/>
                </a:lnTo>
                <a:cubicBezTo>
                  <a:pt x="1337662" y="1108844"/>
                  <a:pt x="1283792" y="1070670"/>
                  <a:pt x="1260781" y="1016266"/>
                </a:cubicBezTo>
                <a:lnTo>
                  <a:pt x="1248869" y="957265"/>
                </a:lnTo>
                <a:lnTo>
                  <a:pt x="1260781" y="898264"/>
                </a:lnTo>
                <a:cubicBezTo>
                  <a:pt x="1283792" y="843860"/>
                  <a:pt x="1337662" y="805687"/>
                  <a:pt x="1400448" y="805687"/>
                </a:cubicBezTo>
                <a:close/>
                <a:moveTo>
                  <a:pt x="2457244" y="146269"/>
                </a:moveTo>
                <a:cubicBezTo>
                  <a:pt x="2596432" y="146269"/>
                  <a:pt x="2709267" y="259104"/>
                  <a:pt x="2709267" y="398292"/>
                </a:cubicBezTo>
                <a:cubicBezTo>
                  <a:pt x="2709267" y="537480"/>
                  <a:pt x="2596432" y="650315"/>
                  <a:pt x="2457244" y="650315"/>
                </a:cubicBezTo>
                <a:cubicBezTo>
                  <a:pt x="2318056" y="650315"/>
                  <a:pt x="2205221" y="537480"/>
                  <a:pt x="2205221" y="398292"/>
                </a:cubicBezTo>
                <a:cubicBezTo>
                  <a:pt x="2205221" y="259104"/>
                  <a:pt x="2318056" y="146269"/>
                  <a:pt x="2457244" y="146269"/>
                </a:cubicBezTo>
                <a:close/>
                <a:moveTo>
                  <a:pt x="442108" y="0"/>
                </a:moveTo>
                <a:cubicBezTo>
                  <a:pt x="581296" y="0"/>
                  <a:pt x="694131" y="112835"/>
                  <a:pt x="694131" y="252023"/>
                </a:cubicBezTo>
                <a:cubicBezTo>
                  <a:pt x="694131" y="391211"/>
                  <a:pt x="581296" y="504046"/>
                  <a:pt x="442108" y="504046"/>
                </a:cubicBezTo>
                <a:cubicBezTo>
                  <a:pt x="302920" y="504046"/>
                  <a:pt x="190085" y="391211"/>
                  <a:pt x="190085" y="252023"/>
                </a:cubicBezTo>
                <a:cubicBezTo>
                  <a:pt x="190085" y="112835"/>
                  <a:pt x="302920" y="0"/>
                  <a:pt x="442108" y="0"/>
                </a:cubicBezTo>
                <a:close/>
              </a:path>
            </a:pathLst>
          </a:custGeom>
          <a:gradFill>
            <a:gsLst>
              <a:gs pos="49400">
                <a:srgbClr val="D589FF"/>
              </a:gs>
              <a:gs pos="0">
                <a:srgbClr val="3EB1FF"/>
              </a:gs>
              <a:gs pos="100000">
                <a:srgbClr val="F69F97"/>
              </a:gs>
            </a:gsLst>
            <a:lin ang="2700000" scaled="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000000"/>
              </a:solidFill>
              <a:effectLst/>
              <a:uLnTx/>
              <a:uFillTx/>
              <a:latin typeface="Segoe UI"/>
              <a:ea typeface="+mn-ea"/>
              <a:cs typeface="Segoe UI Semibold" panose="020B0502040204020203" pitchFamily="34" charset="0"/>
            </a:endParaRPr>
          </a:p>
        </p:txBody>
      </p:sp>
      <p:grpSp>
        <p:nvGrpSpPr>
          <p:cNvPr id="32" name="Group 31">
            <a:extLst>
              <a:ext uri="{FF2B5EF4-FFF2-40B4-BE49-F238E27FC236}">
                <a16:creationId xmlns:a16="http://schemas.microsoft.com/office/drawing/2014/main" id="{8C4FBE78-96C5-C84E-257A-12A340233B08}"/>
              </a:ext>
              <a:ext uri="{C183D7F6-B498-43B3-948B-1728B52AA6E4}">
                <adec:decorative xmlns:adec="http://schemas.microsoft.com/office/drawing/2017/decorative" val="1"/>
              </a:ext>
            </a:extLst>
          </p:cNvPr>
          <p:cNvGrpSpPr/>
          <p:nvPr/>
        </p:nvGrpSpPr>
        <p:grpSpPr>
          <a:xfrm>
            <a:off x="7425702" y="2659080"/>
            <a:ext cx="3434656" cy="2941717"/>
            <a:chOff x="7425702" y="2659080"/>
            <a:chExt cx="3434656" cy="2941717"/>
          </a:xfrm>
        </p:grpSpPr>
        <p:sp>
          <p:nvSpPr>
            <p:cNvPr id="33" name="Graphic 82">
              <a:extLst>
                <a:ext uri="{FF2B5EF4-FFF2-40B4-BE49-F238E27FC236}">
                  <a16:creationId xmlns:a16="http://schemas.microsoft.com/office/drawing/2014/main" id="{E13F3F4E-5666-39BD-66E4-5D12550C6092}"/>
                </a:ext>
              </a:extLst>
            </p:cNvPr>
            <p:cNvSpPr>
              <a:spLocks noChangeAspect="1"/>
            </p:cNvSpPr>
            <p:nvPr/>
          </p:nvSpPr>
          <p:spPr>
            <a:xfrm>
              <a:off x="10599977" y="3936664"/>
              <a:ext cx="260381" cy="281466"/>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chemeClr val="bg1"/>
            </a:solidFill>
            <a:ln w="14288" cap="flat">
              <a:noFill/>
              <a:prstDash val="solid"/>
              <a:miter/>
            </a:ln>
            <a:effectLst>
              <a:outerShdw blurRad="88900" dist="38100" dir="2700000" algn="tl" rotWithShape="0">
                <a:prstClr val="black">
                  <a:alpha val="40000"/>
                </a:prstClr>
              </a:outerShdw>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34" name="Graphic 82">
              <a:extLst>
                <a:ext uri="{FF2B5EF4-FFF2-40B4-BE49-F238E27FC236}">
                  <a16:creationId xmlns:a16="http://schemas.microsoft.com/office/drawing/2014/main" id="{5C02B7AF-B948-45D9-2FB2-49DAF4E770BC}"/>
                </a:ext>
              </a:extLst>
            </p:cNvPr>
            <p:cNvSpPr>
              <a:spLocks noChangeAspect="1"/>
            </p:cNvSpPr>
            <p:nvPr/>
          </p:nvSpPr>
          <p:spPr>
            <a:xfrm>
              <a:off x="7502354" y="4143312"/>
              <a:ext cx="260381" cy="281466"/>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chemeClr val="bg1"/>
            </a:solidFill>
            <a:ln w="14288" cap="flat">
              <a:noFill/>
              <a:prstDash val="solid"/>
              <a:miter/>
            </a:ln>
            <a:effectLst>
              <a:outerShdw blurRad="88900" dist="38100" dir="2700000" algn="tl" rotWithShape="0">
                <a:prstClr val="black">
                  <a:alpha val="40000"/>
                </a:prstClr>
              </a:outerShdw>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35" name="Graphic 82">
              <a:extLst>
                <a:ext uri="{FF2B5EF4-FFF2-40B4-BE49-F238E27FC236}">
                  <a16:creationId xmlns:a16="http://schemas.microsoft.com/office/drawing/2014/main" id="{4C39AFBB-B5EA-D425-D3DA-6F5A59A3B5D9}"/>
                </a:ext>
              </a:extLst>
            </p:cNvPr>
            <p:cNvSpPr>
              <a:spLocks noChangeAspect="1"/>
            </p:cNvSpPr>
            <p:nvPr/>
          </p:nvSpPr>
          <p:spPr>
            <a:xfrm>
              <a:off x="9639566" y="2805349"/>
              <a:ext cx="182909" cy="197721"/>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chemeClr val="bg1"/>
            </a:solidFill>
            <a:ln w="14288" cap="flat">
              <a:noFill/>
              <a:prstDash val="solid"/>
              <a:miter/>
            </a:ln>
            <a:effectLst>
              <a:outerShdw blurRad="88900" dist="38100" dir="2700000" algn="tl" rotWithShape="0">
                <a:prstClr val="black">
                  <a:alpha val="40000"/>
                </a:prstClr>
              </a:outerShdw>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36" name="Graphic 82">
              <a:extLst>
                <a:ext uri="{FF2B5EF4-FFF2-40B4-BE49-F238E27FC236}">
                  <a16:creationId xmlns:a16="http://schemas.microsoft.com/office/drawing/2014/main" id="{5E7DBC71-11B4-43DC-547F-C41E84DBF59A}"/>
                </a:ext>
              </a:extLst>
            </p:cNvPr>
            <p:cNvSpPr>
              <a:spLocks noChangeAspect="1"/>
            </p:cNvSpPr>
            <p:nvPr/>
          </p:nvSpPr>
          <p:spPr>
            <a:xfrm>
              <a:off x="7624430" y="2659080"/>
              <a:ext cx="182909" cy="197721"/>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chemeClr val="bg1"/>
            </a:solidFill>
            <a:ln w="14288" cap="flat">
              <a:noFill/>
              <a:prstDash val="solid"/>
              <a:miter/>
            </a:ln>
            <a:effectLst>
              <a:outerShdw blurRad="88900" dist="38100" dir="2700000" algn="tl" rotWithShape="0">
                <a:prstClr val="black">
                  <a:alpha val="40000"/>
                </a:prstClr>
              </a:outerShdw>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37" name="Graphic 82">
              <a:extLst>
                <a:ext uri="{FF2B5EF4-FFF2-40B4-BE49-F238E27FC236}">
                  <a16:creationId xmlns:a16="http://schemas.microsoft.com/office/drawing/2014/main" id="{25BC28B6-B5C2-CE56-EDFA-9FCAA26913D5}"/>
                </a:ext>
              </a:extLst>
            </p:cNvPr>
            <p:cNvSpPr>
              <a:spLocks noChangeAspect="1"/>
            </p:cNvSpPr>
            <p:nvPr/>
          </p:nvSpPr>
          <p:spPr>
            <a:xfrm>
              <a:off x="8654778" y="5403076"/>
              <a:ext cx="182909" cy="197721"/>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chemeClr val="bg1"/>
            </a:solidFill>
            <a:ln w="14288" cap="flat">
              <a:noFill/>
              <a:prstDash val="solid"/>
              <a:miter/>
            </a:ln>
            <a:effectLst>
              <a:outerShdw blurRad="88900" dist="38100" dir="2700000" algn="tl" rotWithShape="0">
                <a:prstClr val="black">
                  <a:alpha val="40000"/>
                </a:prstClr>
              </a:outerShdw>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38" name="Graphic 82">
              <a:extLst>
                <a:ext uri="{FF2B5EF4-FFF2-40B4-BE49-F238E27FC236}">
                  <a16:creationId xmlns:a16="http://schemas.microsoft.com/office/drawing/2014/main" id="{F78CD198-A1CA-B18D-595E-451718147EAE}"/>
                </a:ext>
              </a:extLst>
            </p:cNvPr>
            <p:cNvSpPr>
              <a:spLocks noChangeAspect="1"/>
            </p:cNvSpPr>
            <p:nvPr/>
          </p:nvSpPr>
          <p:spPr>
            <a:xfrm>
              <a:off x="9415601" y="4402138"/>
              <a:ext cx="110012" cy="118920"/>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chemeClr val="bg1"/>
            </a:solidFill>
            <a:ln w="14288" cap="flat">
              <a:noFill/>
              <a:prstDash val="solid"/>
              <a:miter/>
            </a:ln>
            <a:effectLst>
              <a:outerShdw blurRad="88900" dist="38100" dir="2700000" algn="tl" rotWithShape="0">
                <a:prstClr val="black">
                  <a:alpha val="40000"/>
                </a:prstClr>
              </a:outerShdw>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39" name="Graphic 82">
              <a:extLst>
                <a:ext uri="{FF2B5EF4-FFF2-40B4-BE49-F238E27FC236}">
                  <a16:creationId xmlns:a16="http://schemas.microsoft.com/office/drawing/2014/main" id="{4E54D129-DBEF-DDD3-292C-0E9DB17A6E33}"/>
                </a:ext>
              </a:extLst>
            </p:cNvPr>
            <p:cNvSpPr>
              <a:spLocks noChangeAspect="1"/>
            </p:cNvSpPr>
            <p:nvPr/>
          </p:nvSpPr>
          <p:spPr>
            <a:xfrm>
              <a:off x="8619221" y="3404504"/>
              <a:ext cx="110012" cy="118920"/>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chemeClr val="bg1"/>
            </a:solidFill>
            <a:ln w="14288" cap="flat">
              <a:noFill/>
              <a:prstDash val="solid"/>
              <a:miter/>
            </a:ln>
            <a:effectLst>
              <a:outerShdw blurRad="88900" dist="38100" dir="2700000" algn="tl" rotWithShape="0">
                <a:prstClr val="black">
                  <a:alpha val="40000"/>
                </a:prstClr>
              </a:outerShdw>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40" name="Graphic 82">
              <a:extLst>
                <a:ext uri="{FF2B5EF4-FFF2-40B4-BE49-F238E27FC236}">
                  <a16:creationId xmlns:a16="http://schemas.microsoft.com/office/drawing/2014/main" id="{CFFBEF99-E4E5-AA23-1D49-F6B182C01F51}"/>
                </a:ext>
              </a:extLst>
            </p:cNvPr>
            <p:cNvSpPr>
              <a:spLocks noChangeAspect="1"/>
            </p:cNvSpPr>
            <p:nvPr/>
          </p:nvSpPr>
          <p:spPr>
            <a:xfrm>
              <a:off x="7425702" y="5431543"/>
              <a:ext cx="110012" cy="118920"/>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chemeClr val="bg1"/>
            </a:solidFill>
            <a:ln w="14288" cap="flat">
              <a:noFill/>
              <a:prstDash val="solid"/>
              <a:miter/>
            </a:ln>
            <a:effectLst>
              <a:outerShdw blurRad="88900" dist="38100" dir="2700000" algn="tl" rotWithShape="0">
                <a:prstClr val="black">
                  <a:alpha val="40000"/>
                </a:prstClr>
              </a:outerShdw>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41" name="Graphic 82">
              <a:extLst>
                <a:ext uri="{FF2B5EF4-FFF2-40B4-BE49-F238E27FC236}">
                  <a16:creationId xmlns:a16="http://schemas.microsoft.com/office/drawing/2014/main" id="{71EF73C1-D9D1-2429-32D6-7A1E3A676BFE}"/>
                </a:ext>
              </a:extLst>
            </p:cNvPr>
            <p:cNvSpPr>
              <a:spLocks noChangeAspect="1"/>
            </p:cNvSpPr>
            <p:nvPr/>
          </p:nvSpPr>
          <p:spPr>
            <a:xfrm>
              <a:off x="10002582" y="5288569"/>
              <a:ext cx="110012" cy="118920"/>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chemeClr val="bg1"/>
            </a:solidFill>
            <a:ln w="14288" cap="flat">
              <a:noFill/>
              <a:prstDash val="solid"/>
              <a:miter/>
            </a:ln>
            <a:effectLst>
              <a:outerShdw blurRad="88900" dist="38100" dir="2700000" algn="tl" rotWithShape="0">
                <a:prstClr val="black">
                  <a:alpha val="40000"/>
                </a:prstClr>
              </a:outerShdw>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42" name="Group 41">
            <a:extLst>
              <a:ext uri="{FF2B5EF4-FFF2-40B4-BE49-F238E27FC236}">
                <a16:creationId xmlns:a16="http://schemas.microsoft.com/office/drawing/2014/main" id="{7A918662-5D59-61D7-B111-98C0057FC59D}"/>
              </a:ext>
              <a:ext uri="{C183D7F6-B498-43B3-948B-1728B52AA6E4}">
                <adec:decorative xmlns:adec="http://schemas.microsoft.com/office/drawing/2017/decorative" val="1"/>
              </a:ext>
            </a:extLst>
          </p:cNvPr>
          <p:cNvGrpSpPr/>
          <p:nvPr/>
        </p:nvGrpSpPr>
        <p:grpSpPr>
          <a:xfrm>
            <a:off x="1129294" y="3444676"/>
            <a:ext cx="1372158" cy="1374430"/>
            <a:chOff x="773528" y="2842718"/>
            <a:chExt cx="1594048" cy="1596688"/>
          </a:xfrm>
        </p:grpSpPr>
        <p:sp>
          <p:nvSpPr>
            <p:cNvPr id="43" name="Oval 42">
              <a:extLst>
                <a:ext uri="{FF2B5EF4-FFF2-40B4-BE49-F238E27FC236}">
                  <a16:creationId xmlns:a16="http://schemas.microsoft.com/office/drawing/2014/main" id="{249BF5E9-F742-A716-DBCB-3873D7F50B69}"/>
                </a:ext>
                <a:ext uri="{C183D7F6-B498-43B3-948B-1728B52AA6E4}">
                  <adec:decorative xmlns:adec="http://schemas.microsoft.com/office/drawing/2017/decorative" val="1"/>
                </a:ext>
              </a:extLst>
            </p:cNvPr>
            <p:cNvSpPr/>
            <p:nvPr/>
          </p:nvSpPr>
          <p:spPr bwMode="auto">
            <a:xfrm>
              <a:off x="773528" y="2842718"/>
              <a:ext cx="1594048" cy="1596688"/>
            </a:xfrm>
            <a:prstGeom prst="ellipse">
              <a:avLst/>
            </a:prstGeom>
            <a:gradFill>
              <a:gsLst>
                <a:gs pos="49400">
                  <a:srgbClr val="D589FF"/>
                </a:gs>
                <a:gs pos="0">
                  <a:srgbClr val="3EB1FF"/>
                </a:gs>
                <a:gs pos="100000">
                  <a:srgbClr val="F69F97"/>
                </a:gs>
              </a:gsLst>
              <a:lin ang="2700000" scaled="0"/>
            </a:gra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pic>
          <p:nvPicPr>
            <p:cNvPr id="44" name="Picture 43">
              <a:extLst>
                <a:ext uri="{FF2B5EF4-FFF2-40B4-BE49-F238E27FC236}">
                  <a16:creationId xmlns:a16="http://schemas.microsoft.com/office/drawing/2014/main" id="{ABB248CB-5089-C492-D7C6-FAE844BC42E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3238" y="2903747"/>
              <a:ext cx="1474629" cy="1474628"/>
            </a:xfrm>
            <a:prstGeom prst="ellipse">
              <a:avLst/>
            </a:prstGeom>
            <a:solidFill>
              <a:schemeClr val="bg1"/>
            </a:solidFill>
            <a:ln w="14684" cap="flat">
              <a:noFill/>
              <a:prstDash val="solid"/>
              <a:miter/>
            </a:ln>
            <a:effectLst>
              <a:outerShdw blurRad="317500" dist="88900" dir="2700000" sx="101000" sy="101000" algn="tl" rotWithShape="0">
                <a:prstClr val="black">
                  <a:alpha val="10000"/>
                </a:prstClr>
              </a:outerShdw>
            </a:effectLst>
          </p:spPr>
        </p:pic>
      </p:grpSp>
      <p:grpSp>
        <p:nvGrpSpPr>
          <p:cNvPr id="47" name="Group 46">
            <a:extLst>
              <a:ext uri="{FF2B5EF4-FFF2-40B4-BE49-F238E27FC236}">
                <a16:creationId xmlns:a16="http://schemas.microsoft.com/office/drawing/2014/main" id="{CE524853-AB81-3C40-726E-331BDCC9206F}"/>
              </a:ext>
              <a:ext uri="{C183D7F6-B498-43B3-948B-1728B52AA6E4}">
                <adec:decorative xmlns:adec="http://schemas.microsoft.com/office/drawing/2017/decorative" val="1"/>
              </a:ext>
            </a:extLst>
          </p:cNvPr>
          <p:cNvGrpSpPr/>
          <p:nvPr/>
        </p:nvGrpSpPr>
        <p:grpSpPr>
          <a:xfrm>
            <a:off x="2857361" y="3889188"/>
            <a:ext cx="683753" cy="229737"/>
            <a:chOff x="2857361" y="3313353"/>
            <a:chExt cx="683753" cy="229737"/>
          </a:xfrm>
        </p:grpSpPr>
        <p:grpSp>
          <p:nvGrpSpPr>
            <p:cNvPr id="48" name="Group 47">
              <a:extLst>
                <a:ext uri="{FF2B5EF4-FFF2-40B4-BE49-F238E27FC236}">
                  <a16:creationId xmlns:a16="http://schemas.microsoft.com/office/drawing/2014/main" id="{D804195F-126D-0EAA-8764-E4B28B1A3479}"/>
                </a:ext>
              </a:extLst>
            </p:cNvPr>
            <p:cNvGrpSpPr>
              <a:grpSpLocks noChangeAspect="1"/>
            </p:cNvGrpSpPr>
            <p:nvPr/>
          </p:nvGrpSpPr>
          <p:grpSpPr>
            <a:xfrm rot="16200000" flipH="1">
              <a:off x="2793723" y="3376991"/>
              <a:ext cx="229737" cy="102462"/>
              <a:chOff x="24942308" y="2917288"/>
              <a:chExt cx="1321816" cy="559246"/>
            </a:xfrm>
          </p:grpSpPr>
          <p:cxnSp>
            <p:nvCxnSpPr>
              <p:cNvPr id="50" name="Straight Connector 49">
                <a:extLst>
                  <a:ext uri="{FF2B5EF4-FFF2-40B4-BE49-F238E27FC236}">
                    <a16:creationId xmlns:a16="http://schemas.microsoft.com/office/drawing/2014/main" id="{6E9856E2-0DCE-62F8-1E3F-94B661E64E7C}"/>
                  </a:ext>
                </a:extLst>
              </p:cNvPr>
              <p:cNvCxnSpPr>
                <a:cxnSpLocks/>
              </p:cNvCxnSpPr>
              <p:nvPr/>
            </p:nvCxnSpPr>
            <p:spPr>
              <a:xfrm rot="10800000">
                <a:off x="25603203" y="2917288"/>
                <a:ext cx="660921" cy="559239"/>
              </a:xfrm>
              <a:prstGeom prst="line">
                <a:avLst/>
              </a:prstGeom>
              <a:ln w="25400"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15756D8-CE59-2561-991D-91AABE488909}"/>
                  </a:ext>
                </a:extLst>
              </p:cNvPr>
              <p:cNvCxnSpPr>
                <a:cxnSpLocks/>
              </p:cNvCxnSpPr>
              <p:nvPr/>
            </p:nvCxnSpPr>
            <p:spPr>
              <a:xfrm rot="10800000" flipH="1">
                <a:off x="24942308" y="2917292"/>
                <a:ext cx="660917" cy="559242"/>
              </a:xfrm>
              <a:prstGeom prst="line">
                <a:avLst/>
              </a:prstGeom>
              <a:ln w="25400"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cxnSp>
          <p:nvCxnSpPr>
            <p:cNvPr id="49" name="Straight Connector 48">
              <a:extLst>
                <a:ext uri="{FF2B5EF4-FFF2-40B4-BE49-F238E27FC236}">
                  <a16:creationId xmlns:a16="http://schemas.microsoft.com/office/drawing/2014/main" id="{BD3E7EBF-4A54-C755-DFC2-C9475AC9A175}"/>
                </a:ext>
              </a:extLst>
            </p:cNvPr>
            <p:cNvCxnSpPr>
              <a:cxnSpLocks/>
            </p:cNvCxnSpPr>
            <p:nvPr/>
          </p:nvCxnSpPr>
          <p:spPr>
            <a:xfrm>
              <a:off x="2865327" y="3428206"/>
              <a:ext cx="675787" cy="0"/>
            </a:xfrm>
            <a:prstGeom prst="line">
              <a:avLst/>
            </a:prstGeom>
            <a:ln w="25400" cap="rnd">
              <a:solidFill>
                <a:schemeClr val="bg1"/>
              </a:solidFill>
              <a:headEnd type="none" w="lg" len="med"/>
              <a:tailEnd type="none" w="lg" len="sm"/>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5CD64594-BAC9-6E16-A09F-8E056EF16734}"/>
              </a:ext>
              <a:ext uri="{C183D7F6-B498-43B3-948B-1728B52AA6E4}">
                <adec:decorative xmlns:adec="http://schemas.microsoft.com/office/drawing/2017/decorative" val="1"/>
              </a:ext>
            </a:extLst>
          </p:cNvPr>
          <p:cNvGrpSpPr/>
          <p:nvPr/>
        </p:nvGrpSpPr>
        <p:grpSpPr>
          <a:xfrm flipH="1">
            <a:off x="3009761" y="4148557"/>
            <a:ext cx="683753" cy="229737"/>
            <a:chOff x="2857361" y="3313353"/>
            <a:chExt cx="683753" cy="229737"/>
          </a:xfrm>
        </p:grpSpPr>
        <p:grpSp>
          <p:nvGrpSpPr>
            <p:cNvPr id="53" name="Group 52">
              <a:extLst>
                <a:ext uri="{FF2B5EF4-FFF2-40B4-BE49-F238E27FC236}">
                  <a16:creationId xmlns:a16="http://schemas.microsoft.com/office/drawing/2014/main" id="{22574DCE-30E9-0164-740E-DA6E7B7A67D6}"/>
                </a:ext>
              </a:extLst>
            </p:cNvPr>
            <p:cNvGrpSpPr>
              <a:grpSpLocks noChangeAspect="1"/>
            </p:cNvGrpSpPr>
            <p:nvPr/>
          </p:nvGrpSpPr>
          <p:grpSpPr>
            <a:xfrm rot="16200000" flipH="1">
              <a:off x="2793723" y="3376991"/>
              <a:ext cx="229737" cy="102462"/>
              <a:chOff x="24942308" y="2917288"/>
              <a:chExt cx="1321816" cy="559246"/>
            </a:xfrm>
          </p:grpSpPr>
          <p:cxnSp>
            <p:nvCxnSpPr>
              <p:cNvPr id="55" name="Straight Connector 54">
                <a:extLst>
                  <a:ext uri="{FF2B5EF4-FFF2-40B4-BE49-F238E27FC236}">
                    <a16:creationId xmlns:a16="http://schemas.microsoft.com/office/drawing/2014/main" id="{3C713667-FFBB-F0E9-2BC6-82269CF7086E}"/>
                  </a:ext>
                </a:extLst>
              </p:cNvPr>
              <p:cNvCxnSpPr>
                <a:cxnSpLocks/>
              </p:cNvCxnSpPr>
              <p:nvPr/>
            </p:nvCxnSpPr>
            <p:spPr>
              <a:xfrm rot="10800000">
                <a:off x="25603203" y="2917288"/>
                <a:ext cx="660921" cy="559239"/>
              </a:xfrm>
              <a:prstGeom prst="line">
                <a:avLst/>
              </a:prstGeom>
              <a:ln w="25400"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62EE9E34-9E78-4B34-8527-D67D04D91298}"/>
                  </a:ext>
                </a:extLst>
              </p:cNvPr>
              <p:cNvCxnSpPr>
                <a:cxnSpLocks/>
              </p:cNvCxnSpPr>
              <p:nvPr/>
            </p:nvCxnSpPr>
            <p:spPr>
              <a:xfrm rot="10800000" flipH="1">
                <a:off x="24942308" y="2917292"/>
                <a:ext cx="660917" cy="559242"/>
              </a:xfrm>
              <a:prstGeom prst="line">
                <a:avLst/>
              </a:prstGeom>
              <a:ln w="25400"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cxnSp>
          <p:nvCxnSpPr>
            <p:cNvPr id="54" name="Straight Connector 53">
              <a:extLst>
                <a:ext uri="{FF2B5EF4-FFF2-40B4-BE49-F238E27FC236}">
                  <a16:creationId xmlns:a16="http://schemas.microsoft.com/office/drawing/2014/main" id="{7DA4A9C7-D437-DFEB-E98F-A14CB488553C}"/>
                </a:ext>
              </a:extLst>
            </p:cNvPr>
            <p:cNvCxnSpPr>
              <a:cxnSpLocks/>
            </p:cNvCxnSpPr>
            <p:nvPr/>
          </p:nvCxnSpPr>
          <p:spPr>
            <a:xfrm>
              <a:off x="2865327" y="3428206"/>
              <a:ext cx="675787" cy="0"/>
            </a:xfrm>
            <a:prstGeom prst="line">
              <a:avLst/>
            </a:prstGeom>
            <a:ln w="25400" cap="rnd">
              <a:solidFill>
                <a:schemeClr val="bg1"/>
              </a:solidFill>
              <a:headEnd type="none" w="lg" len="med"/>
              <a:tailEnd type="none" w="lg" len="sm"/>
            </a:ln>
          </p:spPr>
          <p:style>
            <a:lnRef idx="1">
              <a:schemeClr val="accent1"/>
            </a:lnRef>
            <a:fillRef idx="0">
              <a:schemeClr val="accent1"/>
            </a:fillRef>
            <a:effectRef idx="0">
              <a:schemeClr val="accent1"/>
            </a:effectRef>
            <a:fontRef idx="minor">
              <a:schemeClr val="tx1"/>
            </a:fontRef>
          </p:style>
        </p:cxnSp>
      </p:grpSp>
      <p:sp>
        <p:nvSpPr>
          <p:cNvPr id="57" name="Copilot Box - replacement">
            <a:extLst>
              <a:ext uri="{FF2B5EF4-FFF2-40B4-BE49-F238E27FC236}">
                <a16:creationId xmlns:a16="http://schemas.microsoft.com/office/drawing/2014/main" id="{6198BB2D-76A2-D4AE-CFB3-47C3461AE4B1}"/>
              </a:ext>
              <a:ext uri="{C183D7F6-B498-43B3-948B-1728B52AA6E4}">
                <adec:decorative xmlns:adec="http://schemas.microsoft.com/office/drawing/2017/decorative" val="1"/>
              </a:ext>
            </a:extLst>
          </p:cNvPr>
          <p:cNvSpPr>
            <a:spLocks noChangeAspect="1"/>
          </p:cNvSpPr>
          <p:nvPr/>
        </p:nvSpPr>
        <p:spPr bwMode="auto">
          <a:xfrm>
            <a:off x="3859993" y="2912741"/>
            <a:ext cx="2438296" cy="2438296"/>
          </a:xfrm>
          <a:prstGeom prst="roundRect">
            <a:avLst>
              <a:gd name="adj" fmla="val 6703"/>
            </a:avLst>
          </a:prstGeom>
          <a:gradFill>
            <a:gsLst>
              <a:gs pos="49400">
                <a:srgbClr val="D589FF"/>
              </a:gs>
              <a:gs pos="0">
                <a:srgbClr val="3EB1FF"/>
              </a:gs>
              <a:gs pos="100000">
                <a:srgbClr val="F69F97"/>
              </a:gs>
            </a:gsLst>
            <a:lin ang="2700000" scaled="0"/>
          </a:gradFill>
          <a:ln w="6350" cap="flat" cmpd="sng" algn="ctr">
            <a:noFill/>
            <a:prstDash val="solid"/>
            <a:miter lim="800000"/>
            <a:headEnd type="none" w="med" len="med"/>
            <a:tailEnd type="none" w="med" len="med"/>
          </a:ln>
          <a:effectLst/>
          <a:scene3d>
            <a:camera prst="isometricOffAxis1Left">
              <a:rot lat="1080000" lon="3000000" rev="0"/>
            </a:camera>
            <a:lightRig rig="threePt" dir="t"/>
          </a:scene3d>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000000"/>
              </a:solidFill>
              <a:effectLst/>
              <a:uLnTx/>
              <a:uFillTx/>
              <a:latin typeface="Segoe UI"/>
              <a:ea typeface="+mn-ea"/>
              <a:cs typeface="Segoe UI Semibold" panose="020B0502040204020203" pitchFamily="34" charset="0"/>
            </a:endParaRPr>
          </a:p>
        </p:txBody>
      </p:sp>
      <p:sp>
        <p:nvSpPr>
          <p:cNvPr id="58" name="Copilot logo - replacement">
            <a:extLst>
              <a:ext uri="{FF2B5EF4-FFF2-40B4-BE49-F238E27FC236}">
                <a16:creationId xmlns:a16="http://schemas.microsoft.com/office/drawing/2014/main" id="{0C74D8B1-FCAF-BB18-70BF-B8EC738F9937}"/>
              </a:ext>
              <a:ext uri="{C183D7F6-B498-43B3-948B-1728B52AA6E4}">
                <adec:decorative xmlns:adec="http://schemas.microsoft.com/office/drawing/2017/decorative" val="1"/>
              </a:ext>
            </a:extLst>
          </p:cNvPr>
          <p:cNvSpPr>
            <a:spLocks noChangeAspect="1"/>
          </p:cNvSpPr>
          <p:nvPr/>
        </p:nvSpPr>
        <p:spPr>
          <a:xfrm>
            <a:off x="4648322" y="3754073"/>
            <a:ext cx="861640" cy="755634"/>
          </a:xfrm>
          <a:custGeom>
            <a:avLst/>
            <a:gdLst>
              <a:gd name="connsiteX0" fmla="*/ 1532660 w 1573156"/>
              <a:gd name="connsiteY0" fmla="*/ 437600 h 1379613"/>
              <a:gd name="connsiteX1" fmla="*/ 1344698 w 1573156"/>
              <a:gd name="connsiteY1" fmla="*/ 358303 h 1379613"/>
              <a:gd name="connsiteX2" fmla="*/ 1312392 w 1573156"/>
              <a:gd name="connsiteY2" fmla="*/ 358303 h 1379613"/>
              <a:gd name="connsiteX3" fmla="*/ 1299910 w 1573156"/>
              <a:gd name="connsiteY3" fmla="*/ 356100 h 1379613"/>
              <a:gd name="connsiteX4" fmla="*/ 1170686 w 1573156"/>
              <a:gd name="connsiteY4" fmla="*/ 213660 h 1379613"/>
              <a:gd name="connsiteX5" fmla="*/ 940139 w 1573156"/>
              <a:gd name="connsiteY5" fmla="*/ 0 h 1379613"/>
              <a:gd name="connsiteX6" fmla="*/ 438662 w 1573156"/>
              <a:gd name="connsiteY6" fmla="*/ 0 h 1379613"/>
              <a:gd name="connsiteX7" fmla="*/ 82562 w 1573156"/>
              <a:gd name="connsiteY7" fmla="*/ 422915 h 1379613"/>
              <a:gd name="connsiteX8" fmla="*/ 40711 w 1573156"/>
              <a:gd name="connsiteY8" fmla="*/ 942014 h 1379613"/>
              <a:gd name="connsiteX9" fmla="*/ 228673 w 1573156"/>
              <a:gd name="connsiteY9" fmla="*/ 1021310 h 1379613"/>
              <a:gd name="connsiteX10" fmla="*/ 260979 w 1573156"/>
              <a:gd name="connsiteY10" fmla="*/ 1021310 h 1379613"/>
              <a:gd name="connsiteX11" fmla="*/ 273461 w 1573156"/>
              <a:gd name="connsiteY11" fmla="*/ 1023513 h 1379613"/>
              <a:gd name="connsiteX12" fmla="*/ 402685 w 1573156"/>
              <a:gd name="connsiteY12" fmla="*/ 1165953 h 1379613"/>
              <a:gd name="connsiteX13" fmla="*/ 633232 w 1573156"/>
              <a:gd name="connsiteY13" fmla="*/ 1379613 h 1379613"/>
              <a:gd name="connsiteX14" fmla="*/ 1134709 w 1573156"/>
              <a:gd name="connsiteY14" fmla="*/ 1379613 h 1379613"/>
              <a:gd name="connsiteX15" fmla="*/ 1490809 w 1573156"/>
              <a:gd name="connsiteY15" fmla="*/ 956698 h 1379613"/>
              <a:gd name="connsiteX16" fmla="*/ 1531926 w 1573156"/>
              <a:gd name="connsiteY16" fmla="*/ 437600 h 1379613"/>
              <a:gd name="connsiteX17" fmla="*/ 940139 w 1573156"/>
              <a:gd name="connsiteY17" fmla="*/ 71954 h 1379613"/>
              <a:gd name="connsiteX18" fmla="*/ 1101669 w 1573156"/>
              <a:gd name="connsiteY18" fmla="*/ 233484 h 1379613"/>
              <a:gd name="connsiteX19" fmla="*/ 1151596 w 1573156"/>
              <a:gd name="connsiteY19" fmla="*/ 356100 h 1379613"/>
              <a:gd name="connsiteX20" fmla="*/ 882869 w 1573156"/>
              <a:gd name="connsiteY20" fmla="*/ 356100 h 1379613"/>
              <a:gd name="connsiteX21" fmla="*/ 754379 w 1573156"/>
              <a:gd name="connsiteY21" fmla="*/ 389141 h 1379613"/>
              <a:gd name="connsiteX22" fmla="*/ 775672 w 1573156"/>
              <a:gd name="connsiteY22" fmla="*/ 322326 h 1379613"/>
              <a:gd name="connsiteX23" fmla="*/ 778609 w 1573156"/>
              <a:gd name="connsiteY23" fmla="*/ 312781 h 1379613"/>
              <a:gd name="connsiteX24" fmla="*/ 861577 w 1573156"/>
              <a:gd name="connsiteY24" fmla="*/ 110134 h 1379613"/>
              <a:gd name="connsiteX25" fmla="*/ 939405 w 1573156"/>
              <a:gd name="connsiteY25" fmla="*/ 72689 h 1379613"/>
              <a:gd name="connsiteX26" fmla="*/ 1030449 w 1573156"/>
              <a:gd name="connsiteY26" fmla="*/ 428055 h 1379613"/>
              <a:gd name="connsiteX27" fmla="*/ 957760 w 1573156"/>
              <a:gd name="connsiteY27" fmla="*/ 541860 h 1379613"/>
              <a:gd name="connsiteX28" fmla="*/ 890211 w 1573156"/>
              <a:gd name="connsiteY28" fmla="*/ 762128 h 1379613"/>
              <a:gd name="connsiteX29" fmla="*/ 871856 w 1573156"/>
              <a:gd name="connsiteY29" fmla="*/ 820132 h 1379613"/>
              <a:gd name="connsiteX30" fmla="*/ 690502 w 1573156"/>
              <a:gd name="connsiteY30" fmla="*/ 951559 h 1379613"/>
              <a:gd name="connsiteX31" fmla="*/ 542922 w 1573156"/>
              <a:gd name="connsiteY31" fmla="*/ 951559 h 1379613"/>
              <a:gd name="connsiteX32" fmla="*/ 615610 w 1573156"/>
              <a:gd name="connsiteY32" fmla="*/ 837753 h 1379613"/>
              <a:gd name="connsiteX33" fmla="*/ 683159 w 1573156"/>
              <a:gd name="connsiteY33" fmla="*/ 617485 h 1379613"/>
              <a:gd name="connsiteX34" fmla="*/ 701515 w 1573156"/>
              <a:gd name="connsiteY34" fmla="*/ 559481 h 1379613"/>
              <a:gd name="connsiteX35" fmla="*/ 882869 w 1573156"/>
              <a:gd name="connsiteY35" fmla="*/ 428055 h 1379613"/>
              <a:gd name="connsiteX36" fmla="*/ 1030449 w 1573156"/>
              <a:gd name="connsiteY36" fmla="*/ 428055 h 1379613"/>
              <a:gd name="connsiteX37" fmla="*/ 99449 w 1573156"/>
              <a:gd name="connsiteY37" fmla="*/ 899429 h 1379613"/>
              <a:gd name="connsiteX38" fmla="*/ 150845 w 1573156"/>
              <a:gd name="connsiteY38" fmla="*/ 444942 h 1379613"/>
              <a:gd name="connsiteX39" fmla="*/ 438662 w 1573156"/>
              <a:gd name="connsiteY39" fmla="*/ 71954 h 1379613"/>
              <a:gd name="connsiteX40" fmla="*/ 800636 w 1573156"/>
              <a:gd name="connsiteY40" fmla="*/ 71954 h 1379613"/>
              <a:gd name="connsiteX41" fmla="*/ 710326 w 1573156"/>
              <a:gd name="connsiteY41" fmla="*/ 290754 h 1379613"/>
              <a:gd name="connsiteX42" fmla="*/ 707389 w 1573156"/>
              <a:gd name="connsiteY42" fmla="*/ 300299 h 1379613"/>
              <a:gd name="connsiteX43" fmla="*/ 614876 w 1573156"/>
              <a:gd name="connsiteY43" fmla="*/ 596193 h 1379613"/>
              <a:gd name="connsiteX44" fmla="*/ 611205 w 1573156"/>
              <a:gd name="connsiteY44" fmla="*/ 608675 h 1379613"/>
              <a:gd name="connsiteX45" fmla="*/ 611205 w 1573156"/>
              <a:gd name="connsiteY45" fmla="*/ 610143 h 1379613"/>
              <a:gd name="connsiteX46" fmla="*/ 548062 w 1573156"/>
              <a:gd name="connsiteY46" fmla="*/ 816461 h 1379613"/>
              <a:gd name="connsiteX47" fmla="*/ 365973 w 1573156"/>
              <a:gd name="connsiteY47" fmla="*/ 948622 h 1379613"/>
              <a:gd name="connsiteX48" fmla="*/ 229407 w 1573156"/>
              <a:gd name="connsiteY48" fmla="*/ 948622 h 1379613"/>
              <a:gd name="connsiteX49" fmla="*/ 99449 w 1573156"/>
              <a:gd name="connsiteY49" fmla="*/ 899429 h 1379613"/>
              <a:gd name="connsiteX50" fmla="*/ 633966 w 1573156"/>
              <a:gd name="connsiteY50" fmla="*/ 1307659 h 1379613"/>
              <a:gd name="connsiteX51" fmla="*/ 472436 w 1573156"/>
              <a:gd name="connsiteY51" fmla="*/ 1146129 h 1379613"/>
              <a:gd name="connsiteX52" fmla="*/ 422509 w 1573156"/>
              <a:gd name="connsiteY52" fmla="*/ 1023513 h 1379613"/>
              <a:gd name="connsiteX53" fmla="*/ 691236 w 1573156"/>
              <a:gd name="connsiteY53" fmla="*/ 1023513 h 1379613"/>
              <a:gd name="connsiteX54" fmla="*/ 819726 w 1573156"/>
              <a:gd name="connsiteY54" fmla="*/ 990473 h 1379613"/>
              <a:gd name="connsiteX55" fmla="*/ 798433 w 1573156"/>
              <a:gd name="connsiteY55" fmla="*/ 1057287 h 1379613"/>
              <a:gd name="connsiteX56" fmla="*/ 795496 w 1573156"/>
              <a:gd name="connsiteY56" fmla="*/ 1066098 h 1379613"/>
              <a:gd name="connsiteX57" fmla="*/ 711794 w 1573156"/>
              <a:gd name="connsiteY57" fmla="*/ 1269479 h 1379613"/>
              <a:gd name="connsiteX58" fmla="*/ 633966 w 1573156"/>
              <a:gd name="connsiteY58" fmla="*/ 1306925 h 1379613"/>
              <a:gd name="connsiteX59" fmla="*/ 1423260 w 1573156"/>
              <a:gd name="connsiteY59" fmla="*/ 934671 h 1379613"/>
              <a:gd name="connsiteX60" fmla="*/ 1135443 w 1573156"/>
              <a:gd name="connsiteY60" fmla="*/ 1307659 h 1379613"/>
              <a:gd name="connsiteX61" fmla="*/ 773469 w 1573156"/>
              <a:gd name="connsiteY61" fmla="*/ 1307659 h 1379613"/>
              <a:gd name="connsiteX62" fmla="*/ 863779 w 1573156"/>
              <a:gd name="connsiteY62" fmla="*/ 1088859 h 1379613"/>
              <a:gd name="connsiteX63" fmla="*/ 866716 w 1573156"/>
              <a:gd name="connsiteY63" fmla="*/ 1080049 h 1379613"/>
              <a:gd name="connsiteX64" fmla="*/ 959229 w 1573156"/>
              <a:gd name="connsiteY64" fmla="*/ 784155 h 1379613"/>
              <a:gd name="connsiteX65" fmla="*/ 962900 w 1573156"/>
              <a:gd name="connsiteY65" fmla="*/ 771673 h 1379613"/>
              <a:gd name="connsiteX66" fmla="*/ 962900 w 1573156"/>
              <a:gd name="connsiteY66" fmla="*/ 770205 h 1379613"/>
              <a:gd name="connsiteX67" fmla="*/ 1026778 w 1573156"/>
              <a:gd name="connsiteY67" fmla="*/ 563887 h 1379613"/>
              <a:gd name="connsiteX68" fmla="*/ 1208132 w 1573156"/>
              <a:gd name="connsiteY68" fmla="*/ 431726 h 1379613"/>
              <a:gd name="connsiteX69" fmla="*/ 1344698 w 1573156"/>
              <a:gd name="connsiteY69" fmla="*/ 431726 h 1379613"/>
              <a:gd name="connsiteX70" fmla="*/ 1474656 w 1573156"/>
              <a:gd name="connsiteY70" fmla="*/ 480919 h 1379613"/>
              <a:gd name="connsiteX71" fmla="*/ 1423260 w 1573156"/>
              <a:gd name="connsiteY71" fmla="*/ 935406 h 137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573156" h="1379613">
                <a:moveTo>
                  <a:pt x="1532660" y="437600"/>
                </a:moveTo>
                <a:cubicBezTo>
                  <a:pt x="1494480" y="385469"/>
                  <a:pt x="1431337" y="358303"/>
                  <a:pt x="1344698" y="358303"/>
                </a:cubicBezTo>
                <a:lnTo>
                  <a:pt x="1312392" y="358303"/>
                </a:lnTo>
                <a:cubicBezTo>
                  <a:pt x="1308721" y="356835"/>
                  <a:pt x="1304316" y="356100"/>
                  <a:pt x="1299910" y="356100"/>
                </a:cubicBezTo>
                <a:cubicBezTo>
                  <a:pt x="1215474" y="356100"/>
                  <a:pt x="1197853" y="306907"/>
                  <a:pt x="1170686" y="213660"/>
                </a:cubicBezTo>
                <a:cubicBezTo>
                  <a:pt x="1144988" y="123350"/>
                  <a:pt x="1109745" y="0"/>
                  <a:pt x="940139" y="0"/>
                </a:cubicBezTo>
                <a:lnTo>
                  <a:pt x="438662" y="0"/>
                </a:lnTo>
                <a:cubicBezTo>
                  <a:pt x="242623" y="0"/>
                  <a:pt x="141300" y="241561"/>
                  <a:pt x="82562" y="422915"/>
                </a:cubicBezTo>
                <a:cubicBezTo>
                  <a:pt x="25292" y="600598"/>
                  <a:pt x="-46662" y="821600"/>
                  <a:pt x="40711" y="942014"/>
                </a:cubicBezTo>
                <a:cubicBezTo>
                  <a:pt x="78890" y="994144"/>
                  <a:pt x="142034" y="1021310"/>
                  <a:pt x="228673" y="1021310"/>
                </a:cubicBezTo>
                <a:lnTo>
                  <a:pt x="260979" y="1021310"/>
                </a:lnTo>
                <a:cubicBezTo>
                  <a:pt x="264650" y="1022779"/>
                  <a:pt x="269055" y="1023513"/>
                  <a:pt x="273461" y="1023513"/>
                </a:cubicBezTo>
                <a:cubicBezTo>
                  <a:pt x="357897" y="1023513"/>
                  <a:pt x="375518" y="1072706"/>
                  <a:pt x="402685" y="1165953"/>
                </a:cubicBezTo>
                <a:cubicBezTo>
                  <a:pt x="428383" y="1256263"/>
                  <a:pt x="463625" y="1379613"/>
                  <a:pt x="633232" y="1379613"/>
                </a:cubicBezTo>
                <a:lnTo>
                  <a:pt x="1134709" y="1379613"/>
                </a:lnTo>
                <a:cubicBezTo>
                  <a:pt x="1331482" y="1379613"/>
                  <a:pt x="1432071" y="1138052"/>
                  <a:pt x="1490809" y="956698"/>
                </a:cubicBezTo>
                <a:cubicBezTo>
                  <a:pt x="1548079" y="779015"/>
                  <a:pt x="1620033" y="558013"/>
                  <a:pt x="1531926" y="437600"/>
                </a:cubicBezTo>
                <a:close/>
                <a:moveTo>
                  <a:pt x="940139" y="71954"/>
                </a:moveTo>
                <a:cubicBezTo>
                  <a:pt x="1050273" y="71954"/>
                  <a:pt x="1073034" y="132895"/>
                  <a:pt x="1101669" y="233484"/>
                </a:cubicBezTo>
                <a:cubicBezTo>
                  <a:pt x="1113416" y="273867"/>
                  <a:pt x="1126633" y="319389"/>
                  <a:pt x="1151596" y="356100"/>
                </a:cubicBezTo>
                <a:lnTo>
                  <a:pt x="882869" y="356100"/>
                </a:lnTo>
                <a:cubicBezTo>
                  <a:pt x="836613" y="356100"/>
                  <a:pt x="792559" y="367848"/>
                  <a:pt x="754379" y="389141"/>
                </a:cubicBezTo>
                <a:cubicBezTo>
                  <a:pt x="761722" y="366379"/>
                  <a:pt x="768330" y="343618"/>
                  <a:pt x="775672" y="322326"/>
                </a:cubicBezTo>
                <a:lnTo>
                  <a:pt x="778609" y="312781"/>
                </a:lnTo>
                <a:cubicBezTo>
                  <a:pt x="805775" y="226876"/>
                  <a:pt x="829271" y="153454"/>
                  <a:pt x="861577" y="110134"/>
                </a:cubicBezTo>
                <a:cubicBezTo>
                  <a:pt x="874793" y="93247"/>
                  <a:pt x="898288" y="72689"/>
                  <a:pt x="939405" y="72689"/>
                </a:cubicBezTo>
                <a:close/>
                <a:moveTo>
                  <a:pt x="1030449" y="428055"/>
                </a:moveTo>
                <a:cubicBezTo>
                  <a:pt x="997409" y="458158"/>
                  <a:pt x="971711" y="497072"/>
                  <a:pt x="957760" y="541860"/>
                </a:cubicBezTo>
                <a:cubicBezTo>
                  <a:pt x="938670" y="605003"/>
                  <a:pt x="915175" y="681363"/>
                  <a:pt x="890211" y="762128"/>
                </a:cubicBezTo>
                <a:lnTo>
                  <a:pt x="871856" y="820132"/>
                </a:lnTo>
                <a:cubicBezTo>
                  <a:pt x="847626" y="898694"/>
                  <a:pt x="774204" y="951559"/>
                  <a:pt x="690502" y="951559"/>
                </a:cubicBezTo>
                <a:lnTo>
                  <a:pt x="542922" y="951559"/>
                </a:lnTo>
                <a:cubicBezTo>
                  <a:pt x="575962" y="921455"/>
                  <a:pt x="601660" y="882541"/>
                  <a:pt x="615610" y="837753"/>
                </a:cubicBezTo>
                <a:cubicBezTo>
                  <a:pt x="634700" y="774610"/>
                  <a:pt x="658196" y="697516"/>
                  <a:pt x="683159" y="617485"/>
                </a:cubicBezTo>
                <a:lnTo>
                  <a:pt x="701515" y="559481"/>
                </a:lnTo>
                <a:cubicBezTo>
                  <a:pt x="725745" y="480919"/>
                  <a:pt x="799167" y="428055"/>
                  <a:pt x="882869" y="428055"/>
                </a:cubicBezTo>
                <a:lnTo>
                  <a:pt x="1030449" y="428055"/>
                </a:lnTo>
                <a:close/>
                <a:moveTo>
                  <a:pt x="99449" y="899429"/>
                </a:moveTo>
                <a:cubicBezTo>
                  <a:pt x="33368" y="808384"/>
                  <a:pt x="101651" y="598395"/>
                  <a:pt x="150845" y="444942"/>
                </a:cubicBezTo>
                <a:cubicBezTo>
                  <a:pt x="232344" y="193836"/>
                  <a:pt x="326325" y="71954"/>
                  <a:pt x="438662" y="71954"/>
                </a:cubicBezTo>
                <a:lnTo>
                  <a:pt x="800636" y="71954"/>
                </a:lnTo>
                <a:cubicBezTo>
                  <a:pt x="763190" y="124819"/>
                  <a:pt x="738226" y="201913"/>
                  <a:pt x="710326" y="290754"/>
                </a:cubicBezTo>
                <a:lnTo>
                  <a:pt x="707389" y="300299"/>
                </a:lnTo>
                <a:cubicBezTo>
                  <a:pt x="678754" y="391343"/>
                  <a:pt x="645714" y="496338"/>
                  <a:pt x="614876" y="596193"/>
                </a:cubicBezTo>
                <a:lnTo>
                  <a:pt x="611205" y="608675"/>
                </a:lnTo>
                <a:cubicBezTo>
                  <a:pt x="611205" y="608675"/>
                  <a:pt x="611205" y="609409"/>
                  <a:pt x="611205" y="610143"/>
                </a:cubicBezTo>
                <a:cubicBezTo>
                  <a:pt x="587710" y="685034"/>
                  <a:pt x="565683" y="756988"/>
                  <a:pt x="548062" y="816461"/>
                </a:cubicBezTo>
                <a:cubicBezTo>
                  <a:pt x="523832" y="895757"/>
                  <a:pt x="450409" y="948622"/>
                  <a:pt x="365973" y="948622"/>
                </a:cubicBezTo>
                <a:lnTo>
                  <a:pt x="229407" y="948622"/>
                </a:lnTo>
                <a:cubicBezTo>
                  <a:pt x="166263" y="948622"/>
                  <a:pt x="123678" y="932469"/>
                  <a:pt x="99449" y="899429"/>
                </a:cubicBezTo>
                <a:close/>
                <a:moveTo>
                  <a:pt x="633966" y="1307659"/>
                </a:moveTo>
                <a:cubicBezTo>
                  <a:pt x="523832" y="1307659"/>
                  <a:pt x="501071" y="1246718"/>
                  <a:pt x="472436" y="1146129"/>
                </a:cubicBezTo>
                <a:cubicBezTo>
                  <a:pt x="460689" y="1105747"/>
                  <a:pt x="447472" y="1060224"/>
                  <a:pt x="422509" y="1023513"/>
                </a:cubicBezTo>
                <a:lnTo>
                  <a:pt x="691236" y="1023513"/>
                </a:lnTo>
                <a:cubicBezTo>
                  <a:pt x="737492" y="1023513"/>
                  <a:pt x="781546" y="1011765"/>
                  <a:pt x="819726" y="990473"/>
                </a:cubicBezTo>
                <a:cubicBezTo>
                  <a:pt x="812383" y="1013234"/>
                  <a:pt x="805775" y="1035995"/>
                  <a:pt x="798433" y="1057287"/>
                </a:cubicBezTo>
                <a:lnTo>
                  <a:pt x="795496" y="1066098"/>
                </a:lnTo>
                <a:cubicBezTo>
                  <a:pt x="768330" y="1152003"/>
                  <a:pt x="744834" y="1226160"/>
                  <a:pt x="711794" y="1269479"/>
                </a:cubicBezTo>
                <a:cubicBezTo>
                  <a:pt x="698578" y="1286366"/>
                  <a:pt x="675083" y="1306925"/>
                  <a:pt x="633966" y="1306925"/>
                </a:cubicBezTo>
                <a:close/>
                <a:moveTo>
                  <a:pt x="1423260" y="934671"/>
                </a:moveTo>
                <a:cubicBezTo>
                  <a:pt x="1341761" y="1185777"/>
                  <a:pt x="1247780" y="1307659"/>
                  <a:pt x="1135443" y="1307659"/>
                </a:cubicBezTo>
                <a:lnTo>
                  <a:pt x="773469" y="1307659"/>
                </a:lnTo>
                <a:cubicBezTo>
                  <a:pt x="810915" y="1254795"/>
                  <a:pt x="835879" y="1177701"/>
                  <a:pt x="863779" y="1088859"/>
                </a:cubicBezTo>
                <a:lnTo>
                  <a:pt x="866716" y="1080049"/>
                </a:lnTo>
                <a:cubicBezTo>
                  <a:pt x="895351" y="989004"/>
                  <a:pt x="928391" y="884010"/>
                  <a:pt x="959229" y="784155"/>
                </a:cubicBezTo>
                <a:lnTo>
                  <a:pt x="962900" y="771673"/>
                </a:lnTo>
                <a:lnTo>
                  <a:pt x="962900" y="770205"/>
                </a:lnTo>
                <a:cubicBezTo>
                  <a:pt x="986395" y="695313"/>
                  <a:pt x="1008422" y="623359"/>
                  <a:pt x="1026778" y="563887"/>
                </a:cubicBezTo>
                <a:cubicBezTo>
                  <a:pt x="1051007" y="484590"/>
                  <a:pt x="1123696" y="431726"/>
                  <a:pt x="1208132" y="431726"/>
                </a:cubicBezTo>
                <a:lnTo>
                  <a:pt x="1344698" y="431726"/>
                </a:lnTo>
                <a:cubicBezTo>
                  <a:pt x="1407842" y="431726"/>
                  <a:pt x="1450427" y="447879"/>
                  <a:pt x="1474656" y="480919"/>
                </a:cubicBezTo>
                <a:cubicBezTo>
                  <a:pt x="1540737" y="571963"/>
                  <a:pt x="1472454" y="781952"/>
                  <a:pt x="1423260" y="935406"/>
                </a:cubicBezTo>
                <a:close/>
              </a:path>
            </a:pathLst>
          </a:custGeom>
          <a:solidFill>
            <a:srgbClr val="FFFFFF"/>
          </a:solidFill>
          <a:ln w="19050">
            <a:noFill/>
            <a:headEnd type="none" w="med" len="med"/>
            <a:tailEnd type="none" w="med" len="med"/>
          </a:ln>
          <a:effectLst/>
          <a:scene3d>
            <a:camera prst="orthographicFront">
              <a:rot lat="1080000" lon="300000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4819" tIns="123855" rIns="154819" bIns="123855" numCol="1" spcCol="0" rtlCol="0" fromWordArt="0" anchor="t" anchorCtr="0" forceAA="0" compatLnSpc="1">
            <a:prstTxWarp prst="textNoShape">
              <a:avLst/>
            </a:prstTxWarp>
            <a:noAutofit/>
          </a:bodyPr>
          <a:lstStyle/>
          <a:p>
            <a:pPr marL="0" marR="0" lvl="0" indent="0" algn="l" defTabSz="789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noFill/>
              <a:effectLst/>
              <a:uLnTx/>
              <a:uFillTx/>
              <a:latin typeface="Segoe UI Variable Display Semib" pitchFamily="2" charset="0"/>
              <a:ea typeface="+mn-ea"/>
              <a:cs typeface="Segoe UI" pitchFamily="34" charset="0"/>
            </a:endParaRPr>
          </a:p>
        </p:txBody>
      </p:sp>
      <p:sp>
        <p:nvSpPr>
          <p:cNvPr id="65" name="!!Phase1">
            <a:extLst>
              <a:ext uri="{FF2B5EF4-FFF2-40B4-BE49-F238E27FC236}">
                <a16:creationId xmlns:a16="http://schemas.microsoft.com/office/drawing/2014/main" id="{83347A93-5DF1-1240-F21A-5472A895CA0C}"/>
              </a:ext>
              <a:ext uri="{C183D7F6-B498-43B3-948B-1728B52AA6E4}">
                <adec:decorative xmlns:adec="http://schemas.microsoft.com/office/drawing/2017/decorative" val="1"/>
              </a:ext>
            </a:extLst>
          </p:cNvPr>
          <p:cNvSpPr txBox="1">
            <a:spLocks/>
          </p:cNvSpPr>
          <p:nvPr/>
        </p:nvSpPr>
        <p:spPr>
          <a:xfrm>
            <a:off x="4378325" y="2017339"/>
            <a:ext cx="1354240" cy="404318"/>
          </a:xfrm>
          <a:prstGeom prst="roundRect">
            <a:avLst>
              <a:gd name="adj" fmla="val 14166"/>
            </a:avLst>
          </a:prstGeom>
          <a:solidFill>
            <a:schemeClr val="accent1"/>
          </a:solidFill>
          <a:ln w="19050" cap="flat" cmpd="sng" algn="ctr">
            <a:noFill/>
            <a:prstDash val="solid"/>
            <a:headEnd type="none" w="med" len="med"/>
            <a:tailEnd type="none" w="med" len="med"/>
          </a:ln>
          <a:effectLst>
            <a:outerShdw blurRad="50800" dist="25400" dir="5400000" algn="ctr" rotWithShape="0">
              <a:srgbClr val="000000">
                <a:alpha val="15000"/>
              </a:srgbClr>
            </a:outerShdw>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b="0" i="0" u="none" strike="noStrike" kern="0" cap="none" spc="0" normalizeH="0" baseline="0">
                <a:ln>
                  <a:noFill/>
                </a:ln>
                <a:solidFill>
                  <a:srgbClr val="0A6BBA"/>
                </a:solidFill>
                <a:effectLst/>
                <a:uLnTx/>
                <a:uFillTx/>
                <a:latin typeface="+mj-lt"/>
              </a:defRPr>
            </a:lvl1pPr>
            <a:lvl2pPr marL="1638544" defTabSz="3277091">
              <a:defRPr sz="6326">
                <a:solidFill>
                  <a:schemeClr val="tx1"/>
                </a:solidFill>
              </a:defRPr>
            </a:lvl2pPr>
            <a:lvl3pPr marL="3277091" defTabSz="3277091">
              <a:defRPr sz="6326">
                <a:solidFill>
                  <a:schemeClr val="tx1"/>
                </a:solidFill>
              </a:defRPr>
            </a:lvl3pPr>
            <a:lvl4pPr marL="4915635" defTabSz="3277091">
              <a:defRPr sz="6326">
                <a:solidFill>
                  <a:schemeClr val="tx1"/>
                </a:solidFill>
              </a:defRPr>
            </a:lvl4pPr>
            <a:lvl5pPr marL="6554183" defTabSz="3277091">
              <a:defRPr sz="6326">
                <a:solidFill>
                  <a:schemeClr val="tx1"/>
                </a:solidFill>
              </a:defRPr>
            </a:lvl5pPr>
            <a:lvl6pPr marL="8192730" defTabSz="3277091">
              <a:defRPr sz="6326">
                <a:solidFill>
                  <a:schemeClr val="tx1"/>
                </a:solidFill>
              </a:defRPr>
            </a:lvl6pPr>
            <a:lvl7pPr marL="9831274" defTabSz="3277091">
              <a:defRPr sz="6326">
                <a:solidFill>
                  <a:schemeClr val="tx1"/>
                </a:solidFill>
              </a:defRPr>
            </a:lvl7pPr>
            <a:lvl8pPr marL="11469818" defTabSz="3277091">
              <a:defRPr sz="6326">
                <a:solidFill>
                  <a:schemeClr val="tx1"/>
                </a:solidFill>
              </a:defRPr>
            </a:lvl8pPr>
            <a:lvl9pPr marL="13108369" defTabSz="3277091">
              <a:defRPr sz="6326">
                <a:solidFill>
                  <a:schemeClr val="tx1"/>
                </a:solidFill>
              </a:defRPr>
            </a:lvl9pPr>
          </a:lstStyle>
          <a:p>
            <a:pPr lvl="0" defTabSz="914400">
              <a:defRPr/>
            </a:pPr>
            <a:r>
              <a:rPr lang="en-CA" sz="2000">
                <a:solidFill>
                  <a:schemeClr val="tx1"/>
                </a:solidFill>
              </a:rPr>
              <a:t>Copilot</a:t>
            </a:r>
          </a:p>
        </p:txBody>
      </p:sp>
      <p:sp>
        <p:nvSpPr>
          <p:cNvPr id="66" name="!!Phase1">
            <a:extLst>
              <a:ext uri="{FF2B5EF4-FFF2-40B4-BE49-F238E27FC236}">
                <a16:creationId xmlns:a16="http://schemas.microsoft.com/office/drawing/2014/main" id="{62F82234-1594-A804-F0DC-57F98D7B2A4C}"/>
              </a:ext>
              <a:ext uri="{C183D7F6-B498-43B3-948B-1728B52AA6E4}">
                <adec:decorative xmlns:adec="http://schemas.microsoft.com/office/drawing/2017/decorative" val="1"/>
              </a:ext>
            </a:extLst>
          </p:cNvPr>
          <p:cNvSpPr txBox="1">
            <a:spLocks/>
          </p:cNvSpPr>
          <p:nvPr/>
        </p:nvSpPr>
        <p:spPr>
          <a:xfrm>
            <a:off x="7852222" y="2017339"/>
            <a:ext cx="1354240" cy="404318"/>
          </a:xfrm>
          <a:prstGeom prst="roundRect">
            <a:avLst>
              <a:gd name="adj" fmla="val 14166"/>
            </a:avLst>
          </a:prstGeom>
          <a:solidFill>
            <a:schemeClr val="accent1"/>
          </a:solidFill>
          <a:ln w="19050" cap="flat" cmpd="sng" algn="ctr">
            <a:noFill/>
            <a:prstDash val="solid"/>
            <a:headEnd type="none" w="med" len="med"/>
            <a:tailEnd type="none" w="med" len="med"/>
          </a:ln>
          <a:effectLst>
            <a:outerShdw blurRad="50800" dist="25400" dir="5400000" algn="ctr" rotWithShape="0">
              <a:srgbClr val="000000">
                <a:alpha val="15000"/>
              </a:srgbClr>
            </a:outerShdw>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b="0" i="0" u="none" strike="noStrike" kern="0" cap="none" spc="0" normalizeH="0" baseline="0">
                <a:ln>
                  <a:noFill/>
                </a:ln>
                <a:solidFill>
                  <a:srgbClr val="0A6BBA"/>
                </a:solidFill>
                <a:effectLst/>
                <a:uLnTx/>
                <a:uFillTx/>
                <a:latin typeface="+mj-lt"/>
              </a:defRPr>
            </a:lvl1pPr>
            <a:lvl2pPr marL="1638544" defTabSz="3277091">
              <a:defRPr sz="6326">
                <a:solidFill>
                  <a:schemeClr val="tx1"/>
                </a:solidFill>
              </a:defRPr>
            </a:lvl2pPr>
            <a:lvl3pPr marL="3277091" defTabSz="3277091">
              <a:defRPr sz="6326">
                <a:solidFill>
                  <a:schemeClr val="tx1"/>
                </a:solidFill>
              </a:defRPr>
            </a:lvl3pPr>
            <a:lvl4pPr marL="4915635" defTabSz="3277091">
              <a:defRPr sz="6326">
                <a:solidFill>
                  <a:schemeClr val="tx1"/>
                </a:solidFill>
              </a:defRPr>
            </a:lvl4pPr>
            <a:lvl5pPr marL="6554183" defTabSz="3277091">
              <a:defRPr sz="6326">
                <a:solidFill>
                  <a:schemeClr val="tx1"/>
                </a:solidFill>
              </a:defRPr>
            </a:lvl5pPr>
            <a:lvl6pPr marL="8192730" defTabSz="3277091">
              <a:defRPr sz="6326">
                <a:solidFill>
                  <a:schemeClr val="tx1"/>
                </a:solidFill>
              </a:defRPr>
            </a:lvl6pPr>
            <a:lvl7pPr marL="9831274" defTabSz="3277091">
              <a:defRPr sz="6326">
                <a:solidFill>
                  <a:schemeClr val="tx1"/>
                </a:solidFill>
              </a:defRPr>
            </a:lvl7pPr>
            <a:lvl8pPr marL="11469818" defTabSz="3277091">
              <a:defRPr sz="6326">
                <a:solidFill>
                  <a:schemeClr val="tx1"/>
                </a:solidFill>
              </a:defRPr>
            </a:lvl8pPr>
            <a:lvl9pPr marL="13108369" defTabSz="3277091">
              <a:defRPr sz="6326">
                <a:solidFill>
                  <a:schemeClr val="tx1"/>
                </a:solidFill>
              </a:defRPr>
            </a:lvl9pPr>
          </a:lstStyle>
          <a:p>
            <a:pPr lvl="0" defTabSz="914400">
              <a:defRPr/>
            </a:pPr>
            <a:r>
              <a:rPr lang="en-CA" sz="2000">
                <a:solidFill>
                  <a:schemeClr val="tx1"/>
                </a:solidFill>
              </a:rPr>
              <a:t>Agents</a:t>
            </a:r>
          </a:p>
        </p:txBody>
      </p:sp>
      <p:sp>
        <p:nvSpPr>
          <p:cNvPr id="61" name="Title 60">
            <a:extLst>
              <a:ext uri="{FF2B5EF4-FFF2-40B4-BE49-F238E27FC236}">
                <a16:creationId xmlns:a16="http://schemas.microsoft.com/office/drawing/2014/main" id="{50336009-E9D6-E329-94AE-533DA2D4D8CD}"/>
              </a:ext>
            </a:extLst>
          </p:cNvPr>
          <p:cNvSpPr>
            <a:spLocks noGrp="1"/>
          </p:cNvSpPr>
          <p:nvPr>
            <p:ph type="title"/>
          </p:nvPr>
        </p:nvSpPr>
        <p:spPr>
          <a:xfrm>
            <a:off x="588263" y="485481"/>
            <a:ext cx="11018520" cy="498598"/>
          </a:xfrm>
        </p:spPr>
        <p:txBody>
          <a:bodyPr/>
          <a:lstStyle/>
          <a:p>
            <a:r>
              <a:rPr lang="en-US"/>
              <a:t>Copilot is the </a:t>
            </a:r>
            <a:r>
              <a:rPr lang="en-US">
                <a:solidFill>
                  <a:schemeClr val="bg1"/>
                </a:solidFill>
              </a:rPr>
              <a:t>UI for AI</a:t>
            </a:r>
          </a:p>
        </p:txBody>
      </p:sp>
      <p:sp>
        <p:nvSpPr>
          <p:cNvPr id="59" name="Rectangle 58" descr="Diagram showing data flow from a user to Copilot and its agents. On the left, there is an image of a user, connected by arrows to a central Copilot icon. To the right, a network labeled ‘Agents’ displays interconnected nodes, illustrating collaboration between Copilot and multiple agents.">
            <a:extLst>
              <a:ext uri="{FF2B5EF4-FFF2-40B4-BE49-F238E27FC236}">
                <a16:creationId xmlns:a16="http://schemas.microsoft.com/office/drawing/2014/main" id="{3C59DE86-D02A-D1F0-32A6-57DEBBD20A5E}"/>
              </a:ext>
            </a:extLst>
          </p:cNvPr>
          <p:cNvSpPr/>
          <p:nvPr/>
        </p:nvSpPr>
        <p:spPr bwMode="auto">
          <a:xfrm>
            <a:off x="2082800" y="1211409"/>
            <a:ext cx="151803" cy="151803"/>
          </a:xfrm>
          <a:prstGeom prst="rect">
            <a:avLst/>
          </a:prstGeom>
          <a:solidFill>
            <a:srgbClr val="131F5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Tree>
    <p:extLst>
      <p:ext uri="{BB962C8B-B14F-4D97-AF65-F5344CB8AC3E}">
        <p14:creationId xmlns:p14="http://schemas.microsoft.com/office/powerpoint/2010/main" val="27116421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42" presetClass="path" presetSubtype="0" decel="100000" fill="hold" nodeType="withEffect">
                                  <p:stCondLst>
                                    <p:cond delay="0"/>
                                  </p:stCondLst>
                                  <p:childTnLst>
                                    <p:animMotion origin="layout" path="M 0 3.7037E-6 L 0 0.03541 " pathEditMode="relative" rAng="0" ptsTypes="AA">
                                      <p:cBhvr>
                                        <p:cTn id="9" dur="700" spd="-100000" fill="hold"/>
                                        <p:tgtEl>
                                          <p:spTgt spid="42"/>
                                        </p:tgtEl>
                                        <p:attrNameLst>
                                          <p:attrName>ppt_x</p:attrName>
                                          <p:attrName>ppt_y</p:attrName>
                                        </p:attrNameLst>
                                      </p:cBhvr>
                                      <p:rCtr x="0" y="1759"/>
                                    </p:animMotion>
                                  </p:childTnLst>
                                </p:cTn>
                              </p:par>
                              <p:par>
                                <p:cTn id="10" presetID="10" presetClass="entr" presetSubtype="0" fill="hold" nodeType="withEffect">
                                  <p:stCondLst>
                                    <p:cond delay="50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par>
                                <p:cTn id="13" presetID="42" presetClass="path" presetSubtype="0" decel="100000" fill="hold" nodeType="withEffect">
                                  <p:stCondLst>
                                    <p:cond delay="500"/>
                                  </p:stCondLst>
                                  <p:childTnLst>
                                    <p:animMotion origin="layout" path="M 2.08333E-7 1.48148E-6 L 0.02344 -0.00023 " pathEditMode="relative" rAng="0" ptsTypes="AA">
                                      <p:cBhvr>
                                        <p:cTn id="14" dur="700" spd="-100000" fill="hold"/>
                                        <p:tgtEl>
                                          <p:spTgt spid="47"/>
                                        </p:tgtEl>
                                        <p:attrNameLst>
                                          <p:attrName>ppt_x</p:attrName>
                                          <p:attrName>ppt_y</p:attrName>
                                        </p:attrNameLst>
                                      </p:cBhvr>
                                      <p:rCtr x="1172" y="-23"/>
                                    </p:animMotion>
                                  </p:childTnLst>
                                </p:cTn>
                              </p:par>
                              <p:par>
                                <p:cTn id="15" presetID="10" presetClass="entr" presetSubtype="0" fill="hold" nodeType="withEffect">
                                  <p:stCondLst>
                                    <p:cond delay="50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500"/>
                                        <p:tgtEl>
                                          <p:spTgt spid="52"/>
                                        </p:tgtEl>
                                      </p:cBhvr>
                                    </p:animEffect>
                                  </p:childTnLst>
                                </p:cTn>
                              </p:par>
                              <p:par>
                                <p:cTn id="18" presetID="42" presetClass="path" presetSubtype="0" decel="100000" fill="hold" nodeType="withEffect">
                                  <p:stCondLst>
                                    <p:cond delay="500"/>
                                  </p:stCondLst>
                                  <p:childTnLst>
                                    <p:animMotion origin="layout" path="M 2.08333E-7 1.11022E-16 L 0.02344 -0.00023 " pathEditMode="relative" rAng="0" ptsTypes="AA">
                                      <p:cBhvr>
                                        <p:cTn id="19" dur="700" fill="hold"/>
                                        <p:tgtEl>
                                          <p:spTgt spid="52"/>
                                        </p:tgtEl>
                                        <p:attrNameLst>
                                          <p:attrName>ppt_x</p:attrName>
                                          <p:attrName>ppt_y</p:attrName>
                                        </p:attrNameLst>
                                      </p:cBhvr>
                                      <p:rCtr x="1172" y="-23"/>
                                    </p:animMotion>
                                  </p:childTnLst>
                                </p:cTn>
                              </p:par>
                              <p:par>
                                <p:cTn id="20" presetID="10" presetClass="entr" presetSubtype="0" fill="hold" grpId="0" nodeType="withEffect">
                                  <p:stCondLst>
                                    <p:cond delay="75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par>
                                <p:cTn id="23" presetID="42" presetClass="path" presetSubtype="0" decel="100000" fill="hold" grpId="1" nodeType="withEffect">
                                  <p:stCondLst>
                                    <p:cond delay="750"/>
                                  </p:stCondLst>
                                  <p:childTnLst>
                                    <p:animMotion origin="layout" path="M -4.79167E-6 3.7037E-6 L -4.79167E-6 0.03541 " pathEditMode="relative" rAng="0" ptsTypes="AA">
                                      <p:cBhvr>
                                        <p:cTn id="24" dur="700" spd="-100000" fill="hold"/>
                                        <p:tgtEl>
                                          <p:spTgt spid="31"/>
                                        </p:tgtEl>
                                        <p:attrNameLst>
                                          <p:attrName>ppt_x</p:attrName>
                                          <p:attrName>ppt_y</p:attrName>
                                        </p:attrNameLst>
                                      </p:cBhvr>
                                      <p:rCtr x="0" y="1759"/>
                                    </p:animMotion>
                                  </p:childTnLst>
                                </p:cTn>
                              </p:par>
                              <p:par>
                                <p:cTn id="25" presetID="10" presetClass="entr" presetSubtype="0" fill="hold" nodeType="withEffect">
                                  <p:stCondLst>
                                    <p:cond delay="75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42" presetClass="path" presetSubtype="0" decel="100000" fill="hold" nodeType="withEffect">
                                  <p:stCondLst>
                                    <p:cond delay="750"/>
                                  </p:stCondLst>
                                  <p:childTnLst>
                                    <p:animMotion origin="layout" path="M 2.70833E-6 -2.22222E-6 L 2.70833E-6 0.03542 " pathEditMode="relative" rAng="0" ptsTypes="AA">
                                      <p:cBhvr>
                                        <p:cTn id="29" dur="700" spd="-100000" fill="hold"/>
                                        <p:tgtEl>
                                          <p:spTgt spid="4"/>
                                        </p:tgtEl>
                                        <p:attrNameLst>
                                          <p:attrName>ppt_x</p:attrName>
                                          <p:attrName>ppt_y</p:attrName>
                                        </p:attrNameLst>
                                      </p:cBhvr>
                                      <p:rCtr x="0" y="1759"/>
                                    </p:animMotion>
                                  </p:childTnLst>
                                </p:cTn>
                              </p:par>
                              <p:par>
                                <p:cTn id="30" presetID="10" presetClass="entr" presetSubtype="0" fill="hold" grpId="0" nodeType="withEffect">
                                  <p:stCondLst>
                                    <p:cond delay="750"/>
                                  </p:stCondLst>
                                  <p:childTnLst>
                                    <p:set>
                                      <p:cBhvr>
                                        <p:cTn id="31" dur="1" fill="hold">
                                          <p:stCondLst>
                                            <p:cond delay="0"/>
                                          </p:stCondLst>
                                        </p:cTn>
                                        <p:tgtEl>
                                          <p:spTgt spid="57"/>
                                        </p:tgtEl>
                                        <p:attrNameLst>
                                          <p:attrName>style.visibility</p:attrName>
                                        </p:attrNameLst>
                                      </p:cBhvr>
                                      <p:to>
                                        <p:strVal val="visible"/>
                                      </p:to>
                                    </p:set>
                                    <p:animEffect transition="in" filter="fade">
                                      <p:cBhvr>
                                        <p:cTn id="32" dur="500"/>
                                        <p:tgtEl>
                                          <p:spTgt spid="57"/>
                                        </p:tgtEl>
                                      </p:cBhvr>
                                    </p:animEffect>
                                  </p:childTnLst>
                                </p:cTn>
                              </p:par>
                              <p:par>
                                <p:cTn id="33" presetID="42" presetClass="path" presetSubtype="0" decel="100000" fill="hold" grpId="1" nodeType="withEffect">
                                  <p:stCondLst>
                                    <p:cond delay="750"/>
                                  </p:stCondLst>
                                  <p:childTnLst>
                                    <p:animMotion origin="layout" path="M 3.54167E-6 3.7037E-6 L 3.54167E-6 0.03541 " pathEditMode="relative" rAng="0" ptsTypes="AA">
                                      <p:cBhvr>
                                        <p:cTn id="34" dur="700" spd="-100000" fill="hold"/>
                                        <p:tgtEl>
                                          <p:spTgt spid="57"/>
                                        </p:tgtEl>
                                        <p:attrNameLst>
                                          <p:attrName>ppt_x</p:attrName>
                                          <p:attrName>ppt_y</p:attrName>
                                        </p:attrNameLst>
                                      </p:cBhvr>
                                      <p:rCtr x="0" y="1759"/>
                                    </p:animMotion>
                                  </p:childTnLst>
                                </p:cTn>
                              </p:par>
                              <p:par>
                                <p:cTn id="35" presetID="10" presetClass="entr" presetSubtype="0" fill="hold" grpId="0" nodeType="withEffect">
                                  <p:stCondLst>
                                    <p:cond delay="750"/>
                                  </p:stCondLst>
                                  <p:childTnLst>
                                    <p:set>
                                      <p:cBhvr>
                                        <p:cTn id="36" dur="1" fill="hold">
                                          <p:stCondLst>
                                            <p:cond delay="0"/>
                                          </p:stCondLst>
                                        </p:cTn>
                                        <p:tgtEl>
                                          <p:spTgt spid="58"/>
                                        </p:tgtEl>
                                        <p:attrNameLst>
                                          <p:attrName>style.visibility</p:attrName>
                                        </p:attrNameLst>
                                      </p:cBhvr>
                                      <p:to>
                                        <p:strVal val="visible"/>
                                      </p:to>
                                    </p:set>
                                    <p:animEffect transition="in" filter="fade">
                                      <p:cBhvr>
                                        <p:cTn id="37" dur="500"/>
                                        <p:tgtEl>
                                          <p:spTgt spid="58"/>
                                        </p:tgtEl>
                                      </p:cBhvr>
                                    </p:animEffect>
                                  </p:childTnLst>
                                </p:cTn>
                              </p:par>
                              <p:par>
                                <p:cTn id="38" presetID="42" presetClass="path" presetSubtype="0" decel="100000" fill="hold" grpId="1" nodeType="withEffect">
                                  <p:stCondLst>
                                    <p:cond delay="750"/>
                                  </p:stCondLst>
                                  <p:childTnLst>
                                    <p:animMotion origin="layout" path="M 3.54167E-6 -2.96296E-6 L 3.54167E-6 0.03542 " pathEditMode="relative" rAng="0" ptsTypes="AA">
                                      <p:cBhvr>
                                        <p:cTn id="39" dur="700" spd="-100000" fill="hold"/>
                                        <p:tgtEl>
                                          <p:spTgt spid="58"/>
                                        </p:tgtEl>
                                        <p:attrNameLst>
                                          <p:attrName>ppt_x</p:attrName>
                                          <p:attrName>ppt_y</p:attrName>
                                        </p:attrNameLst>
                                      </p:cBhvr>
                                      <p:rCtr x="0" y="1759"/>
                                    </p:animMotion>
                                  </p:childTnLst>
                                </p:cTn>
                              </p:par>
                              <p:par>
                                <p:cTn id="40" presetID="10" presetClass="entr" presetSubtype="0" fill="hold" nodeType="withEffect">
                                  <p:stCondLst>
                                    <p:cond delay="75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par>
                                <p:cTn id="43" presetID="42" presetClass="path" presetSubtype="0" decel="100000" fill="hold" nodeType="withEffect">
                                  <p:stCondLst>
                                    <p:cond delay="750"/>
                                  </p:stCondLst>
                                  <p:childTnLst>
                                    <p:animMotion origin="layout" path="M 3.54167E-6 -2.96296E-6 L 3.54167E-6 0.03542 " pathEditMode="relative" rAng="0" ptsTypes="AA">
                                      <p:cBhvr>
                                        <p:cTn id="44" dur="700" spd="-100000" fill="hold"/>
                                        <p:tgtEl>
                                          <p:spTgt spid="32"/>
                                        </p:tgtEl>
                                        <p:attrNameLst>
                                          <p:attrName>ppt_x</p:attrName>
                                          <p:attrName>ppt_y</p:attrName>
                                        </p:attrNameLst>
                                      </p:cBhvr>
                                      <p:rCtr x="0" y="1759"/>
                                    </p:animMotion>
                                  </p:childTnLst>
                                </p:cTn>
                              </p:par>
                              <p:par>
                                <p:cTn id="45" presetID="10" presetClass="entr" presetSubtype="0" fill="hold" grpId="0" nodeType="withEffect">
                                  <p:stCondLst>
                                    <p:cond delay="0"/>
                                  </p:stCondLst>
                                  <p:childTnLst>
                                    <p:set>
                                      <p:cBhvr>
                                        <p:cTn id="46" dur="1" fill="hold">
                                          <p:stCondLst>
                                            <p:cond delay="0"/>
                                          </p:stCondLst>
                                        </p:cTn>
                                        <p:tgtEl>
                                          <p:spTgt spid="65"/>
                                        </p:tgtEl>
                                        <p:attrNameLst>
                                          <p:attrName>style.visibility</p:attrName>
                                        </p:attrNameLst>
                                      </p:cBhvr>
                                      <p:to>
                                        <p:strVal val="visible"/>
                                      </p:to>
                                    </p:set>
                                    <p:animEffect transition="in" filter="fade">
                                      <p:cBhvr>
                                        <p:cTn id="47" dur="250"/>
                                        <p:tgtEl>
                                          <p:spTgt spid="65"/>
                                        </p:tgtEl>
                                      </p:cBhvr>
                                    </p:animEffect>
                                  </p:childTnLst>
                                </p:cTn>
                              </p:par>
                              <p:par>
                                <p:cTn id="48" presetID="42" presetClass="path" presetSubtype="0" decel="100000" fill="hold" grpId="1" nodeType="withEffect">
                                  <p:stCondLst>
                                    <p:cond delay="0"/>
                                  </p:stCondLst>
                                  <p:childTnLst>
                                    <p:animMotion origin="layout" path="M 1.25E-6 0.03889 L 1.25E-6 1.85185E-6 " pathEditMode="relative" rAng="0" ptsTypes="AA">
                                      <p:cBhvr>
                                        <p:cTn id="49" dur="500" fill="hold"/>
                                        <p:tgtEl>
                                          <p:spTgt spid="65"/>
                                        </p:tgtEl>
                                        <p:attrNameLst>
                                          <p:attrName>ppt_x</p:attrName>
                                          <p:attrName>ppt_y</p:attrName>
                                        </p:attrNameLst>
                                      </p:cBhvr>
                                      <p:rCtr x="0" y="-1944"/>
                                    </p:animMotion>
                                  </p:childTnLst>
                                </p:cTn>
                              </p:par>
                              <p:par>
                                <p:cTn id="50" presetID="10" presetClass="entr" presetSubtype="0" fill="hold" grpId="0" nodeType="withEffect">
                                  <p:stCondLst>
                                    <p:cond delay="0"/>
                                  </p:stCondLst>
                                  <p:childTnLst>
                                    <p:set>
                                      <p:cBhvr>
                                        <p:cTn id="51" dur="1" fill="hold">
                                          <p:stCondLst>
                                            <p:cond delay="0"/>
                                          </p:stCondLst>
                                        </p:cTn>
                                        <p:tgtEl>
                                          <p:spTgt spid="66"/>
                                        </p:tgtEl>
                                        <p:attrNameLst>
                                          <p:attrName>style.visibility</p:attrName>
                                        </p:attrNameLst>
                                      </p:cBhvr>
                                      <p:to>
                                        <p:strVal val="visible"/>
                                      </p:to>
                                    </p:set>
                                    <p:animEffect transition="in" filter="fade">
                                      <p:cBhvr>
                                        <p:cTn id="52" dur="250"/>
                                        <p:tgtEl>
                                          <p:spTgt spid="66"/>
                                        </p:tgtEl>
                                      </p:cBhvr>
                                    </p:animEffect>
                                  </p:childTnLst>
                                </p:cTn>
                              </p:par>
                              <p:par>
                                <p:cTn id="53" presetID="42" presetClass="path" presetSubtype="0" decel="100000" fill="hold" grpId="1" nodeType="withEffect">
                                  <p:stCondLst>
                                    <p:cond delay="0"/>
                                  </p:stCondLst>
                                  <p:childTnLst>
                                    <p:animMotion origin="layout" path="M 1.25E-6 0.03889 L 1.25E-6 1.85185E-6 " pathEditMode="relative" rAng="0" ptsTypes="AA">
                                      <p:cBhvr>
                                        <p:cTn id="54" dur="500" fill="hold"/>
                                        <p:tgtEl>
                                          <p:spTgt spid="66"/>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57" grpId="0" animBg="1"/>
      <p:bldP spid="57" grpId="1" animBg="1"/>
      <p:bldP spid="58" grpId="0" animBg="1"/>
      <p:bldP spid="58" grpId="1" animBg="1"/>
      <p:bldP spid="65" grpId="0" animBg="1"/>
      <p:bldP spid="65" grpId="1" animBg="1"/>
      <p:bldP spid="66" grpId="0" animBg="1"/>
      <p:bldP spid="6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D5D51-92BE-9F8C-5CD4-992F5B2A8E25}"/>
            </a:ext>
          </a:extLst>
        </p:cNvPr>
        <p:cNvGrpSpPr/>
        <p:nvPr/>
      </p:nvGrpSpPr>
      <p:grpSpPr>
        <a:xfrm>
          <a:off x="0" y="0"/>
          <a:ext cx="0" cy="0"/>
          <a:chOff x="0" y="0"/>
          <a:chExt cx="0" cy="0"/>
        </a:xfrm>
      </p:grpSpPr>
      <p:sp>
        <p:nvSpPr>
          <p:cNvPr id="18" name="Freeform: Shape 17">
            <a:extLst>
              <a:ext uri="{FF2B5EF4-FFF2-40B4-BE49-F238E27FC236}">
                <a16:creationId xmlns:a16="http://schemas.microsoft.com/office/drawing/2014/main" id="{8C976CB0-59EB-45DE-2D0D-E0F10B7E89B8}"/>
              </a:ext>
              <a:ext uri="{C183D7F6-B498-43B3-948B-1728B52AA6E4}">
                <adec:decorative xmlns:adec="http://schemas.microsoft.com/office/drawing/2017/decorative" val="1"/>
              </a:ext>
            </a:extLst>
          </p:cNvPr>
          <p:cNvSpPr/>
          <p:nvPr/>
        </p:nvSpPr>
        <p:spPr bwMode="auto">
          <a:xfrm>
            <a:off x="4282442" y="0"/>
            <a:ext cx="7909558" cy="6858000"/>
          </a:xfrm>
          <a:custGeom>
            <a:avLst/>
            <a:gdLst>
              <a:gd name="connsiteX0" fmla="*/ 0 w 8403770"/>
              <a:gd name="connsiteY0" fmla="*/ 0 h 6858000"/>
              <a:gd name="connsiteX1" fmla="*/ 8403770 w 8403770"/>
              <a:gd name="connsiteY1" fmla="*/ 0 h 6858000"/>
              <a:gd name="connsiteX2" fmla="*/ 8403770 w 8403770"/>
              <a:gd name="connsiteY2" fmla="*/ 6858000 h 6858000"/>
              <a:gd name="connsiteX3" fmla="*/ 8403769 w 8403770"/>
              <a:gd name="connsiteY3" fmla="*/ 6858000 h 6858000"/>
              <a:gd name="connsiteX4" fmla="*/ 8403769 w 8403770"/>
              <a:gd name="connsiteY4" fmla="*/ 6675121 h 6858000"/>
              <a:gd name="connsiteX5" fmla="*/ 0 w 8403770"/>
              <a:gd name="connsiteY5" fmla="*/ 66751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03770" h="6858000">
                <a:moveTo>
                  <a:pt x="0" y="0"/>
                </a:moveTo>
                <a:lnTo>
                  <a:pt x="8403770" y="0"/>
                </a:lnTo>
                <a:lnTo>
                  <a:pt x="8403770" y="6858000"/>
                </a:lnTo>
                <a:lnTo>
                  <a:pt x="8403769" y="6858000"/>
                </a:lnTo>
                <a:lnTo>
                  <a:pt x="8403769" y="6675121"/>
                </a:lnTo>
                <a:lnTo>
                  <a:pt x="0" y="6675121"/>
                </a:lnTo>
                <a:close/>
              </a:path>
            </a:pathLst>
          </a:cu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grpSp>
        <p:nvGrpSpPr>
          <p:cNvPr id="21" name="Group 20">
            <a:extLst>
              <a:ext uri="{FF2B5EF4-FFF2-40B4-BE49-F238E27FC236}">
                <a16:creationId xmlns:a16="http://schemas.microsoft.com/office/drawing/2014/main" id="{80EDDF3C-5BFB-3D7D-4C71-F624AFE654BB}"/>
              </a:ext>
              <a:ext uri="{C183D7F6-B498-43B3-948B-1728B52AA6E4}">
                <adec:decorative xmlns:adec="http://schemas.microsoft.com/office/drawing/2017/decorative" val="1"/>
              </a:ext>
            </a:extLst>
          </p:cNvPr>
          <p:cNvGrpSpPr/>
          <p:nvPr/>
        </p:nvGrpSpPr>
        <p:grpSpPr>
          <a:xfrm>
            <a:off x="589281" y="3338624"/>
            <a:ext cx="3063970" cy="3140512"/>
            <a:chOff x="589281" y="3338624"/>
            <a:chExt cx="3063970" cy="3140512"/>
          </a:xfrm>
        </p:grpSpPr>
        <p:sp>
          <p:nvSpPr>
            <p:cNvPr id="10" name="Rectangle: Rounded Corners 9">
              <a:extLst>
                <a:ext uri="{FF2B5EF4-FFF2-40B4-BE49-F238E27FC236}">
                  <a16:creationId xmlns:a16="http://schemas.microsoft.com/office/drawing/2014/main" id="{F4803834-EB1F-4F9B-4B6D-E5F99E91954B}"/>
                </a:ext>
                <a:ext uri="{C183D7F6-B498-43B3-948B-1728B52AA6E4}">
                  <adec:decorative xmlns:adec="http://schemas.microsoft.com/office/drawing/2017/decorative" val="1"/>
                </a:ext>
              </a:extLst>
            </p:cNvPr>
            <p:cNvSpPr>
              <a:spLocks/>
            </p:cNvSpPr>
            <p:nvPr/>
          </p:nvSpPr>
          <p:spPr bwMode="auto">
            <a:xfrm>
              <a:off x="589281" y="3338624"/>
              <a:ext cx="3063970" cy="3140512"/>
            </a:xfrm>
            <a:prstGeom prst="roundRect">
              <a:avLst>
                <a:gd name="adj" fmla="val 5354"/>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IN" sz="1800">
                <a:solidFill>
                  <a:srgbClr val="000000"/>
                </a:solidFill>
                <a:latin typeface="Segoe Sans Display"/>
                <a:cs typeface="Segoe Sans Display"/>
              </a:endParaRPr>
            </a:p>
          </p:txBody>
        </p:sp>
        <p:sp>
          <p:nvSpPr>
            <p:cNvPr id="14" name="Rectangle: Rounded Corners 13">
              <a:extLst>
                <a:ext uri="{FF2B5EF4-FFF2-40B4-BE49-F238E27FC236}">
                  <a16:creationId xmlns:a16="http://schemas.microsoft.com/office/drawing/2014/main" id="{E5824992-018D-CD06-B4DB-64E7A6C6402E}"/>
                </a:ext>
                <a:ext uri="{C183D7F6-B498-43B3-948B-1728B52AA6E4}">
                  <adec:decorative xmlns:adec="http://schemas.microsoft.com/office/drawing/2017/decorative" val="1"/>
                </a:ext>
              </a:extLst>
            </p:cNvPr>
            <p:cNvSpPr>
              <a:spLocks/>
            </p:cNvSpPr>
            <p:nvPr/>
          </p:nvSpPr>
          <p:spPr bwMode="auto">
            <a:xfrm>
              <a:off x="697140" y="3445563"/>
              <a:ext cx="2848252" cy="2926635"/>
            </a:xfrm>
            <a:prstGeom prst="roundRect">
              <a:avLst>
                <a:gd name="adj" fmla="val 3955"/>
              </a:avLst>
            </a:prstGeom>
            <a:solidFill>
              <a:srgbClr val="2B394D"/>
            </a:solidFill>
            <a:ln>
              <a:noFill/>
            </a:ln>
          </p:spPr>
          <p:txBody>
            <a:bodyPr vert="horz" wrap="square" lIns="73152" tIns="36576" rIns="73152" bIns="36576" numCol="1" anchor="ctr" anchorCtr="0" compatLnSpc="1">
              <a:prstTxWarp prst="textNoShape">
                <a:avLst/>
              </a:prstTxWarp>
              <a:noAutofit/>
            </a:bodyPr>
            <a:lstStyle/>
            <a:p>
              <a:pPr lvl="0" defTabSz="914400">
                <a:defRPr/>
              </a:pPr>
              <a:endParaRPr lang="en-US" sz="1600">
                <a:solidFill>
                  <a:schemeClr val="bg1"/>
                </a:solidFill>
                <a:cs typeface="Segoe Sans Display"/>
              </a:endParaRPr>
            </a:p>
          </p:txBody>
        </p:sp>
      </p:grpSp>
      <p:sp>
        <p:nvSpPr>
          <p:cNvPr id="16" name="Rectangle: Rounded Corners 15">
            <a:extLst>
              <a:ext uri="{FF2B5EF4-FFF2-40B4-BE49-F238E27FC236}">
                <a16:creationId xmlns:a16="http://schemas.microsoft.com/office/drawing/2014/main" id="{B6BBCD8F-9499-F9FE-DD3E-96266BD555AC}"/>
              </a:ext>
              <a:ext uri="{C183D7F6-B498-43B3-948B-1728B52AA6E4}">
                <adec:decorative xmlns:adec="http://schemas.microsoft.com/office/drawing/2017/decorative" val="1"/>
              </a:ext>
            </a:extLst>
          </p:cNvPr>
          <p:cNvSpPr/>
          <p:nvPr/>
        </p:nvSpPr>
        <p:spPr bwMode="auto">
          <a:xfrm>
            <a:off x="4610100" y="1286755"/>
            <a:ext cx="7277101" cy="4284490"/>
          </a:xfrm>
          <a:prstGeom prst="roundRect">
            <a:avLst>
              <a:gd name="adj" fmla="val 3531"/>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548640" rIns="182880" bIns="182880" numCol="1" spcCol="0" rtlCol="0" fromWordArt="0" anchor="t" anchorCtr="0" forceAA="0" compatLnSpc="1">
            <a:prstTxWarp prst="textNoShape">
              <a:avLst/>
            </a:prstTxWarp>
            <a:noAutofit/>
          </a:bodyPr>
          <a:lstStyle/>
          <a:p>
            <a:pPr algn="ctr" defTabSz="889000">
              <a:spcBef>
                <a:spcPct val="0"/>
              </a:spcBef>
              <a:spcAft>
                <a:spcPct val="35000"/>
              </a:spcAft>
            </a:pPr>
            <a:endParaRPr lang="en-US" sz="2000" err="1"/>
          </a:p>
        </p:txBody>
      </p:sp>
      <p:cxnSp>
        <p:nvCxnSpPr>
          <p:cNvPr id="23" name="Straight Connector 22">
            <a:extLst>
              <a:ext uri="{FF2B5EF4-FFF2-40B4-BE49-F238E27FC236}">
                <a16:creationId xmlns:a16="http://schemas.microsoft.com/office/drawing/2014/main" id="{5E5E81CC-6620-F159-C8A5-4D7A6D33C314}"/>
              </a:ext>
              <a:ext uri="{C183D7F6-B498-43B3-948B-1728B52AA6E4}">
                <adec:decorative xmlns:adec="http://schemas.microsoft.com/office/drawing/2017/decorative" val="1"/>
              </a:ext>
            </a:extLst>
          </p:cNvPr>
          <p:cNvCxnSpPr>
            <a:cxnSpLocks/>
          </p:cNvCxnSpPr>
          <p:nvPr/>
        </p:nvCxnSpPr>
        <p:spPr>
          <a:xfrm>
            <a:off x="874931" y="4592450"/>
            <a:ext cx="2492671"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itle 25">
            <a:extLst>
              <a:ext uri="{FF2B5EF4-FFF2-40B4-BE49-F238E27FC236}">
                <a16:creationId xmlns:a16="http://schemas.microsoft.com/office/drawing/2014/main" id="{F2844792-5DF7-E0C3-FCCB-AC0ABBDB551F}"/>
              </a:ext>
            </a:extLst>
          </p:cNvPr>
          <p:cNvSpPr txBox="1">
            <a:spLocks noGrp="1"/>
          </p:cNvSpPr>
          <p:nvPr>
            <p:ph type="title"/>
          </p:nvPr>
        </p:nvSpPr>
        <p:spPr>
          <a:xfrm>
            <a:off x="588263" y="1590177"/>
            <a:ext cx="3096270" cy="1292662"/>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lang="en-US" sz="3000" b="1" i="0" kern="1200" cap="none" spc="-20" baseline="0">
                <a:ln w="3175">
                  <a:noFill/>
                </a:ln>
                <a:solidFill>
                  <a:srgbClr val="000000"/>
                </a:solidFill>
                <a:effectLst/>
                <a:latin typeface="Segoe Sans Display Semibold" pitchFamily="2" charset="0"/>
                <a:ea typeface="+mj-ea"/>
                <a:cs typeface="Segoe Sans Display Semibold"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000">
                <a:ln>
                  <a:noFill/>
                </a:ln>
                <a:solidFill>
                  <a:schemeClr val="bg1"/>
                </a:solidFill>
                <a:latin typeface="+mj-lt"/>
              </a:rPr>
              <a:t>Where to find Copilot</a:t>
            </a:r>
            <a:br>
              <a:rPr lang="en-US" sz="2000">
                <a:ln>
                  <a:noFill/>
                </a:ln>
                <a:solidFill>
                  <a:schemeClr val="bg1"/>
                </a:solidFill>
                <a:latin typeface="+mj-lt"/>
              </a:rPr>
            </a:br>
            <a:r>
              <a:rPr lang="en-US" sz="3200" b="0" spc="0">
                <a:gradFill flip="none" rotWithShape="1">
                  <a:gsLst>
                    <a:gs pos="0">
                      <a:srgbClr val="94D8FE"/>
                    </a:gs>
                    <a:gs pos="100000">
                      <a:schemeClr val="bg1"/>
                    </a:gs>
                  </a:gsLst>
                  <a:lin ang="13500000" scaled="1"/>
                  <a:tileRect/>
                </a:gradFill>
                <a:latin typeface="+mj-lt"/>
                <a:ea typeface="+mn-ea"/>
              </a:rPr>
              <a:t>Windows and</a:t>
            </a:r>
            <a:br>
              <a:rPr lang="en-US" sz="3200" b="0" spc="0">
                <a:gradFill flip="none" rotWithShape="1">
                  <a:gsLst>
                    <a:gs pos="0">
                      <a:srgbClr val="94D8FE"/>
                    </a:gs>
                    <a:gs pos="100000">
                      <a:schemeClr val="bg1"/>
                    </a:gs>
                  </a:gsLst>
                  <a:lin ang="13500000" scaled="1"/>
                  <a:tileRect/>
                </a:gradFill>
                <a:latin typeface="+mj-lt"/>
                <a:ea typeface="+mn-ea"/>
              </a:rPr>
            </a:br>
            <a:r>
              <a:rPr lang="en-US" sz="3200" b="0" spc="0">
                <a:gradFill flip="none" rotWithShape="1">
                  <a:gsLst>
                    <a:gs pos="0">
                      <a:srgbClr val="94D8FE"/>
                    </a:gs>
                    <a:gs pos="100000">
                      <a:schemeClr val="bg1"/>
                    </a:gs>
                  </a:gsLst>
                  <a:lin ang="13500000" scaled="1"/>
                  <a:tileRect/>
                </a:gradFill>
                <a:latin typeface="+mj-lt"/>
                <a:ea typeface="+mn-ea"/>
              </a:rPr>
              <a:t>Mac App</a:t>
            </a:r>
          </a:p>
        </p:txBody>
      </p:sp>
      <p:sp>
        <p:nvSpPr>
          <p:cNvPr id="22" name="TextBox 21">
            <a:extLst>
              <a:ext uri="{FF2B5EF4-FFF2-40B4-BE49-F238E27FC236}">
                <a16:creationId xmlns:a16="http://schemas.microsoft.com/office/drawing/2014/main" id="{36FF848A-D876-7E17-87FF-1910F6BF117D}"/>
              </a:ext>
            </a:extLst>
          </p:cNvPr>
          <p:cNvSpPr txBox="1"/>
          <p:nvPr/>
        </p:nvSpPr>
        <p:spPr>
          <a:xfrm>
            <a:off x="874931" y="3626881"/>
            <a:ext cx="2492671" cy="738664"/>
          </a:xfrm>
          <a:prstGeom prst="rect">
            <a:avLst/>
          </a:prstGeom>
          <a:noFill/>
        </p:spPr>
        <p:txBody>
          <a:bodyPr wrap="square" lIns="0" tIns="0" rIns="0" bIns="0">
            <a:spAutoFit/>
          </a:bodyPr>
          <a:lstStyle/>
          <a:p>
            <a:pPr lvl="0" defTabSz="914400">
              <a:defRPr/>
            </a:pPr>
            <a:r>
              <a:rPr lang="en-US" sz="1600">
                <a:solidFill>
                  <a:schemeClr val="accent1"/>
                </a:solidFill>
                <a:latin typeface="+mj-lt"/>
                <a:cs typeface="Segoe Sans Display"/>
              </a:rPr>
              <a:t>macOS: </a:t>
            </a:r>
            <a:r>
              <a:rPr lang="en-US" sz="1600">
                <a:solidFill>
                  <a:schemeClr val="bg1"/>
                </a:solidFill>
                <a:cs typeface="Segoe Sans Display"/>
              </a:rPr>
              <a:t>Launch from the Dock or Press Option + Spacebar</a:t>
            </a:r>
          </a:p>
        </p:txBody>
      </p:sp>
      <p:sp>
        <p:nvSpPr>
          <p:cNvPr id="20" name="TextBox 19">
            <a:extLst>
              <a:ext uri="{FF2B5EF4-FFF2-40B4-BE49-F238E27FC236}">
                <a16:creationId xmlns:a16="http://schemas.microsoft.com/office/drawing/2014/main" id="{F35321E7-0700-D274-0B5D-4DBA5805F830}"/>
              </a:ext>
            </a:extLst>
          </p:cNvPr>
          <p:cNvSpPr txBox="1"/>
          <p:nvPr/>
        </p:nvSpPr>
        <p:spPr>
          <a:xfrm>
            <a:off x="874931" y="4819355"/>
            <a:ext cx="2492671" cy="1231106"/>
          </a:xfrm>
          <a:prstGeom prst="rect">
            <a:avLst/>
          </a:prstGeom>
          <a:noFill/>
        </p:spPr>
        <p:txBody>
          <a:bodyPr wrap="square" lIns="0" tIns="0" rIns="0" bIns="0">
            <a:spAutoFit/>
          </a:bodyPr>
          <a:lstStyle/>
          <a:p>
            <a:pPr lvl="0" defTabSz="914400">
              <a:defRPr/>
            </a:pPr>
            <a:r>
              <a:rPr lang="en-US" sz="1600">
                <a:solidFill>
                  <a:schemeClr val="accent1"/>
                </a:solidFill>
                <a:latin typeface="+mj-lt"/>
                <a:cs typeface="Segoe Sans Display"/>
              </a:rPr>
              <a:t>Windows: </a:t>
            </a:r>
            <a:r>
              <a:rPr lang="en-US" sz="1600">
                <a:solidFill>
                  <a:schemeClr val="bg1"/>
                </a:solidFill>
                <a:cs typeface="Segoe Sans Display"/>
              </a:rPr>
              <a:t>Launch from the Taskbar or press Windows Key + C or Copilot Key. Hold for Press-to-Talk Copilot Voice</a:t>
            </a:r>
          </a:p>
        </p:txBody>
      </p:sp>
      <p:grpSp>
        <p:nvGrpSpPr>
          <p:cNvPr id="2" name="Group 1" descr="Screenshot of Microsoft Copilot app on Windows desktop. The interface displays a welcome message, a text input field labeled ‘Message Copilot,’ and three suggestion cards: writing a paragraph on Project Greenland, creating an energy consumption bar chart, and summarizing recent product news.">
            <a:extLst>
              <a:ext uri="{FF2B5EF4-FFF2-40B4-BE49-F238E27FC236}">
                <a16:creationId xmlns:a16="http://schemas.microsoft.com/office/drawing/2014/main" id="{EA3E38F6-75EA-B1BB-0F95-9E4C12429B58}"/>
              </a:ext>
            </a:extLst>
          </p:cNvPr>
          <p:cNvGrpSpPr/>
          <p:nvPr/>
        </p:nvGrpSpPr>
        <p:grpSpPr>
          <a:xfrm>
            <a:off x="4720332" y="1390146"/>
            <a:ext cx="7056636" cy="4077709"/>
            <a:chOff x="4652201" y="1359462"/>
            <a:chExt cx="7228233" cy="4064233"/>
          </a:xfrm>
        </p:grpSpPr>
        <p:pic>
          <p:nvPicPr>
            <p:cNvPr id="5" name="Picture 4">
              <a:extLst>
                <a:ext uri="{FF2B5EF4-FFF2-40B4-BE49-F238E27FC236}">
                  <a16:creationId xmlns:a16="http://schemas.microsoft.com/office/drawing/2014/main" id="{9BC6E4EE-479E-77D5-CCF2-0D35094BEB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52201" y="1359462"/>
              <a:ext cx="7228233" cy="4064233"/>
            </a:xfrm>
            <a:prstGeom prst="roundRect">
              <a:avLst>
                <a:gd name="adj" fmla="val 1484"/>
              </a:avLst>
            </a:prstGeom>
          </p:spPr>
        </p:pic>
        <p:pic>
          <p:nvPicPr>
            <p:cNvPr id="6" name="Picture 5">
              <a:extLst>
                <a:ext uri="{FF2B5EF4-FFF2-40B4-BE49-F238E27FC236}">
                  <a16:creationId xmlns:a16="http://schemas.microsoft.com/office/drawing/2014/main" id="{344D50BB-66CD-7164-2D9A-E88D90CECBA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00275" y="1756229"/>
              <a:ext cx="5332085" cy="3046416"/>
            </a:xfrm>
            <a:prstGeom prst="roundRect">
              <a:avLst>
                <a:gd name="adj" fmla="val 1241"/>
              </a:avLst>
            </a:prstGeom>
          </p:spPr>
        </p:pic>
      </p:grpSp>
    </p:spTree>
    <p:extLst>
      <p:ext uri="{BB962C8B-B14F-4D97-AF65-F5344CB8AC3E}">
        <p14:creationId xmlns:p14="http://schemas.microsoft.com/office/powerpoint/2010/main" val="2876803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4.16667E-7 2.59259E-6 L -4.16667E-7 0.03541 " pathEditMode="relative" rAng="0" ptsTypes="AA">
                                      <p:cBhvr>
                                        <p:cTn id="9" dur="700" spd="-100000" fill="hold"/>
                                        <p:tgtEl>
                                          <p:spTgt spid="3"/>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42" presetClass="path" presetSubtype="0" decel="100000" fill="hold" grpId="1" nodeType="withEffect">
                                  <p:stCondLst>
                                    <p:cond delay="100"/>
                                  </p:stCondLst>
                                  <p:childTnLst>
                                    <p:animMotion origin="layout" path="M 1.66667E-6 1.11111E-6 L 1.66667E-6 0.03542 " pathEditMode="relative" rAng="0" ptsTypes="AA">
                                      <p:cBhvr>
                                        <p:cTn id="14" dur="700" spd="-100000" fill="hold"/>
                                        <p:tgtEl>
                                          <p:spTgt spid="22"/>
                                        </p:tgtEl>
                                        <p:attrNameLst>
                                          <p:attrName>ppt_x</p:attrName>
                                          <p:attrName>ppt_y</p:attrName>
                                        </p:attrNameLst>
                                      </p:cBhvr>
                                      <p:rCtr x="0" y="1759"/>
                                    </p:animMotion>
                                  </p:childTnLst>
                                </p:cTn>
                              </p:par>
                              <p:par>
                                <p:cTn id="15" presetID="10" presetClass="entr" presetSubtype="0" fill="hold" grpId="0" nodeType="withEffect">
                                  <p:stCondLst>
                                    <p:cond delay="10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42" presetClass="path" presetSubtype="0" decel="100000" fill="hold" grpId="1" nodeType="withEffect">
                                  <p:stCondLst>
                                    <p:cond delay="100"/>
                                  </p:stCondLst>
                                  <p:childTnLst>
                                    <p:animMotion origin="layout" path="M 1.66667E-6 -1.11111E-6 L 1.66667E-6 0.03542 " pathEditMode="relative" rAng="0" ptsTypes="AA">
                                      <p:cBhvr>
                                        <p:cTn id="19" dur="700" spd="-100000" fill="hold"/>
                                        <p:tgtEl>
                                          <p:spTgt spid="20"/>
                                        </p:tgtEl>
                                        <p:attrNameLst>
                                          <p:attrName>ppt_x</p:attrName>
                                          <p:attrName>ppt_y</p:attrName>
                                        </p:attrNameLst>
                                      </p:cBhvr>
                                      <p:rCtr x="0" y="1759"/>
                                    </p:animMotion>
                                  </p:childTnLst>
                                </p:cTn>
                              </p:par>
                              <p:par>
                                <p:cTn id="20" presetID="10" presetClass="entr" presetSubtype="0" fill="hold" nodeType="withEffect">
                                  <p:stCondLst>
                                    <p:cond delay="10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42" presetClass="path" presetSubtype="0" decel="100000" fill="hold" nodeType="withEffect">
                                  <p:stCondLst>
                                    <p:cond delay="100"/>
                                  </p:stCondLst>
                                  <p:childTnLst>
                                    <p:animMotion origin="layout" path="M 1.66667E-6 4.07407E-6 L 1.66667E-6 0.03541 " pathEditMode="relative" rAng="0" ptsTypes="AA">
                                      <p:cBhvr>
                                        <p:cTn id="24" dur="700" spd="-100000" fill="hold"/>
                                        <p:tgtEl>
                                          <p:spTgt spid="23"/>
                                        </p:tgtEl>
                                        <p:attrNameLst>
                                          <p:attrName>ppt_x</p:attrName>
                                          <p:attrName>ppt_y</p:attrName>
                                        </p:attrNameLst>
                                      </p:cBhvr>
                                      <p:rCtr x="0" y="1759"/>
                                    </p:animMotion>
                                  </p:childTnLst>
                                </p:cTn>
                              </p:par>
                              <p:par>
                                <p:cTn id="25" presetID="10" presetClass="entr" presetSubtype="0" fill="hold" nodeType="withEffect">
                                  <p:stCondLst>
                                    <p:cond delay="10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42" presetClass="path" presetSubtype="0" decel="100000" fill="hold" nodeType="withEffect">
                                  <p:stCondLst>
                                    <p:cond delay="100"/>
                                  </p:stCondLst>
                                  <p:childTnLst>
                                    <p:animMotion origin="layout" path="M 1.66667E-6 1.11111E-6 L 1.66667E-6 0.03542 " pathEditMode="relative" rAng="0" ptsTypes="AA">
                                      <p:cBhvr>
                                        <p:cTn id="29" dur="700" spd="-100000" fill="hold"/>
                                        <p:tgtEl>
                                          <p:spTgt spid="21"/>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22" grpId="0"/>
      <p:bldP spid="22" grpId="1"/>
      <p:bldP spid="20" grpId="0"/>
      <p:bldP spid="20"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D5D51-92BE-9F8C-5CD4-992F5B2A8E25}"/>
            </a:ext>
          </a:extLst>
        </p:cNvPr>
        <p:cNvGrpSpPr/>
        <p:nvPr/>
      </p:nvGrpSpPr>
      <p:grpSpPr>
        <a:xfrm>
          <a:off x="0" y="0"/>
          <a:ext cx="0" cy="0"/>
          <a:chOff x="0" y="0"/>
          <a:chExt cx="0" cy="0"/>
        </a:xfrm>
      </p:grpSpPr>
      <p:sp>
        <p:nvSpPr>
          <p:cNvPr id="5" name="Freeform: Shape 4">
            <a:extLst>
              <a:ext uri="{FF2B5EF4-FFF2-40B4-BE49-F238E27FC236}">
                <a16:creationId xmlns:a16="http://schemas.microsoft.com/office/drawing/2014/main" id="{96CA00CC-6764-FA46-525C-7159BDE95730}"/>
              </a:ext>
              <a:ext uri="{C183D7F6-B498-43B3-948B-1728B52AA6E4}">
                <adec:decorative xmlns:adec="http://schemas.microsoft.com/office/drawing/2017/decorative" val="1"/>
              </a:ext>
            </a:extLst>
          </p:cNvPr>
          <p:cNvSpPr/>
          <p:nvPr/>
        </p:nvSpPr>
        <p:spPr bwMode="auto">
          <a:xfrm>
            <a:off x="4282442" y="0"/>
            <a:ext cx="7909558" cy="6858000"/>
          </a:xfrm>
          <a:custGeom>
            <a:avLst/>
            <a:gdLst>
              <a:gd name="connsiteX0" fmla="*/ 0 w 8403770"/>
              <a:gd name="connsiteY0" fmla="*/ 0 h 6858000"/>
              <a:gd name="connsiteX1" fmla="*/ 8403770 w 8403770"/>
              <a:gd name="connsiteY1" fmla="*/ 0 h 6858000"/>
              <a:gd name="connsiteX2" fmla="*/ 8403770 w 8403770"/>
              <a:gd name="connsiteY2" fmla="*/ 6858000 h 6858000"/>
              <a:gd name="connsiteX3" fmla="*/ 8403769 w 8403770"/>
              <a:gd name="connsiteY3" fmla="*/ 6858000 h 6858000"/>
              <a:gd name="connsiteX4" fmla="*/ 8403769 w 8403770"/>
              <a:gd name="connsiteY4" fmla="*/ 6675121 h 6858000"/>
              <a:gd name="connsiteX5" fmla="*/ 0 w 8403770"/>
              <a:gd name="connsiteY5" fmla="*/ 66751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03770" h="6858000">
                <a:moveTo>
                  <a:pt x="0" y="0"/>
                </a:moveTo>
                <a:lnTo>
                  <a:pt x="8403770" y="0"/>
                </a:lnTo>
                <a:lnTo>
                  <a:pt x="8403770" y="6858000"/>
                </a:lnTo>
                <a:lnTo>
                  <a:pt x="8403769" y="6858000"/>
                </a:lnTo>
                <a:lnTo>
                  <a:pt x="8403769" y="6675121"/>
                </a:lnTo>
                <a:lnTo>
                  <a:pt x="0" y="6675121"/>
                </a:lnTo>
                <a:close/>
              </a:path>
            </a:pathLst>
          </a:cu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grpSp>
        <p:nvGrpSpPr>
          <p:cNvPr id="16" name="Group 15">
            <a:extLst>
              <a:ext uri="{FF2B5EF4-FFF2-40B4-BE49-F238E27FC236}">
                <a16:creationId xmlns:a16="http://schemas.microsoft.com/office/drawing/2014/main" id="{BA2EE42E-B4D8-E961-091E-B3C93E7EFEBB}"/>
              </a:ext>
              <a:ext uri="{C183D7F6-B498-43B3-948B-1728B52AA6E4}">
                <adec:decorative xmlns:adec="http://schemas.microsoft.com/office/drawing/2017/decorative" val="1"/>
              </a:ext>
            </a:extLst>
          </p:cNvPr>
          <p:cNvGrpSpPr/>
          <p:nvPr/>
        </p:nvGrpSpPr>
        <p:grpSpPr>
          <a:xfrm>
            <a:off x="589281" y="2733504"/>
            <a:ext cx="3063970" cy="2734351"/>
            <a:chOff x="589281" y="2733504"/>
            <a:chExt cx="3063970" cy="2734351"/>
          </a:xfrm>
        </p:grpSpPr>
        <p:sp>
          <p:nvSpPr>
            <p:cNvPr id="8" name="Rectangle: Rounded Corners 7">
              <a:extLst>
                <a:ext uri="{FF2B5EF4-FFF2-40B4-BE49-F238E27FC236}">
                  <a16:creationId xmlns:a16="http://schemas.microsoft.com/office/drawing/2014/main" id="{7E874154-EEB8-25DE-454E-51D9CC1B088C}"/>
                </a:ext>
                <a:ext uri="{C183D7F6-B498-43B3-948B-1728B52AA6E4}">
                  <adec:decorative xmlns:adec="http://schemas.microsoft.com/office/drawing/2017/decorative" val="1"/>
                </a:ext>
              </a:extLst>
            </p:cNvPr>
            <p:cNvSpPr>
              <a:spLocks/>
            </p:cNvSpPr>
            <p:nvPr/>
          </p:nvSpPr>
          <p:spPr bwMode="auto">
            <a:xfrm>
              <a:off x="589281" y="2733504"/>
              <a:ext cx="3063970" cy="2734351"/>
            </a:xfrm>
            <a:prstGeom prst="roundRect">
              <a:avLst>
                <a:gd name="adj" fmla="val 5354"/>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IN" sz="1800">
                <a:solidFill>
                  <a:srgbClr val="000000"/>
                </a:solidFill>
                <a:latin typeface="Segoe Sans Display"/>
                <a:cs typeface="Segoe Sans Display"/>
              </a:endParaRPr>
            </a:p>
          </p:txBody>
        </p:sp>
        <p:sp>
          <p:nvSpPr>
            <p:cNvPr id="9" name="Rectangle: Rounded Corners 8">
              <a:extLst>
                <a:ext uri="{FF2B5EF4-FFF2-40B4-BE49-F238E27FC236}">
                  <a16:creationId xmlns:a16="http://schemas.microsoft.com/office/drawing/2014/main" id="{79A0835D-06F0-FA6E-78B4-56F422092B65}"/>
                </a:ext>
                <a:ext uri="{C183D7F6-B498-43B3-948B-1728B52AA6E4}">
                  <adec:decorative xmlns:adec="http://schemas.microsoft.com/office/drawing/2017/decorative" val="1"/>
                </a:ext>
              </a:extLst>
            </p:cNvPr>
            <p:cNvSpPr>
              <a:spLocks/>
            </p:cNvSpPr>
            <p:nvPr/>
          </p:nvSpPr>
          <p:spPr bwMode="auto">
            <a:xfrm>
              <a:off x="697140" y="2840442"/>
              <a:ext cx="2848252" cy="2520475"/>
            </a:xfrm>
            <a:prstGeom prst="roundRect">
              <a:avLst>
                <a:gd name="adj" fmla="val 3955"/>
              </a:avLst>
            </a:prstGeom>
            <a:solidFill>
              <a:srgbClr val="2B394D"/>
            </a:solidFill>
            <a:ln>
              <a:noFill/>
            </a:ln>
          </p:spPr>
          <p:txBody>
            <a:bodyPr vert="horz" wrap="square" lIns="73152" tIns="36576" rIns="73152" bIns="36576" numCol="1" anchor="ctr" anchorCtr="0" compatLnSpc="1">
              <a:prstTxWarp prst="textNoShape">
                <a:avLst/>
              </a:prstTxWarp>
              <a:noAutofit/>
            </a:bodyPr>
            <a:lstStyle/>
            <a:p>
              <a:pPr lvl="0" defTabSz="914400">
                <a:lnSpc>
                  <a:spcPct val="110000"/>
                </a:lnSpc>
                <a:defRPr/>
              </a:pPr>
              <a:endParaRPr lang="en-US" sz="1600">
                <a:solidFill>
                  <a:schemeClr val="bg1"/>
                </a:solidFill>
                <a:cs typeface="Segoe Sans Display"/>
              </a:endParaRPr>
            </a:p>
          </p:txBody>
        </p:sp>
      </p:grpSp>
      <p:sp>
        <p:nvSpPr>
          <p:cNvPr id="10" name="Rectangle: Rounded Corners 9">
            <a:extLst>
              <a:ext uri="{FF2B5EF4-FFF2-40B4-BE49-F238E27FC236}">
                <a16:creationId xmlns:a16="http://schemas.microsoft.com/office/drawing/2014/main" id="{FCEB96DC-F0F7-9034-5F76-6ADAA22565E5}"/>
              </a:ext>
              <a:ext uri="{C183D7F6-B498-43B3-948B-1728B52AA6E4}">
                <adec:decorative xmlns:adec="http://schemas.microsoft.com/office/drawing/2017/decorative" val="1"/>
              </a:ext>
            </a:extLst>
          </p:cNvPr>
          <p:cNvSpPr/>
          <p:nvPr/>
        </p:nvSpPr>
        <p:spPr bwMode="auto">
          <a:xfrm>
            <a:off x="4610100" y="1286755"/>
            <a:ext cx="7277101" cy="4284490"/>
          </a:xfrm>
          <a:prstGeom prst="roundRect">
            <a:avLst>
              <a:gd name="adj" fmla="val 3531"/>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548640" rIns="182880" bIns="182880" numCol="1" spcCol="0" rtlCol="0" fromWordArt="0" anchor="t" anchorCtr="0" forceAA="0" compatLnSpc="1">
            <a:prstTxWarp prst="textNoShape">
              <a:avLst/>
            </a:prstTxWarp>
            <a:noAutofit/>
          </a:bodyPr>
          <a:lstStyle/>
          <a:p>
            <a:pPr algn="ctr" defTabSz="889000">
              <a:spcBef>
                <a:spcPct val="0"/>
              </a:spcBef>
              <a:spcAft>
                <a:spcPct val="35000"/>
              </a:spcAft>
            </a:pPr>
            <a:endParaRPr lang="en-US" sz="2000" err="1"/>
          </a:p>
        </p:txBody>
      </p:sp>
      <p:grpSp>
        <p:nvGrpSpPr>
          <p:cNvPr id="21" name="Group 20">
            <a:extLst>
              <a:ext uri="{FF2B5EF4-FFF2-40B4-BE49-F238E27FC236}">
                <a16:creationId xmlns:a16="http://schemas.microsoft.com/office/drawing/2014/main" id="{7071336F-CC55-CB2E-CFAE-084EAE42B53C}"/>
              </a:ext>
              <a:ext uri="{C183D7F6-B498-43B3-948B-1728B52AA6E4}">
                <adec:decorative xmlns:adec="http://schemas.microsoft.com/office/drawing/2017/decorative" val="1"/>
              </a:ext>
            </a:extLst>
          </p:cNvPr>
          <p:cNvGrpSpPr/>
          <p:nvPr/>
        </p:nvGrpSpPr>
        <p:grpSpPr>
          <a:xfrm>
            <a:off x="588963" y="5803105"/>
            <a:ext cx="3089655" cy="486988"/>
            <a:chOff x="588963" y="5803105"/>
            <a:chExt cx="3089655" cy="486988"/>
          </a:xfrm>
        </p:grpSpPr>
        <p:sp>
          <p:nvSpPr>
            <p:cNvPr id="22" name="Rectangle: Rounded Corners 21">
              <a:extLst>
                <a:ext uri="{FF2B5EF4-FFF2-40B4-BE49-F238E27FC236}">
                  <a16:creationId xmlns:a16="http://schemas.microsoft.com/office/drawing/2014/main" id="{AECD77F9-6356-6029-BD99-56A744B4F9D9}"/>
                </a:ext>
                <a:ext uri="{C183D7F6-B498-43B3-948B-1728B52AA6E4}">
                  <adec:decorative xmlns:adec="http://schemas.microsoft.com/office/drawing/2017/decorative" val="1"/>
                </a:ext>
              </a:extLst>
            </p:cNvPr>
            <p:cNvSpPr/>
            <p:nvPr/>
          </p:nvSpPr>
          <p:spPr bwMode="auto">
            <a:xfrm rot="16200000">
              <a:off x="1890297" y="4501771"/>
              <a:ext cx="486988" cy="3089655"/>
            </a:xfrm>
            <a:prstGeom prst="roundRect">
              <a:avLst>
                <a:gd name="adj" fmla="val 5000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IN" sz="1800">
                <a:solidFill>
                  <a:srgbClr val="000000"/>
                </a:solidFill>
                <a:latin typeface="+mj-lt"/>
                <a:cs typeface="Segoe Sans Display"/>
              </a:endParaRPr>
            </a:p>
          </p:txBody>
        </p:sp>
        <p:sp>
          <p:nvSpPr>
            <p:cNvPr id="23" name="Rectangle: Rounded Corners 22">
              <a:extLst>
                <a:ext uri="{FF2B5EF4-FFF2-40B4-BE49-F238E27FC236}">
                  <a16:creationId xmlns:a16="http://schemas.microsoft.com/office/drawing/2014/main" id="{31143254-A36C-02A6-CDD4-3C074D0C6B2B}"/>
                </a:ext>
                <a:ext uri="{C183D7F6-B498-43B3-948B-1728B52AA6E4}">
                  <adec:decorative xmlns:adec="http://schemas.microsoft.com/office/drawing/2017/decorative" val="1"/>
                </a:ext>
              </a:extLst>
            </p:cNvPr>
            <p:cNvSpPr/>
            <p:nvPr/>
          </p:nvSpPr>
          <p:spPr bwMode="auto">
            <a:xfrm rot="16200000">
              <a:off x="1957975" y="4571416"/>
              <a:ext cx="351630" cy="2950367"/>
            </a:xfrm>
            <a:prstGeom prst="roundRect">
              <a:avLst>
                <a:gd name="adj" fmla="val 50000"/>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prstClr val="white"/>
                </a:solidFill>
                <a:latin typeface="+mj-lt"/>
                <a:cs typeface="Segoe UI" pitchFamily="34" charset="0"/>
              </a:endParaRPr>
            </a:p>
          </p:txBody>
        </p:sp>
      </p:grpSp>
      <p:sp>
        <p:nvSpPr>
          <p:cNvPr id="12" name="Title 25">
            <a:extLst>
              <a:ext uri="{FF2B5EF4-FFF2-40B4-BE49-F238E27FC236}">
                <a16:creationId xmlns:a16="http://schemas.microsoft.com/office/drawing/2014/main" id="{576A3F68-70CD-EF84-8F1B-4EED9A04BD87}"/>
              </a:ext>
            </a:extLst>
          </p:cNvPr>
          <p:cNvSpPr txBox="1">
            <a:spLocks noGrp="1"/>
          </p:cNvSpPr>
          <p:nvPr>
            <p:ph type="title"/>
          </p:nvPr>
        </p:nvSpPr>
        <p:spPr>
          <a:xfrm>
            <a:off x="588263" y="1596891"/>
            <a:ext cx="3089656" cy="80021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3000" b="1" i="0" kern="1200" cap="none" spc="-20" baseline="0">
                <a:ln w="3175">
                  <a:noFill/>
                </a:ln>
                <a:solidFill>
                  <a:srgbClr val="000000"/>
                </a:solidFill>
                <a:effectLst/>
                <a:latin typeface="Segoe Sans Display Semibold" pitchFamily="2" charset="0"/>
                <a:ea typeface="+mj-ea"/>
                <a:cs typeface="Segoe Sans Display Semibold" pitchFamily="2" charset="0"/>
              </a:defRPr>
            </a:lvl1pPr>
          </a:lstStyle>
          <a:p>
            <a:pPr lvl="0">
              <a:lnSpc>
                <a:spcPct val="100000"/>
              </a:lnSpc>
              <a:defRPr/>
            </a:pPr>
            <a:r>
              <a:rPr lang="en-US" sz="2000">
                <a:ln>
                  <a:noFill/>
                </a:ln>
                <a:solidFill>
                  <a:schemeClr val="bg1"/>
                </a:solidFill>
                <a:latin typeface="+mj-lt"/>
              </a:rPr>
              <a:t>Where to find Copilot</a:t>
            </a:r>
            <a:br>
              <a:rPr lang="en-US" sz="2000">
                <a:ln>
                  <a:noFill/>
                </a:ln>
                <a:solidFill>
                  <a:schemeClr val="bg1"/>
                </a:solidFill>
                <a:latin typeface="+mj-lt"/>
              </a:rPr>
            </a:br>
            <a:r>
              <a:rPr lang="en-US" sz="3200" b="0" spc="0">
                <a:gradFill flip="none" rotWithShape="1">
                  <a:gsLst>
                    <a:gs pos="0">
                      <a:srgbClr val="94D8FE"/>
                    </a:gs>
                    <a:gs pos="100000">
                      <a:schemeClr val="bg1"/>
                    </a:gs>
                  </a:gsLst>
                  <a:lin ang="13500000" scaled="1"/>
                  <a:tileRect/>
                </a:gradFill>
                <a:latin typeface="+mj-lt"/>
                <a:ea typeface="+mn-ea"/>
              </a:rPr>
              <a:t>On the Web</a:t>
            </a:r>
          </a:p>
        </p:txBody>
      </p:sp>
      <p:sp>
        <p:nvSpPr>
          <p:cNvPr id="15" name="TextBox 14">
            <a:extLst>
              <a:ext uri="{FF2B5EF4-FFF2-40B4-BE49-F238E27FC236}">
                <a16:creationId xmlns:a16="http://schemas.microsoft.com/office/drawing/2014/main" id="{A4E1E8F9-BE4D-F732-AD2C-E9C59B8A9388}"/>
              </a:ext>
            </a:extLst>
          </p:cNvPr>
          <p:cNvSpPr txBox="1"/>
          <p:nvPr/>
        </p:nvSpPr>
        <p:spPr>
          <a:xfrm>
            <a:off x="874931" y="3002655"/>
            <a:ext cx="2492671" cy="1723549"/>
          </a:xfrm>
          <a:prstGeom prst="rect">
            <a:avLst/>
          </a:prstGeom>
          <a:noFill/>
        </p:spPr>
        <p:txBody>
          <a:bodyPr wrap="square" lIns="0" tIns="0" rIns="0" bIns="0">
            <a:spAutoFit/>
          </a:bodyPr>
          <a:lstStyle/>
          <a:p>
            <a:pPr lvl="0" defTabSz="914400">
              <a:defRPr/>
            </a:pPr>
            <a:r>
              <a:rPr lang="en-US" sz="1600">
                <a:solidFill>
                  <a:schemeClr val="bg1"/>
                </a:solidFill>
                <a:cs typeface="Segoe Sans Display"/>
              </a:rPr>
              <a:t>Secure AI chat powered by the latest models, grounded in web data, and context-aware, understanding the content you’re working on and tailoring responses accordingly.</a:t>
            </a:r>
          </a:p>
        </p:txBody>
      </p:sp>
      <p:sp>
        <p:nvSpPr>
          <p:cNvPr id="24" name="TextBox 23">
            <a:extLst>
              <a:ext uri="{FF2B5EF4-FFF2-40B4-BE49-F238E27FC236}">
                <a16:creationId xmlns:a16="http://schemas.microsoft.com/office/drawing/2014/main" id="{B44F7E43-6AE2-3FB6-2580-DD53B78BBC86}"/>
              </a:ext>
              <a:ext uri="{C183D7F6-B498-43B3-948B-1728B52AA6E4}">
                <adec:decorative xmlns:adec="http://schemas.microsoft.com/office/drawing/2017/decorative" val="0"/>
              </a:ext>
            </a:extLst>
          </p:cNvPr>
          <p:cNvSpPr txBox="1"/>
          <p:nvPr/>
        </p:nvSpPr>
        <p:spPr>
          <a:xfrm>
            <a:off x="845741" y="5954267"/>
            <a:ext cx="2576098" cy="184666"/>
          </a:xfrm>
          <a:prstGeom prst="rect">
            <a:avLst/>
          </a:prstGeom>
          <a:noFill/>
        </p:spPr>
        <p:txBody>
          <a:bodyPr wrap="square" lIns="0" tIns="0" rIns="0" bIns="0">
            <a:noAutofit/>
          </a:bodyPr>
          <a:lstStyle>
            <a:defPPr>
              <a:defRPr lang="en-US"/>
            </a:defPPr>
            <a:lvl1pPr marR="0" lvl="0" algn="r" fontAlgn="auto">
              <a:lnSpc>
                <a:spcPct val="100000"/>
              </a:lnSpc>
              <a:spcBef>
                <a:spcPts val="0"/>
              </a:spcBef>
              <a:spcAft>
                <a:spcPts val="0"/>
              </a:spcAft>
              <a:buClrTx/>
              <a:buSzTx/>
              <a:buFontTx/>
              <a:buNone/>
              <a:tabLst/>
              <a:defRPr/>
            </a:lvl1pPr>
          </a:lstStyle>
          <a:p>
            <a:pPr algn="ctr" defTabSz="914400">
              <a:defRPr/>
            </a:pPr>
            <a:r>
              <a:rPr lang="en-US" sz="1200">
                <a:solidFill>
                  <a:schemeClr val="accent1"/>
                </a:solidFill>
                <a:latin typeface="+mj-lt"/>
                <a:hlinkClick r:id="rId3">
                  <a:extLst>
                    <a:ext uri="{A12FA001-AC4F-418D-AE19-62706E023703}">
                      <ahyp:hlinkClr xmlns:ahyp="http://schemas.microsoft.com/office/drawing/2018/hyperlinkcolor" val="tx"/>
                    </a:ext>
                  </a:extLst>
                </a:hlinkClick>
              </a:rPr>
              <a:t>m365.cloud.microsoft/chat</a:t>
            </a:r>
            <a:endParaRPr lang="en-US" sz="1200">
              <a:solidFill>
                <a:schemeClr val="accent1"/>
              </a:solidFill>
              <a:latin typeface="+mj-lt"/>
            </a:endParaRPr>
          </a:p>
        </p:txBody>
      </p:sp>
      <p:pic>
        <p:nvPicPr>
          <p:cNvPr id="2" name="Picture 1" descr="Screenshot of Copilot Chat in a web browser. The interface shows a welcome message, a text input field labeled ‘Message Copilot,’ and three suggestion cards: comparing files by formatting, explaining blockchain technology in simple terms, and writing humorous out-of-office email responses. The left sidebar includes options like Chat, Agents, Conversations, Pages, Create, and Apps.">
            <a:extLst>
              <a:ext uri="{FF2B5EF4-FFF2-40B4-BE49-F238E27FC236}">
                <a16:creationId xmlns:a16="http://schemas.microsoft.com/office/drawing/2014/main" id="{A99C1A2C-F7DD-6188-816C-4C37F5A6B6D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20332" y="1390146"/>
            <a:ext cx="7056636" cy="4077709"/>
          </a:xfrm>
          <a:prstGeom prst="roundRect">
            <a:avLst>
              <a:gd name="adj" fmla="val 1484"/>
            </a:avLst>
          </a:prstGeom>
          <a:solidFill>
            <a:srgbClr val="FFFFFF">
              <a:shade val="85000"/>
            </a:srgbClr>
          </a:solidFill>
          <a:ln>
            <a:noFill/>
          </a:ln>
          <a:effectLst/>
        </p:spPr>
      </p:pic>
    </p:spTree>
    <p:extLst>
      <p:ext uri="{BB962C8B-B14F-4D97-AF65-F5344CB8AC3E}">
        <p14:creationId xmlns:p14="http://schemas.microsoft.com/office/powerpoint/2010/main" val="1141257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42" presetClass="path" presetSubtype="0" decel="100000" fill="hold" grpId="1" nodeType="withEffect">
                                  <p:stCondLst>
                                    <p:cond delay="0"/>
                                  </p:stCondLst>
                                  <p:childTnLst>
                                    <p:animMotion origin="layout" path="M 3.95833E-6 1.48148E-6 L 3.95833E-6 0.03542 " pathEditMode="relative" rAng="0" ptsTypes="AA">
                                      <p:cBhvr>
                                        <p:cTn id="9" dur="700" spd="-100000" fill="hold"/>
                                        <p:tgtEl>
                                          <p:spTgt spid="12"/>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42" presetClass="path" presetSubtype="0" decel="100000" fill="hold" grpId="1" nodeType="withEffect">
                                  <p:stCondLst>
                                    <p:cond delay="100"/>
                                  </p:stCondLst>
                                  <p:childTnLst>
                                    <p:animMotion origin="layout" path="M 1.66667E-6 4.07407E-6 L 1.66667E-6 0.03541 " pathEditMode="relative" rAng="0" ptsTypes="AA">
                                      <p:cBhvr>
                                        <p:cTn id="14" dur="700" spd="-100000" fill="hold"/>
                                        <p:tgtEl>
                                          <p:spTgt spid="15"/>
                                        </p:tgtEl>
                                        <p:attrNameLst>
                                          <p:attrName>ppt_x</p:attrName>
                                          <p:attrName>ppt_y</p:attrName>
                                        </p:attrNameLst>
                                      </p:cBhvr>
                                      <p:rCtr x="0" y="1759"/>
                                    </p:animMotion>
                                  </p:childTnLst>
                                </p:cTn>
                              </p:par>
                              <p:par>
                                <p:cTn id="15" presetID="10" presetClass="entr" presetSubtype="0" fill="hold" grpId="0" nodeType="withEffect">
                                  <p:stCondLst>
                                    <p:cond delay="1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42" presetClass="path" presetSubtype="0" decel="100000" fill="hold" grpId="1" nodeType="withEffect">
                                  <p:stCondLst>
                                    <p:cond delay="100"/>
                                  </p:stCondLst>
                                  <p:childTnLst>
                                    <p:animMotion origin="layout" path="M -3.75E-6 4.81481E-6 L -3.75E-6 0.03541 " pathEditMode="relative" rAng="0" ptsTypes="AA">
                                      <p:cBhvr>
                                        <p:cTn id="19" dur="700" spd="-100000" fill="hold"/>
                                        <p:tgtEl>
                                          <p:spTgt spid="24"/>
                                        </p:tgtEl>
                                        <p:attrNameLst>
                                          <p:attrName>ppt_x</p:attrName>
                                          <p:attrName>ppt_y</p:attrName>
                                        </p:attrNameLst>
                                      </p:cBhvr>
                                      <p:rCtr x="0" y="1759"/>
                                    </p:animMotion>
                                  </p:childTnLst>
                                </p:cTn>
                              </p:par>
                              <p:par>
                                <p:cTn id="20" presetID="10" presetClass="entr" presetSubtype="0" fill="hold" nodeType="withEffect">
                                  <p:stCondLst>
                                    <p:cond delay="10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42" presetClass="path" presetSubtype="0" decel="100000" fill="hold" nodeType="withEffect">
                                  <p:stCondLst>
                                    <p:cond delay="100"/>
                                  </p:stCondLst>
                                  <p:childTnLst>
                                    <p:animMotion origin="layout" path="M -3.75E-6 4.81481E-6 L -3.75E-6 0.03541 " pathEditMode="relative" rAng="0" ptsTypes="AA">
                                      <p:cBhvr>
                                        <p:cTn id="24" dur="700" spd="-100000" fill="hold"/>
                                        <p:tgtEl>
                                          <p:spTgt spid="21"/>
                                        </p:tgtEl>
                                        <p:attrNameLst>
                                          <p:attrName>ppt_x</p:attrName>
                                          <p:attrName>ppt_y</p:attrName>
                                        </p:attrNameLst>
                                      </p:cBhvr>
                                      <p:rCtr x="0" y="1759"/>
                                    </p:animMotion>
                                  </p:childTnLst>
                                </p:cTn>
                              </p:par>
                              <p:par>
                                <p:cTn id="25" presetID="10" presetClass="entr" presetSubtype="0" fill="hold" nodeType="withEffect">
                                  <p:stCondLst>
                                    <p:cond delay="10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42" presetClass="path" presetSubtype="0" decel="100000" fill="hold" nodeType="withEffect">
                                  <p:stCondLst>
                                    <p:cond delay="100"/>
                                  </p:stCondLst>
                                  <p:childTnLst>
                                    <p:animMotion origin="layout" path="M -4.375E-6 4.07407E-6 L -4.375E-6 0.03541 " pathEditMode="relative" rAng="0" ptsTypes="AA">
                                      <p:cBhvr>
                                        <p:cTn id="29" dur="700" spd="-100000" fill="hold"/>
                                        <p:tgtEl>
                                          <p:spTgt spid="1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5" grpId="0"/>
      <p:bldP spid="15" grpId="1"/>
      <p:bldP spid="24" grpId="0"/>
      <p:bldP spid="2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D5D51-92BE-9F8C-5CD4-992F5B2A8E25}"/>
            </a:ext>
          </a:extLst>
        </p:cNvPr>
        <p:cNvGrpSpPr/>
        <p:nvPr/>
      </p:nvGrpSpPr>
      <p:grpSpPr>
        <a:xfrm>
          <a:off x="0" y="0"/>
          <a:ext cx="0" cy="0"/>
          <a:chOff x="0" y="0"/>
          <a:chExt cx="0" cy="0"/>
        </a:xfrm>
      </p:grpSpPr>
      <p:sp>
        <p:nvSpPr>
          <p:cNvPr id="21" name="Freeform: Shape 20">
            <a:extLst>
              <a:ext uri="{FF2B5EF4-FFF2-40B4-BE49-F238E27FC236}">
                <a16:creationId xmlns:a16="http://schemas.microsoft.com/office/drawing/2014/main" id="{012F40CA-73BF-00B0-257D-C4FAA8F00488}"/>
              </a:ext>
              <a:ext uri="{C183D7F6-B498-43B3-948B-1728B52AA6E4}">
                <adec:decorative xmlns:adec="http://schemas.microsoft.com/office/drawing/2017/decorative" val="1"/>
              </a:ext>
            </a:extLst>
          </p:cNvPr>
          <p:cNvSpPr/>
          <p:nvPr/>
        </p:nvSpPr>
        <p:spPr bwMode="auto">
          <a:xfrm>
            <a:off x="4282442" y="0"/>
            <a:ext cx="7909558" cy="6858000"/>
          </a:xfrm>
          <a:custGeom>
            <a:avLst/>
            <a:gdLst>
              <a:gd name="connsiteX0" fmla="*/ 0 w 8403770"/>
              <a:gd name="connsiteY0" fmla="*/ 0 h 6858000"/>
              <a:gd name="connsiteX1" fmla="*/ 8403770 w 8403770"/>
              <a:gd name="connsiteY1" fmla="*/ 0 h 6858000"/>
              <a:gd name="connsiteX2" fmla="*/ 8403770 w 8403770"/>
              <a:gd name="connsiteY2" fmla="*/ 6858000 h 6858000"/>
              <a:gd name="connsiteX3" fmla="*/ 8403769 w 8403770"/>
              <a:gd name="connsiteY3" fmla="*/ 6858000 h 6858000"/>
              <a:gd name="connsiteX4" fmla="*/ 8403769 w 8403770"/>
              <a:gd name="connsiteY4" fmla="*/ 6675121 h 6858000"/>
              <a:gd name="connsiteX5" fmla="*/ 0 w 8403770"/>
              <a:gd name="connsiteY5" fmla="*/ 66751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03770" h="6858000">
                <a:moveTo>
                  <a:pt x="0" y="0"/>
                </a:moveTo>
                <a:lnTo>
                  <a:pt x="8403770" y="0"/>
                </a:lnTo>
                <a:lnTo>
                  <a:pt x="8403770" y="6858000"/>
                </a:lnTo>
                <a:lnTo>
                  <a:pt x="8403769" y="6858000"/>
                </a:lnTo>
                <a:lnTo>
                  <a:pt x="8403769" y="6675121"/>
                </a:lnTo>
                <a:lnTo>
                  <a:pt x="0" y="6675121"/>
                </a:lnTo>
                <a:close/>
              </a:path>
            </a:pathLst>
          </a:cu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grpSp>
        <p:nvGrpSpPr>
          <p:cNvPr id="9" name="Group 8">
            <a:extLst>
              <a:ext uri="{FF2B5EF4-FFF2-40B4-BE49-F238E27FC236}">
                <a16:creationId xmlns:a16="http://schemas.microsoft.com/office/drawing/2014/main" id="{EA11F9D2-E3F4-FCFF-1CCE-2FB230E49F62}"/>
              </a:ext>
              <a:ext uri="{C183D7F6-B498-43B3-948B-1728B52AA6E4}">
                <adec:decorative xmlns:adec="http://schemas.microsoft.com/office/drawing/2017/decorative" val="1"/>
              </a:ext>
            </a:extLst>
          </p:cNvPr>
          <p:cNvGrpSpPr/>
          <p:nvPr/>
        </p:nvGrpSpPr>
        <p:grpSpPr>
          <a:xfrm>
            <a:off x="589281" y="3073934"/>
            <a:ext cx="3063970" cy="2734351"/>
            <a:chOff x="589281" y="3073934"/>
            <a:chExt cx="3063970" cy="2734351"/>
          </a:xfrm>
        </p:grpSpPr>
        <p:sp>
          <p:nvSpPr>
            <p:cNvPr id="24" name="Rectangle: Rounded Corners 23">
              <a:extLst>
                <a:ext uri="{FF2B5EF4-FFF2-40B4-BE49-F238E27FC236}">
                  <a16:creationId xmlns:a16="http://schemas.microsoft.com/office/drawing/2014/main" id="{36C872F5-63E3-D7FE-7D97-59E9D455A5D6}"/>
                </a:ext>
                <a:ext uri="{C183D7F6-B498-43B3-948B-1728B52AA6E4}">
                  <adec:decorative xmlns:adec="http://schemas.microsoft.com/office/drawing/2017/decorative" val="1"/>
                </a:ext>
              </a:extLst>
            </p:cNvPr>
            <p:cNvSpPr>
              <a:spLocks/>
            </p:cNvSpPr>
            <p:nvPr/>
          </p:nvSpPr>
          <p:spPr bwMode="auto">
            <a:xfrm>
              <a:off x="589281" y="3073934"/>
              <a:ext cx="3063970" cy="2734351"/>
            </a:xfrm>
            <a:prstGeom prst="roundRect">
              <a:avLst>
                <a:gd name="adj" fmla="val 5354"/>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IN" sz="1800">
                <a:solidFill>
                  <a:srgbClr val="000000"/>
                </a:solidFill>
                <a:latin typeface="Segoe Sans Display"/>
                <a:cs typeface="Segoe Sans Display"/>
              </a:endParaRPr>
            </a:p>
          </p:txBody>
        </p:sp>
        <p:sp>
          <p:nvSpPr>
            <p:cNvPr id="25" name="Rectangle: Rounded Corners 24">
              <a:extLst>
                <a:ext uri="{FF2B5EF4-FFF2-40B4-BE49-F238E27FC236}">
                  <a16:creationId xmlns:a16="http://schemas.microsoft.com/office/drawing/2014/main" id="{09390B36-494E-B906-E676-C995365E6873}"/>
                </a:ext>
                <a:ext uri="{C183D7F6-B498-43B3-948B-1728B52AA6E4}">
                  <adec:decorative xmlns:adec="http://schemas.microsoft.com/office/drawing/2017/decorative" val="1"/>
                </a:ext>
              </a:extLst>
            </p:cNvPr>
            <p:cNvSpPr>
              <a:spLocks/>
            </p:cNvSpPr>
            <p:nvPr/>
          </p:nvSpPr>
          <p:spPr bwMode="auto">
            <a:xfrm>
              <a:off x="697140" y="3180872"/>
              <a:ext cx="2848252" cy="2520475"/>
            </a:xfrm>
            <a:prstGeom prst="roundRect">
              <a:avLst>
                <a:gd name="adj" fmla="val 3955"/>
              </a:avLst>
            </a:prstGeom>
            <a:solidFill>
              <a:srgbClr val="2B394D"/>
            </a:solidFill>
            <a:ln>
              <a:noFill/>
            </a:ln>
          </p:spPr>
          <p:txBody>
            <a:bodyPr vert="horz" wrap="square" lIns="73152" tIns="36576" rIns="73152" bIns="36576" numCol="1" anchor="ctr" anchorCtr="0" compatLnSpc="1">
              <a:prstTxWarp prst="textNoShape">
                <a:avLst/>
              </a:prstTxWarp>
              <a:noAutofit/>
            </a:bodyPr>
            <a:lstStyle/>
            <a:p>
              <a:pPr lvl="0" defTabSz="914400">
                <a:defRPr/>
              </a:pPr>
              <a:endParaRPr lang="en-US" sz="1600">
                <a:solidFill>
                  <a:schemeClr val="bg1"/>
                </a:solidFill>
                <a:cs typeface="Segoe Sans Display"/>
              </a:endParaRPr>
            </a:p>
          </p:txBody>
        </p:sp>
      </p:grpSp>
      <p:sp>
        <p:nvSpPr>
          <p:cNvPr id="26" name="Rectangle: Rounded Corners 25">
            <a:extLst>
              <a:ext uri="{FF2B5EF4-FFF2-40B4-BE49-F238E27FC236}">
                <a16:creationId xmlns:a16="http://schemas.microsoft.com/office/drawing/2014/main" id="{3BCDB584-8F91-7D53-EBE7-F194484CEE2F}"/>
              </a:ext>
              <a:ext uri="{C183D7F6-B498-43B3-948B-1728B52AA6E4}">
                <adec:decorative xmlns:adec="http://schemas.microsoft.com/office/drawing/2017/decorative" val="1"/>
              </a:ext>
            </a:extLst>
          </p:cNvPr>
          <p:cNvSpPr/>
          <p:nvPr/>
        </p:nvSpPr>
        <p:spPr bwMode="auto">
          <a:xfrm>
            <a:off x="4610100" y="1286755"/>
            <a:ext cx="7277101" cy="4284490"/>
          </a:xfrm>
          <a:prstGeom prst="roundRect">
            <a:avLst>
              <a:gd name="adj" fmla="val 3531"/>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548640" rIns="182880" bIns="182880" numCol="1" spcCol="0" rtlCol="0" fromWordArt="0" anchor="t" anchorCtr="0" forceAA="0" compatLnSpc="1">
            <a:prstTxWarp prst="textNoShape">
              <a:avLst/>
            </a:prstTxWarp>
            <a:noAutofit/>
          </a:bodyPr>
          <a:lstStyle/>
          <a:p>
            <a:pPr algn="ctr" defTabSz="889000">
              <a:spcBef>
                <a:spcPct val="0"/>
              </a:spcBef>
              <a:spcAft>
                <a:spcPct val="35000"/>
              </a:spcAft>
            </a:pPr>
            <a:endParaRPr lang="en-US" sz="2000" err="1"/>
          </a:p>
        </p:txBody>
      </p:sp>
      <p:sp>
        <p:nvSpPr>
          <p:cNvPr id="5" name="Title 25">
            <a:extLst>
              <a:ext uri="{FF2B5EF4-FFF2-40B4-BE49-F238E27FC236}">
                <a16:creationId xmlns:a16="http://schemas.microsoft.com/office/drawing/2014/main" id="{AB97B1E6-D813-33B9-2AA9-773B34686227}"/>
              </a:ext>
            </a:extLst>
          </p:cNvPr>
          <p:cNvSpPr txBox="1">
            <a:spLocks noGrp="1"/>
          </p:cNvSpPr>
          <p:nvPr>
            <p:ph type="title"/>
          </p:nvPr>
        </p:nvSpPr>
        <p:spPr>
          <a:xfrm>
            <a:off x="588263" y="1596891"/>
            <a:ext cx="3646606" cy="12926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3000" b="1" i="0" kern="1200" cap="none" spc="-20" baseline="0">
                <a:ln w="3175">
                  <a:noFill/>
                </a:ln>
                <a:solidFill>
                  <a:srgbClr val="000000"/>
                </a:solidFill>
                <a:effectLst/>
                <a:latin typeface="Segoe Sans Display Semibold" pitchFamily="2" charset="0"/>
                <a:ea typeface="+mj-ea"/>
                <a:cs typeface="Segoe Sans Display Semibold" pitchFamily="2" charset="0"/>
              </a:defRPr>
            </a:lvl1pPr>
          </a:lstStyle>
          <a:p>
            <a:pPr lvl="0">
              <a:lnSpc>
                <a:spcPct val="100000"/>
              </a:lnSpc>
              <a:defRPr/>
            </a:pPr>
            <a:r>
              <a:rPr lang="en-US" sz="2000">
                <a:ln>
                  <a:noFill/>
                </a:ln>
                <a:solidFill>
                  <a:schemeClr val="bg1"/>
                </a:solidFill>
                <a:latin typeface="+mj-lt"/>
              </a:rPr>
              <a:t>Where to find Copilot</a:t>
            </a:r>
            <a:br>
              <a:rPr lang="en-US" sz="2000">
                <a:ln>
                  <a:noFill/>
                </a:ln>
                <a:solidFill>
                  <a:schemeClr val="bg1"/>
                </a:solidFill>
                <a:latin typeface="+mj-lt"/>
              </a:rPr>
            </a:br>
            <a:r>
              <a:rPr lang="en-US" sz="3200" b="0" spc="0">
                <a:gradFill flip="none" rotWithShape="1">
                  <a:gsLst>
                    <a:gs pos="0">
                      <a:srgbClr val="94D8FE"/>
                    </a:gs>
                    <a:gs pos="100000">
                      <a:schemeClr val="bg1"/>
                    </a:gs>
                  </a:gsLst>
                  <a:lin ang="13500000" scaled="1"/>
                  <a:tileRect/>
                </a:gradFill>
                <a:latin typeface="+mj-lt"/>
                <a:ea typeface="+mn-ea"/>
              </a:rPr>
              <a:t>Microsoft</a:t>
            </a:r>
            <a:br>
              <a:rPr lang="en-US" sz="3200" b="0" spc="0">
                <a:gradFill flip="none" rotWithShape="1">
                  <a:gsLst>
                    <a:gs pos="0">
                      <a:srgbClr val="94D8FE"/>
                    </a:gs>
                    <a:gs pos="100000">
                      <a:schemeClr val="bg1"/>
                    </a:gs>
                  </a:gsLst>
                  <a:lin ang="13500000" scaled="1"/>
                  <a:tileRect/>
                </a:gradFill>
                <a:latin typeface="+mj-lt"/>
                <a:ea typeface="+mn-ea"/>
              </a:rPr>
            </a:br>
            <a:r>
              <a:rPr lang="en-US" sz="3200" b="0" spc="0">
                <a:gradFill flip="none" rotWithShape="1">
                  <a:gsLst>
                    <a:gs pos="0">
                      <a:srgbClr val="94D8FE"/>
                    </a:gs>
                    <a:gs pos="100000">
                      <a:schemeClr val="bg1"/>
                    </a:gs>
                  </a:gsLst>
                  <a:lin ang="13500000" scaled="1"/>
                  <a:tileRect/>
                </a:gradFill>
                <a:latin typeface="+mj-lt"/>
                <a:ea typeface="+mn-ea"/>
              </a:rPr>
              <a:t>Teams and Outlook</a:t>
            </a:r>
          </a:p>
        </p:txBody>
      </p:sp>
      <p:sp>
        <p:nvSpPr>
          <p:cNvPr id="27" name="TextBox 26">
            <a:extLst>
              <a:ext uri="{FF2B5EF4-FFF2-40B4-BE49-F238E27FC236}">
                <a16:creationId xmlns:a16="http://schemas.microsoft.com/office/drawing/2014/main" id="{A75149F0-D874-0EC6-4F9B-6758CB4745BC}"/>
              </a:ext>
            </a:extLst>
          </p:cNvPr>
          <p:cNvSpPr txBox="1"/>
          <p:nvPr/>
        </p:nvSpPr>
        <p:spPr>
          <a:xfrm>
            <a:off x="874931" y="3311023"/>
            <a:ext cx="2492671" cy="2123658"/>
          </a:xfrm>
          <a:prstGeom prst="rect">
            <a:avLst/>
          </a:prstGeom>
          <a:noFill/>
        </p:spPr>
        <p:txBody>
          <a:bodyPr wrap="square" lIns="0" tIns="0" rIns="0" bIns="0">
            <a:spAutoFit/>
          </a:bodyPr>
          <a:lstStyle/>
          <a:p>
            <a:pPr lvl="0" defTabSz="914400">
              <a:spcAft>
                <a:spcPts val="1200"/>
              </a:spcAft>
              <a:defRPr/>
            </a:pPr>
            <a:r>
              <a:rPr lang="en-US" sz="1600">
                <a:solidFill>
                  <a:schemeClr val="bg1"/>
                </a:solidFill>
                <a:cs typeface="Segoe Sans Display"/>
              </a:rPr>
              <a:t>Already in Teams or Outlook and want to get to the Copilot app?</a:t>
            </a:r>
          </a:p>
          <a:p>
            <a:pPr lvl="0" defTabSz="914400">
              <a:spcAft>
                <a:spcPts val="1200"/>
              </a:spcAft>
              <a:defRPr/>
            </a:pPr>
            <a:r>
              <a:rPr lang="en-US" sz="1600">
                <a:solidFill>
                  <a:schemeClr val="bg1"/>
                </a:solidFill>
                <a:cs typeface="Segoe Sans Display"/>
              </a:rPr>
              <a:t>Open Microsoft Teams or Outlook. Go to App selection bar on the left side. Select Copilot from your list of apps.</a:t>
            </a:r>
          </a:p>
        </p:txBody>
      </p:sp>
      <p:grpSp>
        <p:nvGrpSpPr>
          <p:cNvPr id="8" name="Group 7" descr="Screenshot displaying steps to access Copilot in Microsoft Teams. It highlights the left sidebar in Teams, where the Copilot app icon is located among other options like Activity, Chat, Teams, and Apps.">
            <a:extLst>
              <a:ext uri="{FF2B5EF4-FFF2-40B4-BE49-F238E27FC236}">
                <a16:creationId xmlns:a16="http://schemas.microsoft.com/office/drawing/2014/main" id="{97639721-9567-EDB3-0F80-8FEAECC817D2}"/>
              </a:ext>
            </a:extLst>
          </p:cNvPr>
          <p:cNvGrpSpPr/>
          <p:nvPr/>
        </p:nvGrpSpPr>
        <p:grpSpPr>
          <a:xfrm>
            <a:off x="4610100" y="871641"/>
            <a:ext cx="7166868" cy="4596214"/>
            <a:chOff x="4610100" y="871641"/>
            <a:chExt cx="7166868" cy="4596214"/>
          </a:xfrm>
        </p:grpSpPr>
        <p:cxnSp>
          <p:nvCxnSpPr>
            <p:cNvPr id="20" name="Straight Connector 19">
              <a:extLst>
                <a:ext uri="{FF2B5EF4-FFF2-40B4-BE49-F238E27FC236}">
                  <a16:creationId xmlns:a16="http://schemas.microsoft.com/office/drawing/2014/main" id="{5484A8F5-DB5D-0D58-2FD9-DD5F26BDB08C}"/>
                </a:ext>
                <a:ext uri="{C183D7F6-B498-43B3-948B-1728B52AA6E4}">
                  <adec:decorative xmlns:adec="http://schemas.microsoft.com/office/drawing/2017/decorative" val="1"/>
                </a:ext>
              </a:extLst>
            </p:cNvPr>
            <p:cNvCxnSpPr>
              <a:cxnSpLocks/>
            </p:cNvCxnSpPr>
            <p:nvPr/>
          </p:nvCxnSpPr>
          <p:spPr>
            <a:xfrm flipV="1">
              <a:off x="5448881" y="1931107"/>
              <a:ext cx="1010156" cy="301653"/>
            </a:xfrm>
            <a:prstGeom prst="line">
              <a:avLst/>
            </a:prstGeom>
            <a:ln>
              <a:solidFill>
                <a:srgbClr val="EE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9B3399C-8E08-34D7-7E3B-7D07163E14A3}"/>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0332" y="1390146"/>
              <a:ext cx="7056636" cy="4077709"/>
            </a:xfrm>
            <a:prstGeom prst="roundRect">
              <a:avLst>
                <a:gd name="adj" fmla="val 1484"/>
              </a:avLst>
            </a:prstGeom>
            <a:solidFill>
              <a:srgbClr val="FFFFFF">
                <a:shade val="85000"/>
              </a:srgbClr>
            </a:solidFill>
            <a:ln>
              <a:noFill/>
            </a:ln>
            <a:effectLst/>
          </p:spPr>
        </p:pic>
        <p:sp>
          <p:nvSpPr>
            <p:cNvPr id="15" name="Rectangle: Rounded Corners 14">
              <a:extLst>
                <a:ext uri="{FF2B5EF4-FFF2-40B4-BE49-F238E27FC236}">
                  <a16:creationId xmlns:a16="http://schemas.microsoft.com/office/drawing/2014/main" id="{84FFDE69-DEEF-940C-C9A7-8071E5E59059}"/>
                </a:ext>
                <a:ext uri="{C183D7F6-B498-43B3-948B-1728B52AA6E4}">
                  <adec:decorative xmlns:adec="http://schemas.microsoft.com/office/drawing/2017/decorative" val="1"/>
                </a:ext>
              </a:extLst>
            </p:cNvPr>
            <p:cNvSpPr/>
            <p:nvPr/>
          </p:nvSpPr>
          <p:spPr bwMode="auto">
            <a:xfrm>
              <a:off x="4720332" y="1390145"/>
              <a:ext cx="353318" cy="3804155"/>
            </a:xfrm>
            <a:prstGeom prst="roundRect">
              <a:avLst>
                <a:gd name="adj" fmla="val 9478"/>
              </a:avLst>
            </a:prstGeom>
            <a:noFill/>
            <a:ln w="1270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548640" rIns="182880" bIns="182880" numCol="1" spcCol="0" rtlCol="0" fromWordArt="0" anchor="t" anchorCtr="0" forceAA="0" compatLnSpc="1">
              <a:prstTxWarp prst="textNoShape">
                <a:avLst/>
              </a:prstTxWarp>
              <a:noAutofit/>
            </a:bodyPr>
            <a:lstStyle/>
            <a:p>
              <a:pPr algn="ctr" defTabSz="889000">
                <a:spcBef>
                  <a:spcPct val="0"/>
                </a:spcBef>
                <a:spcAft>
                  <a:spcPct val="35000"/>
                </a:spcAft>
              </a:pPr>
              <a:endParaRPr lang="en-US" sz="2000"/>
            </a:p>
          </p:txBody>
        </p:sp>
        <p:sp>
          <p:nvSpPr>
            <p:cNvPr id="17" name="Oval 16">
              <a:extLst>
                <a:ext uri="{FF2B5EF4-FFF2-40B4-BE49-F238E27FC236}">
                  <a16:creationId xmlns:a16="http://schemas.microsoft.com/office/drawing/2014/main" id="{7FEB7E38-8BEC-FB0B-B376-DD292BAD196F}"/>
                </a:ext>
                <a:ext uri="{C183D7F6-B498-43B3-948B-1728B52AA6E4}">
                  <adec:decorative xmlns:adec="http://schemas.microsoft.com/office/drawing/2017/decorative" val="1"/>
                </a:ext>
              </a:extLst>
            </p:cNvPr>
            <p:cNvSpPr/>
            <p:nvPr/>
          </p:nvSpPr>
          <p:spPr bwMode="auto">
            <a:xfrm>
              <a:off x="4738005" y="3250951"/>
              <a:ext cx="317972" cy="317972"/>
            </a:xfrm>
            <a:prstGeom prst="ellipse">
              <a:avLst/>
            </a:prstGeom>
            <a:noFill/>
            <a:ln w="1270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548640" rIns="182880" bIns="182880" numCol="1" spcCol="0" rtlCol="0" fromWordArt="0" anchor="t" anchorCtr="0" forceAA="0" compatLnSpc="1">
              <a:prstTxWarp prst="textNoShape">
                <a:avLst/>
              </a:prstTxWarp>
              <a:noAutofit/>
            </a:bodyPr>
            <a:lstStyle/>
            <a:p>
              <a:pPr algn="ctr" defTabSz="889000">
                <a:spcBef>
                  <a:spcPct val="0"/>
                </a:spcBef>
                <a:spcAft>
                  <a:spcPct val="35000"/>
                </a:spcAft>
              </a:pPr>
              <a:endParaRPr lang="en-US" sz="2000"/>
            </a:p>
          </p:txBody>
        </p:sp>
        <p:cxnSp>
          <p:nvCxnSpPr>
            <p:cNvPr id="19" name="Straight Connector 18">
              <a:extLst>
                <a:ext uri="{FF2B5EF4-FFF2-40B4-BE49-F238E27FC236}">
                  <a16:creationId xmlns:a16="http://schemas.microsoft.com/office/drawing/2014/main" id="{37D71614-ED0C-ABFB-966E-B5F046471610}"/>
                </a:ext>
                <a:ext uri="{C183D7F6-B498-43B3-948B-1728B52AA6E4}">
                  <adec:decorative xmlns:adec="http://schemas.microsoft.com/office/drawing/2017/decorative" val="1"/>
                </a:ext>
              </a:extLst>
            </p:cNvPr>
            <p:cNvCxnSpPr>
              <a:cxnSpLocks/>
              <a:stCxn id="15" idx="3"/>
              <a:endCxn id="18" idx="1"/>
            </p:cNvCxnSpPr>
            <p:nvPr/>
          </p:nvCxnSpPr>
          <p:spPr>
            <a:xfrm>
              <a:off x="5073650" y="3292223"/>
              <a:ext cx="108271" cy="1342313"/>
            </a:xfrm>
            <a:prstGeom prst="bentConnector3">
              <a:avLst>
                <a:gd name="adj1" fmla="val 50000"/>
              </a:avLst>
            </a:prstGeom>
            <a:solidFill>
              <a:schemeClr val="tx1">
                <a:alpha val="70000"/>
              </a:schemeClr>
            </a:solidFill>
            <a:ln w="1270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8" name="TextBox 17">
              <a:extLst>
                <a:ext uri="{FF2B5EF4-FFF2-40B4-BE49-F238E27FC236}">
                  <a16:creationId xmlns:a16="http://schemas.microsoft.com/office/drawing/2014/main" id="{F06E1EEE-091B-D1B0-AD6C-69C0843AE184}"/>
                </a:ext>
                <a:ext uri="{C183D7F6-B498-43B3-948B-1728B52AA6E4}">
                  <adec:decorative xmlns:adec="http://schemas.microsoft.com/office/drawing/2017/decorative" val="1"/>
                </a:ext>
              </a:extLst>
            </p:cNvPr>
            <p:cNvSpPr txBox="1"/>
            <p:nvPr/>
          </p:nvSpPr>
          <p:spPr>
            <a:xfrm>
              <a:off x="5181921" y="4489902"/>
              <a:ext cx="1545109" cy="289268"/>
            </a:xfrm>
            <a:prstGeom prst="roundRect">
              <a:avLst>
                <a:gd name="adj" fmla="val 12745"/>
              </a:avLst>
            </a:prstGeom>
            <a:solidFill>
              <a:schemeClr val="tx1">
                <a:alpha val="70000"/>
              </a:schemeClr>
            </a:solidFill>
            <a:ln w="1270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defPPr>
                <a:defRPr lang="en-US"/>
              </a:defPPr>
              <a:lvl1pPr defTabSz="932742">
                <a:spcAft>
                  <a:spcPts val="1200"/>
                </a:spcAft>
                <a:buSzPct val="90000"/>
                <a:defRPr sz="1800" b="1" spc="-38">
                  <a:ln w="3175">
                    <a:noFill/>
                  </a:ln>
                  <a:solidFill>
                    <a:schemeClr val="accent1"/>
                  </a:solidFill>
                  <a:latin typeface="+mj-lt"/>
                  <a:cs typeface="Segoe Sans Display"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050">
                  <a:solidFill>
                    <a:schemeClr val="bg1"/>
                  </a:solidFill>
                </a:rPr>
                <a:t>Copilot app selection</a:t>
              </a:r>
            </a:p>
          </p:txBody>
        </p:sp>
        <p:sp>
          <p:nvSpPr>
            <p:cNvPr id="45" name="TextBox 44">
              <a:extLst>
                <a:ext uri="{FF2B5EF4-FFF2-40B4-BE49-F238E27FC236}">
                  <a16:creationId xmlns:a16="http://schemas.microsoft.com/office/drawing/2014/main" id="{98641654-75C7-B8F9-332A-FDA0E1C011B6}"/>
                </a:ext>
                <a:ext uri="{C183D7F6-B498-43B3-948B-1728B52AA6E4}">
                  <adec:decorative xmlns:adec="http://schemas.microsoft.com/office/drawing/2017/decorative" val="1"/>
                </a:ext>
              </a:extLst>
            </p:cNvPr>
            <p:cNvSpPr txBox="1"/>
            <p:nvPr/>
          </p:nvSpPr>
          <p:spPr>
            <a:xfrm>
              <a:off x="4610100" y="871641"/>
              <a:ext cx="1485899" cy="289268"/>
            </a:xfrm>
            <a:prstGeom prst="roundRect">
              <a:avLst>
                <a:gd name="adj" fmla="val 12745"/>
              </a:avLst>
            </a:prstGeom>
            <a:solidFill>
              <a:schemeClr val="tx1">
                <a:alpha val="70000"/>
              </a:schemeClr>
            </a:solidFill>
            <a:ln w="1270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defPPr>
                <a:defRPr lang="en-US"/>
              </a:defPPr>
              <a:lvl1pPr defTabSz="932742">
                <a:spcAft>
                  <a:spcPts val="1200"/>
                </a:spcAft>
                <a:buSzPct val="90000"/>
                <a:defRPr sz="1800" b="1" spc="-38">
                  <a:ln w="3175">
                    <a:noFill/>
                  </a:ln>
                  <a:solidFill>
                    <a:schemeClr val="accent1"/>
                  </a:solidFill>
                  <a:latin typeface="+mj-lt"/>
                  <a:cs typeface="Segoe Sans Display"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sz="1050" b="0">
                  <a:solidFill>
                    <a:schemeClr val="accent4">
                      <a:lumMod val="40000"/>
                      <a:lumOff val="60000"/>
                    </a:schemeClr>
                  </a:solidFill>
                  <a:latin typeface="+mn-lt"/>
                </a:rPr>
                <a:t>Left sidebar in Teams</a:t>
              </a:r>
            </a:p>
          </p:txBody>
        </p:sp>
        <p:cxnSp>
          <p:nvCxnSpPr>
            <p:cNvPr id="46" name="Straight Connector 18">
              <a:extLst>
                <a:ext uri="{FF2B5EF4-FFF2-40B4-BE49-F238E27FC236}">
                  <a16:creationId xmlns:a16="http://schemas.microsoft.com/office/drawing/2014/main" id="{9B1F0019-3ECB-3B84-45EA-D926DF9E4540}"/>
                </a:ext>
                <a:ext uri="{C183D7F6-B498-43B3-948B-1728B52AA6E4}">
                  <adec:decorative xmlns:adec="http://schemas.microsoft.com/office/drawing/2017/decorative" val="1"/>
                </a:ext>
              </a:extLst>
            </p:cNvPr>
            <p:cNvCxnSpPr>
              <a:cxnSpLocks/>
              <a:stCxn id="45" idx="2"/>
              <a:endCxn id="15" idx="0"/>
            </p:cNvCxnSpPr>
            <p:nvPr/>
          </p:nvCxnSpPr>
          <p:spPr>
            <a:xfrm rot="5400000">
              <a:off x="5010403" y="1047498"/>
              <a:ext cx="229236" cy="456059"/>
            </a:xfrm>
            <a:prstGeom prst="bentConnector3">
              <a:avLst>
                <a:gd name="adj1" fmla="val 50000"/>
              </a:avLst>
            </a:prstGeom>
            <a:solidFill>
              <a:schemeClr val="tx1">
                <a:alpha val="70000"/>
              </a:schemeClr>
            </a:solidFill>
            <a:ln w="1270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3" name="Straight Connector 2">
              <a:extLst>
                <a:ext uri="{FF2B5EF4-FFF2-40B4-BE49-F238E27FC236}">
                  <a16:creationId xmlns:a16="http://schemas.microsoft.com/office/drawing/2014/main" id="{7EF51D01-221E-2969-16B1-4440493D4723}"/>
                </a:ext>
                <a:ext uri="{C183D7F6-B498-43B3-948B-1728B52AA6E4}">
                  <adec:decorative xmlns:adec="http://schemas.microsoft.com/office/drawing/2017/decorative" val="1"/>
                </a:ext>
              </a:extLst>
            </p:cNvPr>
            <p:cNvCxnSpPr>
              <a:cxnSpLocks/>
              <a:stCxn id="17" idx="6"/>
            </p:cNvCxnSpPr>
            <p:nvPr/>
          </p:nvCxnSpPr>
          <p:spPr>
            <a:xfrm flipV="1">
              <a:off x="5055977" y="2766139"/>
              <a:ext cx="2099566" cy="643798"/>
            </a:xfrm>
            <a:prstGeom prst="line">
              <a:avLst/>
            </a:prstGeom>
            <a:noFill/>
            <a:ln w="1270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6" name="TextBox 5">
              <a:extLst>
                <a:ext uri="{FF2B5EF4-FFF2-40B4-BE49-F238E27FC236}">
                  <a16:creationId xmlns:a16="http://schemas.microsoft.com/office/drawing/2014/main" id="{6DB3D6C5-32FA-1374-5083-5CE614DD2D1D}"/>
                </a:ext>
                <a:ext uri="{C183D7F6-B498-43B3-948B-1728B52AA6E4}">
                  <adec:decorative xmlns:adec="http://schemas.microsoft.com/office/drawing/2017/decorative" val="1"/>
                </a:ext>
              </a:extLst>
            </p:cNvPr>
            <p:cNvSpPr txBox="1"/>
            <p:nvPr/>
          </p:nvSpPr>
          <p:spPr>
            <a:xfrm>
              <a:off x="7155543" y="2581776"/>
              <a:ext cx="2487732" cy="307777"/>
            </a:xfrm>
            <a:prstGeom prst="rect">
              <a:avLst/>
            </a:prstGeom>
            <a:noFill/>
          </p:spPr>
          <p:txBody>
            <a:bodyPr wrap="square" lIns="0" tIns="0" rIns="0" bIns="0" rtlCol="0">
              <a:spAutoFit/>
            </a:bodyPr>
            <a:lstStyle/>
            <a:p>
              <a:r>
                <a:rPr lang="en-US" sz="2000">
                  <a:solidFill>
                    <a:srgbClr val="EE0000"/>
                  </a:solidFill>
                  <a:latin typeface="+mj-lt"/>
                </a:rPr>
                <a:t>Copilot app selection</a:t>
              </a:r>
            </a:p>
          </p:txBody>
        </p:sp>
      </p:grpSp>
    </p:spTree>
    <p:extLst>
      <p:ext uri="{BB962C8B-B14F-4D97-AF65-F5344CB8AC3E}">
        <p14:creationId xmlns:p14="http://schemas.microsoft.com/office/powerpoint/2010/main" val="42133715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0"/>
                                  </p:stCondLst>
                                  <p:childTnLst>
                                    <p:animMotion origin="layout" path="M 3.95833E-6 1.48148E-6 L 3.95833E-6 0.03542 " pathEditMode="relative" rAng="0" ptsTypes="AA">
                                      <p:cBhvr>
                                        <p:cTn id="9" dur="700" spd="-100000" fill="hold"/>
                                        <p:tgtEl>
                                          <p:spTgt spid="5"/>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42" presetClass="path" presetSubtype="0" decel="100000" fill="hold" grpId="1" nodeType="withEffect">
                                  <p:stCondLst>
                                    <p:cond delay="100"/>
                                  </p:stCondLst>
                                  <p:childTnLst>
                                    <p:animMotion origin="layout" path="M 1.66667E-6 0 L 1.66667E-6 0.03542 " pathEditMode="relative" rAng="0" ptsTypes="AA">
                                      <p:cBhvr>
                                        <p:cTn id="14" dur="700" spd="-100000" fill="hold"/>
                                        <p:tgtEl>
                                          <p:spTgt spid="27"/>
                                        </p:tgtEl>
                                        <p:attrNameLst>
                                          <p:attrName>ppt_x</p:attrName>
                                          <p:attrName>ppt_y</p:attrName>
                                        </p:attrNameLst>
                                      </p:cBhvr>
                                      <p:rCtr x="0" y="1759"/>
                                    </p:animMotion>
                                  </p:childTnLst>
                                </p:cTn>
                              </p:par>
                              <p:par>
                                <p:cTn id="15" presetID="10" presetClass="entr" presetSubtype="0" fill="hold" nodeType="withEffect">
                                  <p:stCondLst>
                                    <p:cond delay="1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42" presetClass="path" presetSubtype="0" decel="100000" fill="hold" nodeType="withEffect">
                                  <p:stCondLst>
                                    <p:cond delay="100"/>
                                  </p:stCondLst>
                                  <p:childTnLst>
                                    <p:animMotion origin="layout" path="M 1.66667E-6 0 L 1.66667E-6 0.03542 " pathEditMode="relative" rAng="0" ptsTypes="AA">
                                      <p:cBhvr>
                                        <p:cTn id="19" dur="700" spd="-100000" fill="hold"/>
                                        <p:tgtEl>
                                          <p:spTgt spid="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27" grpId="0"/>
      <p:bldP spid="27"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50537-14A2-4EDB-7F4F-9AF3F3639607}"/>
            </a:ext>
          </a:extLst>
        </p:cNvPr>
        <p:cNvGrpSpPr/>
        <p:nvPr/>
      </p:nvGrpSpPr>
      <p:grpSpPr>
        <a:xfrm>
          <a:off x="0" y="0"/>
          <a:ext cx="0" cy="0"/>
          <a:chOff x="0" y="0"/>
          <a:chExt cx="0" cy="0"/>
        </a:xfrm>
      </p:grpSpPr>
      <p:sp>
        <p:nvSpPr>
          <p:cNvPr id="8" name="Freeform: Shape 7">
            <a:extLst>
              <a:ext uri="{FF2B5EF4-FFF2-40B4-BE49-F238E27FC236}">
                <a16:creationId xmlns:a16="http://schemas.microsoft.com/office/drawing/2014/main" id="{FBC7B9B6-81B7-698E-094C-BD383BCA9120}"/>
              </a:ext>
              <a:ext uri="{C183D7F6-B498-43B3-948B-1728B52AA6E4}">
                <adec:decorative xmlns:adec="http://schemas.microsoft.com/office/drawing/2017/decorative" val="1"/>
              </a:ext>
            </a:extLst>
          </p:cNvPr>
          <p:cNvSpPr/>
          <p:nvPr/>
        </p:nvSpPr>
        <p:spPr bwMode="auto">
          <a:xfrm>
            <a:off x="4282442" y="0"/>
            <a:ext cx="7909558" cy="6858000"/>
          </a:xfrm>
          <a:custGeom>
            <a:avLst/>
            <a:gdLst>
              <a:gd name="connsiteX0" fmla="*/ 0 w 8403770"/>
              <a:gd name="connsiteY0" fmla="*/ 0 h 6858000"/>
              <a:gd name="connsiteX1" fmla="*/ 8403770 w 8403770"/>
              <a:gd name="connsiteY1" fmla="*/ 0 h 6858000"/>
              <a:gd name="connsiteX2" fmla="*/ 8403770 w 8403770"/>
              <a:gd name="connsiteY2" fmla="*/ 6858000 h 6858000"/>
              <a:gd name="connsiteX3" fmla="*/ 8403769 w 8403770"/>
              <a:gd name="connsiteY3" fmla="*/ 6858000 h 6858000"/>
              <a:gd name="connsiteX4" fmla="*/ 8403769 w 8403770"/>
              <a:gd name="connsiteY4" fmla="*/ 6675121 h 6858000"/>
              <a:gd name="connsiteX5" fmla="*/ 0 w 8403770"/>
              <a:gd name="connsiteY5" fmla="*/ 66751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03770" h="6858000">
                <a:moveTo>
                  <a:pt x="0" y="0"/>
                </a:moveTo>
                <a:lnTo>
                  <a:pt x="8403770" y="0"/>
                </a:lnTo>
                <a:lnTo>
                  <a:pt x="8403770" y="6858000"/>
                </a:lnTo>
                <a:lnTo>
                  <a:pt x="8403769" y="6858000"/>
                </a:lnTo>
                <a:lnTo>
                  <a:pt x="8403769" y="6675121"/>
                </a:lnTo>
                <a:lnTo>
                  <a:pt x="0" y="6675121"/>
                </a:lnTo>
                <a:close/>
              </a:path>
            </a:pathLst>
          </a:cu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7" name="Rectangle: Rounded Corners 16">
            <a:extLst>
              <a:ext uri="{FF2B5EF4-FFF2-40B4-BE49-F238E27FC236}">
                <a16:creationId xmlns:a16="http://schemas.microsoft.com/office/drawing/2014/main" id="{558C5880-8E5B-E251-5DC4-FC3281F5576D}"/>
              </a:ext>
              <a:ext uri="{C183D7F6-B498-43B3-948B-1728B52AA6E4}">
                <adec:decorative xmlns:adec="http://schemas.microsoft.com/office/drawing/2017/decorative" val="1"/>
              </a:ext>
            </a:extLst>
          </p:cNvPr>
          <p:cNvSpPr/>
          <p:nvPr/>
        </p:nvSpPr>
        <p:spPr bwMode="auto">
          <a:xfrm>
            <a:off x="5406484" y="3170061"/>
            <a:ext cx="2587752" cy="2588536"/>
          </a:xfrm>
          <a:prstGeom prst="roundRect">
            <a:avLst>
              <a:gd name="adj" fmla="val 5810"/>
            </a:avLst>
          </a:prstGeom>
          <a:solidFill>
            <a:schemeClr val="tx1">
              <a:alpha val="70000"/>
            </a:schemeClr>
          </a:solidFill>
          <a:ln w="1270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548640" rIns="182880" bIns="182880" numCol="1" spcCol="0" rtlCol="0" fromWordArt="0" anchor="t" anchorCtr="0" forceAA="0" compatLnSpc="1">
            <a:prstTxWarp prst="textNoShape">
              <a:avLst/>
            </a:prstTxWarp>
            <a:noAutofit/>
          </a:bodyPr>
          <a:lstStyle/>
          <a:p>
            <a:pPr lvl="0" algn="ctr" defTabSz="889000">
              <a:spcBef>
                <a:spcPct val="0"/>
              </a:spcBef>
              <a:spcAft>
                <a:spcPct val="35000"/>
              </a:spcAft>
            </a:pPr>
            <a:endParaRPr lang="en-US" sz="2000"/>
          </a:p>
        </p:txBody>
      </p:sp>
      <p:sp>
        <p:nvSpPr>
          <p:cNvPr id="9" name="Rectangle: Rounded Corners 8">
            <a:extLst>
              <a:ext uri="{FF2B5EF4-FFF2-40B4-BE49-F238E27FC236}">
                <a16:creationId xmlns:a16="http://schemas.microsoft.com/office/drawing/2014/main" id="{6595C37B-9AE7-3394-1D6C-5D806DB0DF80}"/>
              </a:ext>
              <a:ext uri="{C183D7F6-B498-43B3-948B-1728B52AA6E4}">
                <adec:decorative xmlns:adec="http://schemas.microsoft.com/office/drawing/2017/decorative" val="1"/>
              </a:ext>
            </a:extLst>
          </p:cNvPr>
          <p:cNvSpPr/>
          <p:nvPr/>
        </p:nvSpPr>
        <p:spPr bwMode="auto">
          <a:xfrm>
            <a:off x="8890001" y="599544"/>
            <a:ext cx="2730500" cy="5691446"/>
          </a:xfrm>
          <a:prstGeom prst="roundRect">
            <a:avLst>
              <a:gd name="adj" fmla="val 12095"/>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548640" rIns="182880" bIns="182880" numCol="1" spcCol="0" rtlCol="0" fromWordArt="0" anchor="t" anchorCtr="0" forceAA="0" compatLnSpc="1">
            <a:prstTxWarp prst="textNoShape">
              <a:avLst/>
            </a:prstTxWarp>
            <a:noAutofit/>
          </a:bodyPr>
          <a:lstStyle/>
          <a:p>
            <a:pPr algn="ctr" defTabSz="889000">
              <a:spcBef>
                <a:spcPct val="0"/>
              </a:spcBef>
              <a:spcAft>
                <a:spcPct val="35000"/>
              </a:spcAft>
            </a:pPr>
            <a:endParaRPr lang="en-US" sz="2000"/>
          </a:p>
        </p:txBody>
      </p:sp>
      <p:grpSp>
        <p:nvGrpSpPr>
          <p:cNvPr id="11" name="Group 10">
            <a:extLst>
              <a:ext uri="{FF2B5EF4-FFF2-40B4-BE49-F238E27FC236}">
                <a16:creationId xmlns:a16="http://schemas.microsoft.com/office/drawing/2014/main" id="{4E8FF00F-AFD9-81CC-0666-D36A4F4E6026}"/>
              </a:ext>
              <a:ext uri="{C183D7F6-B498-43B3-948B-1728B52AA6E4}">
                <adec:decorative xmlns:adec="http://schemas.microsoft.com/office/drawing/2017/decorative" val="1"/>
              </a:ext>
            </a:extLst>
          </p:cNvPr>
          <p:cNvGrpSpPr/>
          <p:nvPr/>
        </p:nvGrpSpPr>
        <p:grpSpPr>
          <a:xfrm>
            <a:off x="5149860" y="5898355"/>
            <a:ext cx="3089655" cy="486988"/>
            <a:chOff x="588963" y="5803105"/>
            <a:chExt cx="3089655" cy="486988"/>
          </a:xfrm>
        </p:grpSpPr>
        <p:sp>
          <p:nvSpPr>
            <p:cNvPr id="13" name="Rectangle: Rounded Corners 12">
              <a:extLst>
                <a:ext uri="{FF2B5EF4-FFF2-40B4-BE49-F238E27FC236}">
                  <a16:creationId xmlns:a16="http://schemas.microsoft.com/office/drawing/2014/main" id="{C46466E4-D55E-DA4C-2B04-68A0949D9CF7}"/>
                </a:ext>
                <a:ext uri="{C183D7F6-B498-43B3-948B-1728B52AA6E4}">
                  <adec:decorative xmlns:adec="http://schemas.microsoft.com/office/drawing/2017/decorative" val="1"/>
                </a:ext>
              </a:extLst>
            </p:cNvPr>
            <p:cNvSpPr/>
            <p:nvPr/>
          </p:nvSpPr>
          <p:spPr bwMode="auto">
            <a:xfrm rot="16200000">
              <a:off x="1890297" y="4501771"/>
              <a:ext cx="486988" cy="3089655"/>
            </a:xfrm>
            <a:prstGeom prst="roundRect">
              <a:avLst>
                <a:gd name="adj" fmla="val 5000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IN" sz="1800">
                <a:solidFill>
                  <a:srgbClr val="000000"/>
                </a:solidFill>
                <a:latin typeface="+mj-lt"/>
                <a:cs typeface="Segoe Sans Display"/>
              </a:endParaRPr>
            </a:p>
          </p:txBody>
        </p:sp>
        <p:sp>
          <p:nvSpPr>
            <p:cNvPr id="14" name="Rectangle: Rounded Corners 13">
              <a:extLst>
                <a:ext uri="{FF2B5EF4-FFF2-40B4-BE49-F238E27FC236}">
                  <a16:creationId xmlns:a16="http://schemas.microsoft.com/office/drawing/2014/main" id="{91C414F5-7EBB-38CF-F657-25D5FCF5BDC3}"/>
                </a:ext>
                <a:ext uri="{C183D7F6-B498-43B3-948B-1728B52AA6E4}">
                  <adec:decorative xmlns:adec="http://schemas.microsoft.com/office/drawing/2017/decorative" val="1"/>
                </a:ext>
              </a:extLst>
            </p:cNvPr>
            <p:cNvSpPr/>
            <p:nvPr/>
          </p:nvSpPr>
          <p:spPr bwMode="auto">
            <a:xfrm rot="16200000">
              <a:off x="1957975" y="4571416"/>
              <a:ext cx="351630" cy="2950367"/>
            </a:xfrm>
            <a:prstGeom prst="roundRect">
              <a:avLst>
                <a:gd name="adj" fmla="val 50000"/>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prstClr val="white"/>
                </a:solidFill>
                <a:latin typeface="+mj-lt"/>
                <a:cs typeface="Segoe UI" pitchFamily="34" charset="0"/>
              </a:endParaRPr>
            </a:p>
          </p:txBody>
        </p:sp>
      </p:grpSp>
      <p:sp>
        <p:nvSpPr>
          <p:cNvPr id="2" name="Title 1">
            <a:extLst>
              <a:ext uri="{FF2B5EF4-FFF2-40B4-BE49-F238E27FC236}">
                <a16:creationId xmlns:a16="http://schemas.microsoft.com/office/drawing/2014/main" id="{3C9E6B9F-1615-A58E-55C5-4B20E79DBD94}"/>
              </a:ext>
            </a:extLst>
          </p:cNvPr>
          <p:cNvSpPr>
            <a:spLocks noGrp="1"/>
          </p:cNvSpPr>
          <p:nvPr>
            <p:ph type="title"/>
          </p:nvPr>
        </p:nvSpPr>
        <p:spPr>
          <a:xfrm>
            <a:off x="588263" y="1596891"/>
            <a:ext cx="3353382" cy="1661993"/>
          </a:xfrm>
        </p:spPr>
        <p:txBody>
          <a:bodyPr anchor="ctr">
            <a:spAutoFit/>
          </a:bodyPr>
          <a:lstStyle/>
          <a:p>
            <a:r>
              <a:rPr lang="en-US"/>
              <a:t>Use Copilot on the go with </a:t>
            </a:r>
            <a:r>
              <a:rPr lang="en-US" b="1"/>
              <a:t>Copilot Mobile</a:t>
            </a:r>
          </a:p>
        </p:txBody>
      </p:sp>
      <p:sp>
        <p:nvSpPr>
          <p:cNvPr id="22" name="Rectangle: Rounded Corners 21">
            <a:extLst>
              <a:ext uri="{FF2B5EF4-FFF2-40B4-BE49-F238E27FC236}">
                <a16:creationId xmlns:a16="http://schemas.microsoft.com/office/drawing/2014/main" id="{2923D3A0-9F8C-8B0F-B807-E291E841A21C}"/>
              </a:ext>
              <a:ext uri="{C183D7F6-B498-43B3-948B-1728B52AA6E4}">
                <adec:decorative xmlns:adec="http://schemas.microsoft.com/office/drawing/2017/decorative" val="0"/>
              </a:ext>
            </a:extLst>
          </p:cNvPr>
          <p:cNvSpPr/>
          <p:nvPr/>
        </p:nvSpPr>
        <p:spPr bwMode="auto">
          <a:xfrm>
            <a:off x="4761543" y="573399"/>
            <a:ext cx="3877632" cy="1950725"/>
          </a:xfrm>
          <a:prstGeom prst="roundRect">
            <a:avLst>
              <a:gd name="adj" fmla="val 7763"/>
            </a:avLst>
          </a:prstGeom>
          <a:solidFill>
            <a:srgbClr val="2B394D"/>
          </a:solidFill>
          <a:ln>
            <a:noFill/>
          </a:ln>
        </p:spPr>
        <p:txBody>
          <a:bodyPr vert="horz" wrap="square" lIns="73152" tIns="36576" rIns="73152" bIns="36576" numCol="1" anchor="ctr" anchorCtr="0" compatLnSpc="1">
            <a:prstTxWarp prst="textNoShape">
              <a:avLst/>
            </a:prstTxWarp>
            <a:noAutofit/>
          </a:bodyPr>
          <a:lstStyle/>
          <a:p>
            <a:pPr algn="ctr">
              <a:defRPr/>
            </a:pPr>
            <a:r>
              <a:rPr lang="en-US" sz="2000">
                <a:solidFill>
                  <a:schemeClr val="bg1"/>
                </a:solidFill>
                <a:cs typeface="Segoe UI" panose="020B0502040204020203" pitchFamily="34" charset="0"/>
              </a:rPr>
              <a:t>Download the</a:t>
            </a:r>
            <a:br>
              <a:rPr lang="en-US" sz="2000">
                <a:solidFill>
                  <a:schemeClr val="bg1"/>
                </a:solidFill>
                <a:cs typeface="Segoe UI" panose="020B0502040204020203" pitchFamily="34" charset="0"/>
              </a:rPr>
            </a:br>
            <a:r>
              <a:rPr lang="en-US" sz="2000">
                <a:solidFill>
                  <a:schemeClr val="bg1"/>
                </a:solidFill>
                <a:cs typeface="Segoe UI" panose="020B0502040204020203" pitchFamily="34" charset="0"/>
              </a:rPr>
              <a:t>Microsoft 365 Copilot mobile app and sign in with your work or school account to access Copilot Chat</a:t>
            </a:r>
          </a:p>
        </p:txBody>
      </p:sp>
      <p:grpSp>
        <p:nvGrpSpPr>
          <p:cNvPr id="23" name="Group 22">
            <a:extLst>
              <a:ext uri="{FF2B5EF4-FFF2-40B4-BE49-F238E27FC236}">
                <a16:creationId xmlns:a16="http://schemas.microsoft.com/office/drawing/2014/main" id="{0904AE56-6997-865E-3103-B7CCB03F0835}"/>
              </a:ext>
              <a:ext uri="{C183D7F6-B498-43B3-948B-1728B52AA6E4}">
                <adec:decorative xmlns:adec="http://schemas.microsoft.com/office/drawing/2017/decorative" val="1"/>
              </a:ext>
            </a:extLst>
          </p:cNvPr>
          <p:cNvGrpSpPr/>
          <p:nvPr/>
        </p:nvGrpSpPr>
        <p:grpSpPr>
          <a:xfrm>
            <a:off x="6542154" y="2709562"/>
            <a:ext cx="316410" cy="318103"/>
            <a:chOff x="6542154" y="2709562"/>
            <a:chExt cx="316410" cy="318103"/>
          </a:xfrm>
        </p:grpSpPr>
        <p:sp>
          <p:nvSpPr>
            <p:cNvPr id="20" name="Graphic 4">
              <a:extLst>
                <a:ext uri="{FF2B5EF4-FFF2-40B4-BE49-F238E27FC236}">
                  <a16:creationId xmlns:a16="http://schemas.microsoft.com/office/drawing/2014/main" id="{C31D8390-0091-3F01-DAE5-AB1DE2FF804F}"/>
                </a:ext>
                <a:ext uri="{C183D7F6-B498-43B3-948B-1728B52AA6E4}">
                  <adec:decorative xmlns:adec="http://schemas.microsoft.com/office/drawing/2017/decorative" val="1"/>
                </a:ext>
              </a:extLst>
            </p:cNvPr>
            <p:cNvSpPr/>
            <p:nvPr/>
          </p:nvSpPr>
          <p:spPr>
            <a:xfrm rot="5400000">
              <a:off x="6611316" y="2780417"/>
              <a:ext cx="178086" cy="316410"/>
            </a:xfrm>
            <a:custGeom>
              <a:avLst/>
              <a:gdLst>
                <a:gd name="connsiteX0" fmla="*/ 4986 w 147174"/>
                <a:gd name="connsiteY0" fmla="*/ 4781 h 261489"/>
                <a:gd name="connsiteX1" fmla="*/ 4986 w 147174"/>
                <a:gd name="connsiteY1" fmla="*/ 27873 h 261489"/>
                <a:gd name="connsiteX2" fmla="*/ 107755 w 147174"/>
                <a:gd name="connsiteY2" fmla="*/ 130642 h 261489"/>
                <a:gd name="connsiteX3" fmla="*/ 4986 w 147174"/>
                <a:gd name="connsiteY3" fmla="*/ 233412 h 261489"/>
                <a:gd name="connsiteX4" fmla="*/ 4584 w 147174"/>
                <a:gd name="connsiteY4" fmla="*/ 256504 h 261489"/>
                <a:gd name="connsiteX5" fmla="*/ 27676 w 147174"/>
                <a:gd name="connsiteY5" fmla="*/ 256905 h 261489"/>
                <a:gd name="connsiteX6" fmla="*/ 28077 w 147174"/>
                <a:gd name="connsiteY6" fmla="*/ 256504 h 261489"/>
                <a:gd name="connsiteX7" fmla="*/ 142393 w 147174"/>
                <a:gd name="connsiteY7" fmla="*/ 142188 h 261489"/>
                <a:gd name="connsiteX8" fmla="*/ 142393 w 147174"/>
                <a:gd name="connsiteY8" fmla="*/ 119097 h 261489"/>
                <a:gd name="connsiteX9" fmla="*/ 28077 w 147174"/>
                <a:gd name="connsiteY9" fmla="*/ 4781 h 261489"/>
                <a:gd name="connsiteX10" fmla="*/ 4986 w 147174"/>
                <a:gd name="connsiteY10" fmla="*/ 4781 h 26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174" h="261489">
                  <a:moveTo>
                    <a:pt x="4986" y="4781"/>
                  </a:moveTo>
                  <a:cubicBezTo>
                    <a:pt x="-1390" y="11159"/>
                    <a:pt x="-1390" y="21496"/>
                    <a:pt x="4986" y="27873"/>
                  </a:cubicBezTo>
                  <a:lnTo>
                    <a:pt x="107755" y="130642"/>
                  </a:lnTo>
                  <a:lnTo>
                    <a:pt x="4986" y="233412"/>
                  </a:lnTo>
                  <a:cubicBezTo>
                    <a:pt x="-1502" y="239678"/>
                    <a:pt x="-1681" y="250015"/>
                    <a:pt x="4584" y="256504"/>
                  </a:cubicBezTo>
                  <a:cubicBezTo>
                    <a:pt x="10850" y="262990"/>
                    <a:pt x="21188" y="263171"/>
                    <a:pt x="27676" y="256905"/>
                  </a:cubicBezTo>
                  <a:cubicBezTo>
                    <a:pt x="27812" y="256773"/>
                    <a:pt x="27946" y="256639"/>
                    <a:pt x="28077" y="256504"/>
                  </a:cubicBezTo>
                  <a:lnTo>
                    <a:pt x="142393" y="142188"/>
                  </a:lnTo>
                  <a:cubicBezTo>
                    <a:pt x="148768" y="135811"/>
                    <a:pt x="148768" y="125474"/>
                    <a:pt x="142393" y="119097"/>
                  </a:cubicBezTo>
                  <a:lnTo>
                    <a:pt x="28077" y="4781"/>
                  </a:lnTo>
                  <a:cubicBezTo>
                    <a:pt x="21700" y="-1594"/>
                    <a:pt x="11363" y="-1594"/>
                    <a:pt x="4986" y="4781"/>
                  </a:cubicBezTo>
                  <a:close/>
                </a:path>
              </a:pathLst>
            </a:custGeom>
            <a:solidFill>
              <a:schemeClr val="accent4"/>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noProof="0">
                <a:solidFill>
                  <a:srgbClr val="000000"/>
                </a:solidFill>
                <a:latin typeface="Segoe UI"/>
              </a:endParaRPr>
            </a:p>
          </p:txBody>
        </p:sp>
        <p:sp>
          <p:nvSpPr>
            <p:cNvPr id="6" name="Graphic 4">
              <a:extLst>
                <a:ext uri="{FF2B5EF4-FFF2-40B4-BE49-F238E27FC236}">
                  <a16:creationId xmlns:a16="http://schemas.microsoft.com/office/drawing/2014/main" id="{ED3EEC46-F3E7-5D93-ACEB-CA3E0207FF06}"/>
                </a:ext>
                <a:ext uri="{C183D7F6-B498-43B3-948B-1728B52AA6E4}">
                  <adec:decorative xmlns:adec="http://schemas.microsoft.com/office/drawing/2017/decorative" val="1"/>
                </a:ext>
              </a:extLst>
            </p:cNvPr>
            <p:cNvSpPr/>
            <p:nvPr/>
          </p:nvSpPr>
          <p:spPr>
            <a:xfrm rot="5400000">
              <a:off x="6611316" y="2640400"/>
              <a:ext cx="178086" cy="316410"/>
            </a:xfrm>
            <a:custGeom>
              <a:avLst/>
              <a:gdLst>
                <a:gd name="connsiteX0" fmla="*/ 4986 w 147174"/>
                <a:gd name="connsiteY0" fmla="*/ 4781 h 261489"/>
                <a:gd name="connsiteX1" fmla="*/ 4986 w 147174"/>
                <a:gd name="connsiteY1" fmla="*/ 27873 h 261489"/>
                <a:gd name="connsiteX2" fmla="*/ 107755 w 147174"/>
                <a:gd name="connsiteY2" fmla="*/ 130642 h 261489"/>
                <a:gd name="connsiteX3" fmla="*/ 4986 w 147174"/>
                <a:gd name="connsiteY3" fmla="*/ 233412 h 261489"/>
                <a:gd name="connsiteX4" fmla="*/ 4584 w 147174"/>
                <a:gd name="connsiteY4" fmla="*/ 256504 h 261489"/>
                <a:gd name="connsiteX5" fmla="*/ 27676 w 147174"/>
                <a:gd name="connsiteY5" fmla="*/ 256905 h 261489"/>
                <a:gd name="connsiteX6" fmla="*/ 28077 w 147174"/>
                <a:gd name="connsiteY6" fmla="*/ 256504 h 261489"/>
                <a:gd name="connsiteX7" fmla="*/ 142393 w 147174"/>
                <a:gd name="connsiteY7" fmla="*/ 142188 h 261489"/>
                <a:gd name="connsiteX8" fmla="*/ 142393 w 147174"/>
                <a:gd name="connsiteY8" fmla="*/ 119097 h 261489"/>
                <a:gd name="connsiteX9" fmla="*/ 28077 w 147174"/>
                <a:gd name="connsiteY9" fmla="*/ 4781 h 261489"/>
                <a:gd name="connsiteX10" fmla="*/ 4986 w 147174"/>
                <a:gd name="connsiteY10" fmla="*/ 4781 h 26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174" h="261489">
                  <a:moveTo>
                    <a:pt x="4986" y="4781"/>
                  </a:moveTo>
                  <a:cubicBezTo>
                    <a:pt x="-1390" y="11159"/>
                    <a:pt x="-1390" y="21496"/>
                    <a:pt x="4986" y="27873"/>
                  </a:cubicBezTo>
                  <a:lnTo>
                    <a:pt x="107755" y="130642"/>
                  </a:lnTo>
                  <a:lnTo>
                    <a:pt x="4986" y="233412"/>
                  </a:lnTo>
                  <a:cubicBezTo>
                    <a:pt x="-1502" y="239678"/>
                    <a:pt x="-1681" y="250015"/>
                    <a:pt x="4584" y="256504"/>
                  </a:cubicBezTo>
                  <a:cubicBezTo>
                    <a:pt x="10850" y="262990"/>
                    <a:pt x="21188" y="263171"/>
                    <a:pt x="27676" y="256905"/>
                  </a:cubicBezTo>
                  <a:cubicBezTo>
                    <a:pt x="27812" y="256773"/>
                    <a:pt x="27946" y="256639"/>
                    <a:pt x="28077" y="256504"/>
                  </a:cubicBezTo>
                  <a:lnTo>
                    <a:pt x="142393" y="142188"/>
                  </a:lnTo>
                  <a:cubicBezTo>
                    <a:pt x="148768" y="135811"/>
                    <a:pt x="148768" y="125474"/>
                    <a:pt x="142393" y="119097"/>
                  </a:cubicBezTo>
                  <a:lnTo>
                    <a:pt x="28077" y="4781"/>
                  </a:lnTo>
                  <a:cubicBezTo>
                    <a:pt x="21700" y="-1594"/>
                    <a:pt x="11363" y="-1594"/>
                    <a:pt x="4986" y="4781"/>
                  </a:cubicBezTo>
                  <a:close/>
                </a:path>
              </a:pathLst>
            </a:custGeom>
            <a:solidFill>
              <a:schemeClr val="accent4"/>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noProof="0">
                <a:solidFill>
                  <a:srgbClr val="000000"/>
                </a:solidFill>
                <a:latin typeface="Segoe UI"/>
              </a:endParaRPr>
            </a:p>
          </p:txBody>
        </p:sp>
      </p:grpSp>
      <p:pic>
        <p:nvPicPr>
          <p:cNvPr id="7" name="Picture 2" descr="QR code to download the Microsoft 365 mobile app">
            <a:extLst>
              <a:ext uri="{FF2B5EF4-FFF2-40B4-BE49-F238E27FC236}">
                <a16:creationId xmlns:a16="http://schemas.microsoft.com/office/drawing/2014/main" id="{4916B234-E960-C782-0432-86C3C0EE293D}"/>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15" r="15"/>
          <a:stretch>
            <a:fillRect/>
          </a:stretch>
        </p:blipFill>
        <p:spPr bwMode="auto">
          <a:xfrm>
            <a:off x="5543550" y="3307169"/>
            <a:ext cx="2313620" cy="2314320"/>
          </a:xfrm>
          <a:prstGeom prst="roundRect">
            <a:avLst>
              <a:gd name="adj" fmla="val 4082"/>
            </a:avLst>
          </a:prstGeom>
          <a:solidFill>
            <a:schemeClr val="tx1"/>
          </a:solidFill>
        </p:spPr>
      </p:pic>
      <p:sp>
        <p:nvSpPr>
          <p:cNvPr id="15" name="TextBox 14">
            <a:extLst>
              <a:ext uri="{FF2B5EF4-FFF2-40B4-BE49-F238E27FC236}">
                <a16:creationId xmlns:a16="http://schemas.microsoft.com/office/drawing/2014/main" id="{ECE88374-765C-1E88-ECC6-48CB6176A86B}"/>
              </a:ext>
              <a:ext uri="{C183D7F6-B498-43B3-948B-1728B52AA6E4}">
                <adec:decorative xmlns:adec="http://schemas.microsoft.com/office/drawing/2017/decorative" val="0"/>
              </a:ext>
            </a:extLst>
          </p:cNvPr>
          <p:cNvSpPr txBox="1"/>
          <p:nvPr/>
        </p:nvSpPr>
        <p:spPr>
          <a:xfrm>
            <a:off x="5406638" y="6049517"/>
            <a:ext cx="2576098" cy="184666"/>
          </a:xfrm>
          <a:prstGeom prst="rect">
            <a:avLst/>
          </a:prstGeom>
          <a:noFill/>
        </p:spPr>
        <p:txBody>
          <a:bodyPr wrap="square" lIns="0" tIns="0" rIns="0" bIns="0">
            <a:noAutofit/>
          </a:bodyPr>
          <a:lstStyle>
            <a:defPPr>
              <a:defRPr lang="en-US"/>
            </a:defPPr>
            <a:lvl1pPr marR="0" lvl="0" algn="r" fontAlgn="auto">
              <a:lnSpc>
                <a:spcPct val="100000"/>
              </a:lnSpc>
              <a:spcBef>
                <a:spcPts val="0"/>
              </a:spcBef>
              <a:spcAft>
                <a:spcPts val="0"/>
              </a:spcAft>
              <a:buClrTx/>
              <a:buSzTx/>
              <a:buFontTx/>
              <a:buNone/>
              <a:tabLst/>
              <a:defRPr/>
            </a:lvl1pPr>
          </a:lstStyle>
          <a:p>
            <a:pPr algn="ctr" defTabSz="914400">
              <a:defRPr/>
            </a:pPr>
            <a:r>
              <a:rPr lang="en-US" sz="1200">
                <a:solidFill>
                  <a:schemeClr val="accent1"/>
                </a:solidFill>
                <a:latin typeface="+mj-lt"/>
                <a:cs typeface="Segoe UI Semibold" panose="020B0702040204020203" pitchFamily="34" charset="0"/>
                <a:hlinkClick r:id="rId4">
                  <a:extLst>
                    <a:ext uri="{A12FA001-AC4F-418D-AE19-62706E023703}">
                      <ahyp:hlinkClr xmlns:ahyp="http://schemas.microsoft.com/office/drawing/2018/hyperlinkcolor" val="tx"/>
                    </a:ext>
                  </a:extLst>
                </a:hlinkClick>
              </a:rPr>
              <a:t>aka.ms/</a:t>
            </a:r>
            <a:r>
              <a:rPr lang="en-US" sz="1200" err="1">
                <a:solidFill>
                  <a:schemeClr val="accent1"/>
                </a:solidFill>
                <a:latin typeface="+mj-lt"/>
                <a:cs typeface="Segoe UI Semibold" panose="020B0702040204020203" pitchFamily="34" charset="0"/>
                <a:hlinkClick r:id="rId4">
                  <a:extLst>
                    <a:ext uri="{A12FA001-AC4F-418D-AE19-62706E023703}">
                      <ahyp:hlinkClr xmlns:ahyp="http://schemas.microsoft.com/office/drawing/2018/hyperlinkcolor" val="tx"/>
                    </a:ext>
                  </a:extLst>
                </a:hlinkClick>
              </a:rPr>
              <a:t>copilotmobile</a:t>
            </a:r>
            <a:endParaRPr lang="en-US" sz="1200">
              <a:solidFill>
                <a:schemeClr val="accent1"/>
              </a:solidFill>
              <a:latin typeface="+mj-lt"/>
            </a:endParaRPr>
          </a:p>
        </p:txBody>
      </p:sp>
      <p:pic>
        <p:nvPicPr>
          <p:cNvPr id="10" name="Picture 2" descr="Screenshot of Microsoft 365 Copilot mobile app">
            <a:extLst>
              <a:ext uri="{FF2B5EF4-FFF2-40B4-BE49-F238E27FC236}">
                <a16:creationId xmlns:a16="http://schemas.microsoft.com/office/drawing/2014/main" id="{B5B5F252-57CC-1CF3-9386-A6AF7F8A961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983861" y="695537"/>
            <a:ext cx="2539681" cy="5499459"/>
          </a:xfrm>
          <a:prstGeom prst="roundRect">
            <a:avLst>
              <a:gd name="adj" fmla="val 9604"/>
            </a:avLst>
          </a:prstGeom>
          <a:solidFill>
            <a:srgbClr val="FFFFFF"/>
          </a:solidFill>
        </p:spPr>
      </p:pic>
    </p:spTree>
    <p:extLst>
      <p:ext uri="{BB962C8B-B14F-4D97-AF65-F5344CB8AC3E}">
        <p14:creationId xmlns:p14="http://schemas.microsoft.com/office/powerpoint/2010/main" val="308220048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E9196916-BA18-FB3C-BB92-BE7A910AEA36}"/>
              </a:ext>
              <a:ext uri="{C183D7F6-B498-43B3-948B-1728B52AA6E4}">
                <adec:decorative xmlns:adec="http://schemas.microsoft.com/office/drawing/2017/decorative" val="1"/>
              </a:ext>
            </a:extLst>
          </p:cNvPr>
          <p:cNvSpPr/>
          <p:nvPr/>
        </p:nvSpPr>
        <p:spPr bwMode="auto">
          <a:xfrm>
            <a:off x="588263" y="1237276"/>
            <a:ext cx="11018520" cy="5135243"/>
          </a:xfrm>
          <a:prstGeom prst="roundRect">
            <a:avLst>
              <a:gd name="adj" fmla="val 356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BE" sz="1800" b="1" err="1">
              <a:ln w="3175">
                <a:noFill/>
              </a:ln>
              <a:solidFill>
                <a:schemeClr val="accent1"/>
              </a:solidFill>
              <a:latin typeface="+mj-lt"/>
              <a:cs typeface="Segoe Sans Display" pitchFamily="2" charset="0"/>
            </a:endParaRPr>
          </a:p>
        </p:txBody>
      </p:sp>
      <p:grpSp>
        <p:nvGrpSpPr>
          <p:cNvPr id="14" name="Group 13">
            <a:extLst>
              <a:ext uri="{FF2B5EF4-FFF2-40B4-BE49-F238E27FC236}">
                <a16:creationId xmlns:a16="http://schemas.microsoft.com/office/drawing/2014/main" id="{09CC0E7D-975B-C5E6-043C-98B51DCB24E0}"/>
              </a:ext>
              <a:ext uri="{C183D7F6-B498-43B3-948B-1728B52AA6E4}">
                <adec:decorative xmlns:adec="http://schemas.microsoft.com/office/drawing/2017/decorative" val="1"/>
              </a:ext>
            </a:extLst>
          </p:cNvPr>
          <p:cNvGrpSpPr>
            <a:grpSpLocks/>
          </p:cNvGrpSpPr>
          <p:nvPr/>
        </p:nvGrpSpPr>
        <p:grpSpPr>
          <a:xfrm>
            <a:off x="863049" y="1567150"/>
            <a:ext cx="562508" cy="562508"/>
            <a:chOff x="697949" y="1410912"/>
            <a:chExt cx="562508" cy="562508"/>
          </a:xfrm>
        </p:grpSpPr>
        <p:grpSp>
          <p:nvGrpSpPr>
            <p:cNvPr id="15" name="Group 14">
              <a:extLst>
                <a:ext uri="{FF2B5EF4-FFF2-40B4-BE49-F238E27FC236}">
                  <a16:creationId xmlns:a16="http://schemas.microsoft.com/office/drawing/2014/main" id="{E55E00CF-18E8-9DEC-730D-4FBB60245D25}"/>
                </a:ext>
                <a:ext uri="{C183D7F6-B498-43B3-948B-1728B52AA6E4}">
                  <adec:decorative xmlns:adec="http://schemas.microsoft.com/office/drawing/2017/decorative" val="1"/>
                </a:ext>
              </a:extLst>
            </p:cNvPr>
            <p:cNvGrpSpPr/>
            <p:nvPr/>
          </p:nvGrpSpPr>
          <p:grpSpPr>
            <a:xfrm>
              <a:off x="697949" y="1410912"/>
              <a:ext cx="562508" cy="562508"/>
              <a:chOff x="1955959" y="4187622"/>
              <a:chExt cx="766762" cy="765422"/>
            </a:xfrm>
          </p:grpSpPr>
          <p:sp>
            <p:nvSpPr>
              <p:cNvPr id="17" name="Oval 16">
                <a:extLst>
                  <a:ext uri="{FF2B5EF4-FFF2-40B4-BE49-F238E27FC236}">
                    <a16:creationId xmlns:a16="http://schemas.microsoft.com/office/drawing/2014/main" id="{C3777E09-3BB2-E85C-F182-A2163EFA056F}"/>
                  </a:ext>
                  <a:ext uri="{C183D7F6-B498-43B3-948B-1728B52AA6E4}">
                    <adec:decorative xmlns:adec="http://schemas.microsoft.com/office/drawing/2017/decorative" val="1"/>
                  </a:ext>
                </a:extLst>
              </p:cNvPr>
              <p:cNvSpPr/>
              <p:nvPr/>
            </p:nvSpPr>
            <p:spPr>
              <a:xfrm>
                <a:off x="1955959" y="4187622"/>
                <a:ext cx="766762" cy="765422"/>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18" name="Oval 17">
                <a:extLst>
                  <a:ext uri="{FF2B5EF4-FFF2-40B4-BE49-F238E27FC236}">
                    <a16:creationId xmlns:a16="http://schemas.microsoft.com/office/drawing/2014/main" id="{17CB51D9-9A06-2BE5-08DC-53E59ED8A965}"/>
                  </a:ext>
                  <a:ext uri="{C183D7F6-B498-43B3-948B-1728B52AA6E4}">
                    <adec:decorative xmlns:adec="http://schemas.microsoft.com/office/drawing/2017/decorative" val="1"/>
                  </a:ext>
                </a:extLst>
              </p:cNvPr>
              <p:cNvSpPr/>
              <p:nvPr/>
            </p:nvSpPr>
            <p:spPr>
              <a:xfrm>
                <a:off x="2037153" y="4268675"/>
                <a:ext cx="604373" cy="603315"/>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sp>
          <p:nvSpPr>
            <p:cNvPr id="16" name="Graphic 16">
              <a:extLst>
                <a:ext uri="{FF2B5EF4-FFF2-40B4-BE49-F238E27FC236}">
                  <a16:creationId xmlns:a16="http://schemas.microsoft.com/office/drawing/2014/main" id="{DDC82C5D-ECF7-0F25-6F8B-E130F06921D6}"/>
                </a:ext>
                <a:ext uri="{C183D7F6-B498-43B3-948B-1728B52AA6E4}">
                  <adec:decorative xmlns:adec="http://schemas.microsoft.com/office/drawing/2017/decorative" val="1"/>
                </a:ext>
              </a:extLst>
            </p:cNvPr>
            <p:cNvSpPr/>
            <p:nvPr/>
          </p:nvSpPr>
          <p:spPr>
            <a:xfrm>
              <a:off x="845875" y="1558838"/>
              <a:ext cx="266656" cy="266656"/>
            </a:xfrm>
            <a:custGeom>
              <a:avLst/>
              <a:gdLst>
                <a:gd name="connsiteX0" fmla="*/ 146972 w 293944"/>
                <a:gd name="connsiteY0" fmla="*/ 0 h 293944"/>
                <a:gd name="connsiteX1" fmla="*/ 293944 w 293944"/>
                <a:gd name="connsiteY1" fmla="*/ 146972 h 293944"/>
                <a:gd name="connsiteX2" fmla="*/ 146972 w 293944"/>
                <a:gd name="connsiteY2" fmla="*/ 293944 h 293944"/>
                <a:gd name="connsiteX3" fmla="*/ 0 w 293944"/>
                <a:gd name="connsiteY3" fmla="*/ 146972 h 293944"/>
                <a:gd name="connsiteX4" fmla="*/ 146972 w 293944"/>
                <a:gd name="connsiteY4" fmla="*/ 0 h 293944"/>
                <a:gd name="connsiteX5" fmla="*/ 158451 w 293944"/>
                <a:gd name="connsiteY5" fmla="*/ 80379 h 293944"/>
                <a:gd name="connsiteX6" fmla="*/ 157216 w 293944"/>
                <a:gd name="connsiteY6" fmla="*/ 79306 h 293944"/>
                <a:gd name="connsiteX7" fmla="*/ 144238 w 293944"/>
                <a:gd name="connsiteY7" fmla="*/ 79203 h 293944"/>
                <a:gd name="connsiteX8" fmla="*/ 142857 w 293944"/>
                <a:gd name="connsiteY8" fmla="*/ 80379 h 293944"/>
                <a:gd name="connsiteX9" fmla="*/ 141799 w 293944"/>
                <a:gd name="connsiteY9" fmla="*/ 81614 h 293944"/>
                <a:gd name="connsiteX10" fmla="*/ 141696 w 293944"/>
                <a:gd name="connsiteY10" fmla="*/ 94591 h 293944"/>
                <a:gd name="connsiteX11" fmla="*/ 142872 w 293944"/>
                <a:gd name="connsiteY11" fmla="*/ 95973 h 293944"/>
                <a:gd name="connsiteX12" fmla="*/ 182833 w 293944"/>
                <a:gd name="connsiteY12" fmla="*/ 135949 h 293944"/>
                <a:gd name="connsiteX13" fmla="*/ 84509 w 293944"/>
                <a:gd name="connsiteY13" fmla="*/ 135949 h 293944"/>
                <a:gd name="connsiteX14" fmla="*/ 83010 w 293944"/>
                <a:gd name="connsiteY14" fmla="*/ 136037 h 293944"/>
                <a:gd name="connsiteX15" fmla="*/ 73589 w 293944"/>
                <a:gd name="connsiteY15" fmla="*/ 145473 h 293944"/>
                <a:gd name="connsiteX16" fmla="*/ 73486 w 293944"/>
                <a:gd name="connsiteY16" fmla="*/ 146957 h 293944"/>
                <a:gd name="connsiteX17" fmla="*/ 73589 w 293944"/>
                <a:gd name="connsiteY17" fmla="*/ 148457 h 293944"/>
                <a:gd name="connsiteX18" fmla="*/ 83010 w 293944"/>
                <a:gd name="connsiteY18" fmla="*/ 157877 h 293944"/>
                <a:gd name="connsiteX19" fmla="*/ 84509 w 293944"/>
                <a:gd name="connsiteY19" fmla="*/ 157980 h 293944"/>
                <a:gd name="connsiteX20" fmla="*/ 182833 w 293944"/>
                <a:gd name="connsiteY20" fmla="*/ 157980 h 293944"/>
                <a:gd name="connsiteX21" fmla="*/ 142857 w 293944"/>
                <a:gd name="connsiteY21" fmla="*/ 197957 h 293944"/>
                <a:gd name="connsiteX22" fmla="*/ 141784 w 293944"/>
                <a:gd name="connsiteY22" fmla="*/ 199206 h 293944"/>
                <a:gd name="connsiteX23" fmla="*/ 143989 w 293944"/>
                <a:gd name="connsiteY23" fmla="*/ 214638 h 293944"/>
                <a:gd name="connsiteX24" fmla="*/ 157216 w 293944"/>
                <a:gd name="connsiteY24" fmla="*/ 214638 h 293944"/>
                <a:gd name="connsiteX25" fmla="*/ 158436 w 293944"/>
                <a:gd name="connsiteY25" fmla="*/ 213565 h 293944"/>
                <a:gd name="connsiteX26" fmla="*/ 217254 w 293944"/>
                <a:gd name="connsiteY26" fmla="*/ 154776 h 293944"/>
                <a:gd name="connsiteX27" fmla="*/ 218312 w 293944"/>
                <a:gd name="connsiteY27" fmla="*/ 153527 h 293944"/>
                <a:gd name="connsiteX28" fmla="*/ 218430 w 293944"/>
                <a:gd name="connsiteY28" fmla="*/ 140564 h 293944"/>
                <a:gd name="connsiteX29" fmla="*/ 217254 w 293944"/>
                <a:gd name="connsiteY29" fmla="*/ 139183 h 293944"/>
                <a:gd name="connsiteX30" fmla="*/ 158465 w 293944"/>
                <a:gd name="connsiteY30" fmla="*/ 80379 h 293944"/>
                <a:gd name="connsiteX31" fmla="*/ 157216 w 293944"/>
                <a:gd name="connsiteY31" fmla="*/ 79306 h 293944"/>
                <a:gd name="connsiteX32" fmla="*/ 158451 w 293944"/>
                <a:gd name="connsiteY32" fmla="*/ 80379 h 29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3944" h="293944">
                  <a:moveTo>
                    <a:pt x="146972" y="0"/>
                  </a:moveTo>
                  <a:cubicBezTo>
                    <a:pt x="228159" y="0"/>
                    <a:pt x="293944" y="65799"/>
                    <a:pt x="293944" y="146972"/>
                  </a:cubicBezTo>
                  <a:cubicBezTo>
                    <a:pt x="293944" y="228145"/>
                    <a:pt x="228159" y="293944"/>
                    <a:pt x="146972" y="293944"/>
                  </a:cubicBezTo>
                  <a:cubicBezTo>
                    <a:pt x="65814" y="293944"/>
                    <a:pt x="0" y="228145"/>
                    <a:pt x="0" y="146972"/>
                  </a:cubicBezTo>
                  <a:cubicBezTo>
                    <a:pt x="0" y="65799"/>
                    <a:pt x="65814" y="0"/>
                    <a:pt x="146972" y="0"/>
                  </a:cubicBezTo>
                  <a:close/>
                  <a:moveTo>
                    <a:pt x="158451" y="80379"/>
                  </a:moveTo>
                  <a:lnTo>
                    <a:pt x="157216" y="79306"/>
                  </a:lnTo>
                  <a:cubicBezTo>
                    <a:pt x="153371" y="76459"/>
                    <a:pt x="148129" y="76417"/>
                    <a:pt x="144238" y="79203"/>
                  </a:cubicBezTo>
                  <a:lnTo>
                    <a:pt x="142857" y="80379"/>
                  </a:lnTo>
                  <a:lnTo>
                    <a:pt x="141799" y="81614"/>
                  </a:lnTo>
                  <a:cubicBezTo>
                    <a:pt x="138952" y="85459"/>
                    <a:pt x="138911" y="90701"/>
                    <a:pt x="141696" y="94591"/>
                  </a:cubicBezTo>
                  <a:lnTo>
                    <a:pt x="142872" y="95973"/>
                  </a:lnTo>
                  <a:lnTo>
                    <a:pt x="182833" y="135949"/>
                  </a:lnTo>
                  <a:lnTo>
                    <a:pt x="84509" y="135949"/>
                  </a:lnTo>
                  <a:lnTo>
                    <a:pt x="83010" y="136037"/>
                  </a:lnTo>
                  <a:cubicBezTo>
                    <a:pt x="78108" y="136712"/>
                    <a:pt x="74255" y="140570"/>
                    <a:pt x="73589" y="145473"/>
                  </a:cubicBezTo>
                  <a:lnTo>
                    <a:pt x="73486" y="146957"/>
                  </a:lnTo>
                  <a:lnTo>
                    <a:pt x="73589" y="148457"/>
                  </a:lnTo>
                  <a:cubicBezTo>
                    <a:pt x="74261" y="153354"/>
                    <a:pt x="78112" y="157204"/>
                    <a:pt x="83010" y="157877"/>
                  </a:cubicBezTo>
                  <a:lnTo>
                    <a:pt x="84509" y="157980"/>
                  </a:lnTo>
                  <a:lnTo>
                    <a:pt x="182833" y="157980"/>
                  </a:lnTo>
                  <a:lnTo>
                    <a:pt x="142857" y="197957"/>
                  </a:lnTo>
                  <a:lnTo>
                    <a:pt x="141784" y="199206"/>
                  </a:lnTo>
                  <a:cubicBezTo>
                    <a:pt x="138132" y="204077"/>
                    <a:pt x="139118" y="210986"/>
                    <a:pt x="143989" y="214638"/>
                  </a:cubicBezTo>
                  <a:cubicBezTo>
                    <a:pt x="147908" y="217577"/>
                    <a:pt x="153296" y="217577"/>
                    <a:pt x="157216" y="214638"/>
                  </a:cubicBezTo>
                  <a:lnTo>
                    <a:pt x="158436" y="213565"/>
                  </a:lnTo>
                  <a:lnTo>
                    <a:pt x="217254" y="154776"/>
                  </a:lnTo>
                  <a:lnTo>
                    <a:pt x="218312" y="153527"/>
                  </a:lnTo>
                  <a:cubicBezTo>
                    <a:pt x="221156" y="149688"/>
                    <a:pt x="221205" y="144454"/>
                    <a:pt x="218430" y="140564"/>
                  </a:cubicBezTo>
                  <a:lnTo>
                    <a:pt x="217254" y="139183"/>
                  </a:lnTo>
                  <a:lnTo>
                    <a:pt x="158465" y="80379"/>
                  </a:lnTo>
                  <a:lnTo>
                    <a:pt x="157216" y="79306"/>
                  </a:lnTo>
                  <a:lnTo>
                    <a:pt x="158451" y="80379"/>
                  </a:lnTo>
                  <a:close/>
                </a:path>
              </a:pathLst>
            </a:custGeom>
            <a:solidFill>
              <a:schemeClr val="bg1"/>
            </a:solidFill>
            <a:ln w="52503" cap="flat">
              <a:noFill/>
              <a:prstDash val="solid"/>
              <a:miter/>
            </a:ln>
            <a:effectLst>
              <a:outerShdw blurRad="889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grpSp>
        <p:nvGrpSpPr>
          <p:cNvPr id="20" name="Group 19">
            <a:extLst>
              <a:ext uri="{FF2B5EF4-FFF2-40B4-BE49-F238E27FC236}">
                <a16:creationId xmlns:a16="http://schemas.microsoft.com/office/drawing/2014/main" id="{3E42BE2D-38DA-0ABD-9410-A382977DFE06}"/>
              </a:ext>
              <a:ext uri="{C183D7F6-B498-43B3-948B-1728B52AA6E4}">
                <adec:decorative xmlns:adec="http://schemas.microsoft.com/office/drawing/2017/decorative" val="1"/>
              </a:ext>
            </a:extLst>
          </p:cNvPr>
          <p:cNvGrpSpPr/>
          <p:nvPr/>
        </p:nvGrpSpPr>
        <p:grpSpPr>
          <a:xfrm>
            <a:off x="863049" y="2789814"/>
            <a:ext cx="562508" cy="562508"/>
            <a:chOff x="697949" y="2850791"/>
            <a:chExt cx="562508" cy="562508"/>
          </a:xfrm>
        </p:grpSpPr>
        <p:grpSp>
          <p:nvGrpSpPr>
            <p:cNvPr id="21" name="Group 20">
              <a:extLst>
                <a:ext uri="{FF2B5EF4-FFF2-40B4-BE49-F238E27FC236}">
                  <a16:creationId xmlns:a16="http://schemas.microsoft.com/office/drawing/2014/main" id="{268E5BE5-2B7D-5926-AF95-22AD9B1BCC64}"/>
                </a:ext>
                <a:ext uri="{C183D7F6-B498-43B3-948B-1728B52AA6E4}">
                  <adec:decorative xmlns:adec="http://schemas.microsoft.com/office/drawing/2017/decorative" val="1"/>
                </a:ext>
              </a:extLst>
            </p:cNvPr>
            <p:cNvGrpSpPr/>
            <p:nvPr/>
          </p:nvGrpSpPr>
          <p:grpSpPr>
            <a:xfrm>
              <a:off x="697949" y="2850791"/>
              <a:ext cx="562508" cy="562508"/>
              <a:chOff x="1955959" y="4187622"/>
              <a:chExt cx="766762" cy="765422"/>
            </a:xfrm>
          </p:grpSpPr>
          <p:sp>
            <p:nvSpPr>
              <p:cNvPr id="23" name="Oval 22">
                <a:extLst>
                  <a:ext uri="{FF2B5EF4-FFF2-40B4-BE49-F238E27FC236}">
                    <a16:creationId xmlns:a16="http://schemas.microsoft.com/office/drawing/2014/main" id="{33D4AFE7-9437-B79F-1179-197A5EF2DA21}"/>
                  </a:ext>
                  <a:ext uri="{C183D7F6-B498-43B3-948B-1728B52AA6E4}">
                    <adec:decorative xmlns:adec="http://schemas.microsoft.com/office/drawing/2017/decorative" val="1"/>
                  </a:ext>
                </a:extLst>
              </p:cNvPr>
              <p:cNvSpPr/>
              <p:nvPr/>
            </p:nvSpPr>
            <p:spPr>
              <a:xfrm>
                <a:off x="1955959" y="4187622"/>
                <a:ext cx="766762" cy="765422"/>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24" name="Oval 23">
                <a:extLst>
                  <a:ext uri="{FF2B5EF4-FFF2-40B4-BE49-F238E27FC236}">
                    <a16:creationId xmlns:a16="http://schemas.microsoft.com/office/drawing/2014/main" id="{43385F3A-05EB-0B51-9127-E7F2874DEE57}"/>
                  </a:ext>
                  <a:ext uri="{C183D7F6-B498-43B3-948B-1728B52AA6E4}">
                    <adec:decorative xmlns:adec="http://schemas.microsoft.com/office/drawing/2017/decorative" val="1"/>
                  </a:ext>
                </a:extLst>
              </p:cNvPr>
              <p:cNvSpPr/>
              <p:nvPr/>
            </p:nvSpPr>
            <p:spPr>
              <a:xfrm>
                <a:off x="2037153" y="4268675"/>
                <a:ext cx="604373" cy="603315"/>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sp>
          <p:nvSpPr>
            <p:cNvPr id="22" name="Graphic 80">
              <a:extLst>
                <a:ext uri="{FF2B5EF4-FFF2-40B4-BE49-F238E27FC236}">
                  <a16:creationId xmlns:a16="http://schemas.microsoft.com/office/drawing/2014/main" id="{38817E17-8C34-16C8-9B9E-17F7A5E8442D}"/>
                </a:ext>
                <a:ext uri="{C183D7F6-B498-43B3-948B-1728B52AA6E4}">
                  <adec:decorative xmlns:adec="http://schemas.microsoft.com/office/drawing/2017/decorative" val="1"/>
                </a:ext>
              </a:extLst>
            </p:cNvPr>
            <p:cNvSpPr>
              <a:spLocks/>
            </p:cNvSpPr>
            <p:nvPr/>
          </p:nvSpPr>
          <p:spPr>
            <a:xfrm>
              <a:off x="874296" y="2987356"/>
              <a:ext cx="209814" cy="289378"/>
            </a:xfrm>
            <a:custGeom>
              <a:avLst/>
              <a:gdLst>
                <a:gd name="connsiteX0" fmla="*/ 102756 w 138112"/>
                <a:gd name="connsiteY0" fmla="*/ 161906 h 190490"/>
                <a:gd name="connsiteX1" fmla="*/ 99993 w 138112"/>
                <a:gd name="connsiteY1" fmla="*/ 173898 h 190490"/>
                <a:gd name="connsiteX2" fmla="*/ 80753 w 138112"/>
                <a:gd name="connsiteY2" fmla="*/ 190424 h 190490"/>
                <a:gd name="connsiteX3" fmla="*/ 79105 w 138112"/>
                <a:gd name="connsiteY3" fmla="*/ 190490 h 190490"/>
                <a:gd name="connsiteX4" fmla="*/ 58998 w 138112"/>
                <a:gd name="connsiteY4" fmla="*/ 190490 h 190490"/>
                <a:gd name="connsiteX5" fmla="*/ 38548 w 138112"/>
                <a:gd name="connsiteY5" fmla="*/ 175470 h 190490"/>
                <a:gd name="connsiteX6" fmla="*/ 38110 w 138112"/>
                <a:gd name="connsiteY6" fmla="*/ 173879 h 190490"/>
                <a:gd name="connsiteX7" fmla="*/ 35347 w 138112"/>
                <a:gd name="connsiteY7" fmla="*/ 161906 h 190490"/>
                <a:gd name="connsiteX8" fmla="*/ 102756 w 138112"/>
                <a:gd name="connsiteY8" fmla="*/ 161906 h 190490"/>
                <a:gd name="connsiteX9" fmla="*/ 69056 w 138112"/>
                <a:gd name="connsiteY9" fmla="*/ 0 h 190490"/>
                <a:gd name="connsiteX10" fmla="*/ 138113 w 138112"/>
                <a:gd name="connsiteY10" fmla="*/ 69056 h 190490"/>
                <a:gd name="connsiteX11" fmla="*/ 111776 w 138112"/>
                <a:gd name="connsiteY11" fmla="*/ 124682 h 190490"/>
                <a:gd name="connsiteX12" fmla="*/ 111100 w 138112"/>
                <a:gd name="connsiteY12" fmla="*/ 125873 h 190490"/>
                <a:gd name="connsiteX13" fmla="*/ 106070 w 138112"/>
                <a:gd name="connsiteY13" fmla="*/ 147618 h 190490"/>
                <a:gd name="connsiteX14" fmla="*/ 76200 w 138112"/>
                <a:gd name="connsiteY14" fmla="*/ 147618 h 190490"/>
                <a:gd name="connsiteX15" fmla="*/ 76200 w 138112"/>
                <a:gd name="connsiteY15" fmla="*/ 83334 h 190490"/>
                <a:gd name="connsiteX16" fmla="*/ 69056 w 138112"/>
                <a:gd name="connsiteY16" fmla="*/ 76190 h 190490"/>
                <a:gd name="connsiteX17" fmla="*/ 61913 w 138112"/>
                <a:gd name="connsiteY17" fmla="*/ 83334 h 190490"/>
                <a:gd name="connsiteX18" fmla="*/ 61913 w 138112"/>
                <a:gd name="connsiteY18" fmla="*/ 147628 h 190490"/>
                <a:gd name="connsiteX19" fmla="*/ 32042 w 138112"/>
                <a:gd name="connsiteY19" fmla="*/ 147628 h 190490"/>
                <a:gd name="connsiteX20" fmla="*/ 27032 w 138112"/>
                <a:gd name="connsiteY20" fmla="*/ 125882 h 190490"/>
                <a:gd name="connsiteX21" fmla="*/ 26356 w 138112"/>
                <a:gd name="connsiteY21" fmla="*/ 124701 h 190490"/>
                <a:gd name="connsiteX22" fmla="*/ 0 w 138112"/>
                <a:gd name="connsiteY22" fmla="*/ 69047 h 190490"/>
                <a:gd name="connsiteX23" fmla="*/ 69056 w 138112"/>
                <a:gd name="connsiteY23" fmla="*/ 0 h 190490"/>
                <a:gd name="connsiteX24" fmla="*/ 61913 w 138112"/>
                <a:gd name="connsiteY24" fmla="*/ 45244 h 190490"/>
                <a:gd name="connsiteX25" fmla="*/ 61913 w 138112"/>
                <a:gd name="connsiteY25" fmla="*/ 59531 h 190490"/>
                <a:gd name="connsiteX26" fmla="*/ 69056 w 138112"/>
                <a:gd name="connsiteY26" fmla="*/ 66675 h 190490"/>
                <a:gd name="connsiteX27" fmla="*/ 76200 w 138112"/>
                <a:gd name="connsiteY27" fmla="*/ 59531 h 190490"/>
                <a:gd name="connsiteX28" fmla="*/ 76200 w 138112"/>
                <a:gd name="connsiteY28" fmla="*/ 45244 h 190490"/>
                <a:gd name="connsiteX29" fmla="*/ 69056 w 138112"/>
                <a:gd name="connsiteY29" fmla="*/ 38100 h 190490"/>
                <a:gd name="connsiteX30" fmla="*/ 61913 w 138112"/>
                <a:gd name="connsiteY30" fmla="*/ 45244 h 190490"/>
                <a:gd name="connsiteX31" fmla="*/ 109823 w 138112"/>
                <a:gd name="connsiteY31" fmla="*/ 59198 h 190490"/>
                <a:gd name="connsiteX32" fmla="*/ 99727 w 138112"/>
                <a:gd name="connsiteY32" fmla="*/ 59198 h 190490"/>
                <a:gd name="connsiteX33" fmla="*/ 89621 w 138112"/>
                <a:gd name="connsiteY33" fmla="*/ 69294 h 190490"/>
                <a:gd name="connsiteX34" fmla="*/ 89441 w 138112"/>
                <a:gd name="connsiteY34" fmla="*/ 79396 h 190490"/>
                <a:gd name="connsiteX35" fmla="*/ 99542 w 138112"/>
                <a:gd name="connsiteY35" fmla="*/ 79576 h 190490"/>
                <a:gd name="connsiteX36" fmla="*/ 99717 w 138112"/>
                <a:gd name="connsiteY36" fmla="*/ 79400 h 190490"/>
                <a:gd name="connsiteX37" fmla="*/ 109823 w 138112"/>
                <a:gd name="connsiteY37" fmla="*/ 69304 h 190490"/>
                <a:gd name="connsiteX38" fmla="*/ 109823 w 138112"/>
                <a:gd name="connsiteY38" fmla="*/ 59207 h 190490"/>
                <a:gd name="connsiteX39" fmla="*/ 38386 w 138112"/>
                <a:gd name="connsiteY39" fmla="*/ 59198 h 190490"/>
                <a:gd name="connsiteX40" fmla="*/ 28289 w 138112"/>
                <a:gd name="connsiteY40" fmla="*/ 59554 h 190490"/>
                <a:gd name="connsiteX41" fmla="*/ 28289 w 138112"/>
                <a:gd name="connsiteY41" fmla="*/ 69294 h 190490"/>
                <a:gd name="connsiteX42" fmla="*/ 38386 w 138112"/>
                <a:gd name="connsiteY42" fmla="*/ 79400 h 190490"/>
                <a:gd name="connsiteX43" fmla="*/ 48487 w 138112"/>
                <a:gd name="connsiteY43" fmla="*/ 79580 h 190490"/>
                <a:gd name="connsiteX44" fmla="*/ 48667 w 138112"/>
                <a:gd name="connsiteY44" fmla="*/ 69479 h 190490"/>
                <a:gd name="connsiteX45" fmla="*/ 48492 w 138112"/>
                <a:gd name="connsiteY45" fmla="*/ 69304 h 190490"/>
                <a:gd name="connsiteX46" fmla="*/ 38395 w 138112"/>
                <a:gd name="connsiteY46" fmla="*/ 59207 h 19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8112" h="190490">
                  <a:moveTo>
                    <a:pt x="102756" y="161906"/>
                  </a:moveTo>
                  <a:lnTo>
                    <a:pt x="99993" y="173898"/>
                  </a:lnTo>
                  <a:cubicBezTo>
                    <a:pt x="97878" y="183018"/>
                    <a:pt x="90087" y="189708"/>
                    <a:pt x="80753" y="190424"/>
                  </a:cubicBezTo>
                  <a:lnTo>
                    <a:pt x="79105" y="190490"/>
                  </a:lnTo>
                  <a:lnTo>
                    <a:pt x="58998" y="190490"/>
                  </a:lnTo>
                  <a:cubicBezTo>
                    <a:pt x="49631" y="190490"/>
                    <a:pt x="41349" y="184408"/>
                    <a:pt x="38548" y="175470"/>
                  </a:cubicBezTo>
                  <a:lnTo>
                    <a:pt x="38110" y="173879"/>
                  </a:lnTo>
                  <a:lnTo>
                    <a:pt x="35347" y="161906"/>
                  </a:lnTo>
                  <a:lnTo>
                    <a:pt x="102756" y="161906"/>
                  </a:lnTo>
                  <a:close/>
                  <a:moveTo>
                    <a:pt x="69056" y="0"/>
                  </a:moveTo>
                  <a:cubicBezTo>
                    <a:pt x="107195" y="0"/>
                    <a:pt x="138113" y="30918"/>
                    <a:pt x="138113" y="69056"/>
                  </a:cubicBezTo>
                  <a:cubicBezTo>
                    <a:pt x="138113" y="89402"/>
                    <a:pt x="129197" y="108042"/>
                    <a:pt x="111776" y="124682"/>
                  </a:cubicBezTo>
                  <a:cubicBezTo>
                    <a:pt x="111439" y="125004"/>
                    <a:pt x="111203" y="125419"/>
                    <a:pt x="111100" y="125873"/>
                  </a:cubicBezTo>
                  <a:lnTo>
                    <a:pt x="106070" y="147618"/>
                  </a:lnTo>
                  <a:lnTo>
                    <a:pt x="76200" y="147618"/>
                  </a:lnTo>
                  <a:lnTo>
                    <a:pt x="76200" y="83334"/>
                  </a:lnTo>
                  <a:cubicBezTo>
                    <a:pt x="76200" y="79389"/>
                    <a:pt x="73002" y="76190"/>
                    <a:pt x="69056" y="76190"/>
                  </a:cubicBezTo>
                  <a:cubicBezTo>
                    <a:pt x="65111" y="76190"/>
                    <a:pt x="61913" y="79389"/>
                    <a:pt x="61913" y="83334"/>
                  </a:cubicBezTo>
                  <a:lnTo>
                    <a:pt x="61913" y="147628"/>
                  </a:lnTo>
                  <a:lnTo>
                    <a:pt x="32042" y="147628"/>
                  </a:lnTo>
                  <a:lnTo>
                    <a:pt x="27032" y="125882"/>
                  </a:lnTo>
                  <a:cubicBezTo>
                    <a:pt x="26926" y="125431"/>
                    <a:pt x="26691" y="125020"/>
                    <a:pt x="26356" y="124701"/>
                  </a:cubicBezTo>
                  <a:cubicBezTo>
                    <a:pt x="8925" y="108042"/>
                    <a:pt x="0" y="89402"/>
                    <a:pt x="0" y="69047"/>
                  </a:cubicBezTo>
                  <a:cubicBezTo>
                    <a:pt x="5" y="30912"/>
                    <a:pt x="30921" y="0"/>
                    <a:pt x="69056" y="0"/>
                  </a:cubicBezTo>
                  <a:close/>
                  <a:moveTo>
                    <a:pt x="61913" y="45244"/>
                  </a:moveTo>
                  <a:lnTo>
                    <a:pt x="61913" y="59531"/>
                  </a:lnTo>
                  <a:cubicBezTo>
                    <a:pt x="61913" y="63477"/>
                    <a:pt x="65111" y="66675"/>
                    <a:pt x="69056" y="66675"/>
                  </a:cubicBezTo>
                  <a:cubicBezTo>
                    <a:pt x="73002" y="66675"/>
                    <a:pt x="76200" y="63477"/>
                    <a:pt x="76200" y="59531"/>
                  </a:cubicBezTo>
                  <a:lnTo>
                    <a:pt x="76200" y="45244"/>
                  </a:lnTo>
                  <a:cubicBezTo>
                    <a:pt x="76200" y="41298"/>
                    <a:pt x="73002" y="38100"/>
                    <a:pt x="69056" y="38100"/>
                  </a:cubicBezTo>
                  <a:cubicBezTo>
                    <a:pt x="65111" y="38100"/>
                    <a:pt x="61913" y="41298"/>
                    <a:pt x="61913" y="45244"/>
                  </a:cubicBezTo>
                  <a:close/>
                  <a:moveTo>
                    <a:pt x="109823" y="59198"/>
                  </a:moveTo>
                  <a:cubicBezTo>
                    <a:pt x="107034" y="56412"/>
                    <a:pt x="102516" y="56412"/>
                    <a:pt x="99727" y="59198"/>
                  </a:cubicBezTo>
                  <a:lnTo>
                    <a:pt x="89621" y="69294"/>
                  </a:lnTo>
                  <a:cubicBezTo>
                    <a:pt x="86781" y="72034"/>
                    <a:pt x="86701" y="76556"/>
                    <a:pt x="89441" y="79396"/>
                  </a:cubicBezTo>
                  <a:cubicBezTo>
                    <a:pt x="92180" y="82235"/>
                    <a:pt x="96703" y="82315"/>
                    <a:pt x="99542" y="79576"/>
                  </a:cubicBezTo>
                  <a:cubicBezTo>
                    <a:pt x="99601" y="79519"/>
                    <a:pt x="99660" y="79459"/>
                    <a:pt x="99717" y="79400"/>
                  </a:cubicBezTo>
                  <a:lnTo>
                    <a:pt x="109823" y="69304"/>
                  </a:lnTo>
                  <a:cubicBezTo>
                    <a:pt x="112609" y="66515"/>
                    <a:pt x="112609" y="61997"/>
                    <a:pt x="109823" y="59207"/>
                  </a:cubicBezTo>
                  <a:close/>
                  <a:moveTo>
                    <a:pt x="38386" y="59198"/>
                  </a:moveTo>
                  <a:cubicBezTo>
                    <a:pt x="35499" y="56508"/>
                    <a:pt x="30979" y="56668"/>
                    <a:pt x="28289" y="59554"/>
                  </a:cubicBezTo>
                  <a:cubicBezTo>
                    <a:pt x="25733" y="62298"/>
                    <a:pt x="25733" y="66551"/>
                    <a:pt x="28289" y="69294"/>
                  </a:cubicBezTo>
                  <a:lnTo>
                    <a:pt x="38386" y="79400"/>
                  </a:lnTo>
                  <a:cubicBezTo>
                    <a:pt x="41125" y="82240"/>
                    <a:pt x="45648" y="82320"/>
                    <a:pt x="48487" y="79580"/>
                  </a:cubicBezTo>
                  <a:cubicBezTo>
                    <a:pt x="51326" y="76841"/>
                    <a:pt x="51406" y="72319"/>
                    <a:pt x="48667" y="69479"/>
                  </a:cubicBezTo>
                  <a:cubicBezTo>
                    <a:pt x="48610" y="69420"/>
                    <a:pt x="48551" y="69361"/>
                    <a:pt x="48492" y="69304"/>
                  </a:cubicBezTo>
                  <a:lnTo>
                    <a:pt x="38395" y="59207"/>
                  </a:lnTo>
                  <a:close/>
                </a:path>
              </a:pathLst>
            </a:custGeom>
            <a:solidFill>
              <a:schemeClr val="bg1"/>
            </a:solidFill>
            <a:ln w="52503" cap="flat">
              <a:noFill/>
              <a:prstDash val="solid"/>
              <a:miter/>
            </a:ln>
            <a:effectLst>
              <a:outerShdw blurRad="889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GB" sz="1600" b="1">
                <a:solidFill>
                  <a:schemeClr val="bg1"/>
                </a:solidFill>
                <a:latin typeface="+mj-lt"/>
                <a:cs typeface="Segoe Sans Display Semibold" pitchFamily="2" charset="0"/>
              </a:endParaRPr>
            </a:p>
          </p:txBody>
        </p:sp>
      </p:grpSp>
      <p:grpSp>
        <p:nvGrpSpPr>
          <p:cNvPr id="27" name="Group 26">
            <a:extLst>
              <a:ext uri="{FF2B5EF4-FFF2-40B4-BE49-F238E27FC236}">
                <a16:creationId xmlns:a16="http://schemas.microsoft.com/office/drawing/2014/main" id="{C090F24E-EBA1-5173-8381-7E72890038B1}"/>
              </a:ext>
              <a:ext uri="{C183D7F6-B498-43B3-948B-1728B52AA6E4}">
                <adec:decorative xmlns:adec="http://schemas.microsoft.com/office/drawing/2017/decorative" val="1"/>
              </a:ext>
            </a:extLst>
          </p:cNvPr>
          <p:cNvGrpSpPr/>
          <p:nvPr/>
        </p:nvGrpSpPr>
        <p:grpSpPr>
          <a:xfrm>
            <a:off x="863049" y="4012070"/>
            <a:ext cx="562508" cy="562508"/>
            <a:chOff x="1955959" y="4187622"/>
            <a:chExt cx="766762" cy="765422"/>
          </a:xfrm>
        </p:grpSpPr>
        <p:sp>
          <p:nvSpPr>
            <p:cNvPr id="29" name="Oval 28">
              <a:extLst>
                <a:ext uri="{FF2B5EF4-FFF2-40B4-BE49-F238E27FC236}">
                  <a16:creationId xmlns:a16="http://schemas.microsoft.com/office/drawing/2014/main" id="{61005E40-0464-2C23-9437-40417217FF8C}"/>
                </a:ext>
                <a:ext uri="{C183D7F6-B498-43B3-948B-1728B52AA6E4}">
                  <adec:decorative xmlns:adec="http://schemas.microsoft.com/office/drawing/2017/decorative" val="1"/>
                </a:ext>
              </a:extLst>
            </p:cNvPr>
            <p:cNvSpPr/>
            <p:nvPr/>
          </p:nvSpPr>
          <p:spPr>
            <a:xfrm>
              <a:off x="1955959" y="4187622"/>
              <a:ext cx="766762" cy="765422"/>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30" name="Oval 29">
              <a:extLst>
                <a:ext uri="{FF2B5EF4-FFF2-40B4-BE49-F238E27FC236}">
                  <a16:creationId xmlns:a16="http://schemas.microsoft.com/office/drawing/2014/main" id="{FA7D3E89-024D-1D45-3FBD-E1416653042B}"/>
                </a:ext>
                <a:ext uri="{C183D7F6-B498-43B3-948B-1728B52AA6E4}">
                  <adec:decorative xmlns:adec="http://schemas.microsoft.com/office/drawing/2017/decorative" val="1"/>
                </a:ext>
              </a:extLst>
            </p:cNvPr>
            <p:cNvSpPr/>
            <p:nvPr/>
          </p:nvSpPr>
          <p:spPr>
            <a:xfrm>
              <a:off x="2037153" y="4268675"/>
              <a:ext cx="604373" cy="603315"/>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sp>
        <p:nvSpPr>
          <p:cNvPr id="28" name="Graphic 59">
            <a:extLst>
              <a:ext uri="{FF2B5EF4-FFF2-40B4-BE49-F238E27FC236}">
                <a16:creationId xmlns:a16="http://schemas.microsoft.com/office/drawing/2014/main" id="{4F75FD00-8635-9773-E071-21A2314F8577}"/>
              </a:ext>
              <a:ext uri="{C183D7F6-B498-43B3-948B-1728B52AA6E4}">
                <adec:decorative xmlns:adec="http://schemas.microsoft.com/office/drawing/2017/decorative" val="1"/>
              </a:ext>
            </a:extLst>
          </p:cNvPr>
          <p:cNvSpPr>
            <a:spLocks/>
          </p:cNvSpPr>
          <p:nvPr/>
        </p:nvSpPr>
        <p:spPr>
          <a:xfrm>
            <a:off x="1003903" y="4152924"/>
            <a:ext cx="280800" cy="280800"/>
          </a:xfrm>
          <a:custGeom>
            <a:avLst/>
            <a:gdLst>
              <a:gd name="connsiteX0" fmla="*/ 126206 w 190500"/>
              <a:gd name="connsiteY0" fmla="*/ 109538 h 190500"/>
              <a:gd name="connsiteX1" fmla="*/ 88106 w 190500"/>
              <a:gd name="connsiteY1" fmla="*/ 109538 h 190500"/>
              <a:gd name="connsiteX2" fmla="*/ 80963 w 190500"/>
              <a:gd name="connsiteY2" fmla="*/ 102394 h 190500"/>
              <a:gd name="connsiteX3" fmla="*/ 80963 w 190500"/>
              <a:gd name="connsiteY3" fmla="*/ 45244 h 190500"/>
              <a:gd name="connsiteX4" fmla="*/ 88106 w 190500"/>
              <a:gd name="connsiteY4" fmla="*/ 38100 h 190500"/>
              <a:gd name="connsiteX5" fmla="*/ 95250 w 190500"/>
              <a:gd name="connsiteY5" fmla="*/ 45244 h 190500"/>
              <a:gd name="connsiteX6" fmla="*/ 95250 w 190500"/>
              <a:gd name="connsiteY6" fmla="*/ 95250 h 190500"/>
              <a:gd name="connsiteX7" fmla="*/ 126206 w 190500"/>
              <a:gd name="connsiteY7" fmla="*/ 95250 h 190500"/>
              <a:gd name="connsiteX8" fmla="*/ 133350 w 190500"/>
              <a:gd name="connsiteY8" fmla="*/ 102394 h 190500"/>
              <a:gd name="connsiteX9" fmla="*/ 126206 w 190500"/>
              <a:gd name="connsiteY9" fmla="*/ 109538 h 190500"/>
              <a:gd name="connsiteX10" fmla="*/ 95250 w 190500"/>
              <a:gd name="connsiteY10" fmla="*/ 0 h 190500"/>
              <a:gd name="connsiteX11" fmla="*/ 0 w 190500"/>
              <a:gd name="connsiteY11" fmla="*/ 95250 h 190500"/>
              <a:gd name="connsiteX12" fmla="*/ 95250 w 190500"/>
              <a:gd name="connsiteY12" fmla="*/ 190500 h 190500"/>
              <a:gd name="connsiteX13" fmla="*/ 190500 w 190500"/>
              <a:gd name="connsiteY13" fmla="*/ 95250 h 190500"/>
              <a:gd name="connsiteX14" fmla="*/ 95250 w 190500"/>
              <a:gd name="connsiteY14"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500" h="190500">
                <a:moveTo>
                  <a:pt x="126206" y="109538"/>
                </a:moveTo>
                <a:lnTo>
                  <a:pt x="88106" y="109538"/>
                </a:lnTo>
                <a:cubicBezTo>
                  <a:pt x="84161" y="109538"/>
                  <a:pt x="80963" y="106339"/>
                  <a:pt x="80963" y="102394"/>
                </a:cubicBezTo>
                <a:lnTo>
                  <a:pt x="80963" y="45244"/>
                </a:lnTo>
                <a:cubicBezTo>
                  <a:pt x="80963" y="41298"/>
                  <a:pt x="84161" y="38100"/>
                  <a:pt x="88106" y="38100"/>
                </a:cubicBezTo>
                <a:cubicBezTo>
                  <a:pt x="92052" y="38100"/>
                  <a:pt x="95250" y="41298"/>
                  <a:pt x="95250" y="45244"/>
                </a:cubicBezTo>
                <a:lnTo>
                  <a:pt x="95250" y="95250"/>
                </a:lnTo>
                <a:lnTo>
                  <a:pt x="126206" y="95250"/>
                </a:lnTo>
                <a:cubicBezTo>
                  <a:pt x="130152" y="95250"/>
                  <a:pt x="133350" y="98449"/>
                  <a:pt x="133350" y="102394"/>
                </a:cubicBezTo>
                <a:cubicBezTo>
                  <a:pt x="133350" y="106339"/>
                  <a:pt x="130152" y="109538"/>
                  <a:pt x="126206" y="109538"/>
                </a:cubicBezTo>
                <a:close/>
                <a:moveTo>
                  <a:pt x="95250" y="0"/>
                </a:moveTo>
                <a:cubicBezTo>
                  <a:pt x="42653" y="0"/>
                  <a:pt x="0" y="42653"/>
                  <a:pt x="0" y="95250"/>
                </a:cubicBezTo>
                <a:cubicBezTo>
                  <a:pt x="0" y="147847"/>
                  <a:pt x="42653" y="190500"/>
                  <a:pt x="95250" y="190500"/>
                </a:cubicBezTo>
                <a:cubicBezTo>
                  <a:pt x="147847" y="190500"/>
                  <a:pt x="190500" y="147847"/>
                  <a:pt x="190500" y="95250"/>
                </a:cubicBezTo>
                <a:cubicBezTo>
                  <a:pt x="190500" y="42653"/>
                  <a:pt x="147847" y="0"/>
                  <a:pt x="95250" y="0"/>
                </a:cubicBezTo>
                <a:close/>
              </a:path>
            </a:pathLst>
          </a:custGeom>
          <a:solidFill>
            <a:schemeClr val="bg1"/>
          </a:solidFill>
          <a:ln w="52503" cap="flat">
            <a:noFill/>
            <a:prstDash val="solid"/>
            <a:miter/>
          </a:ln>
          <a:effectLst>
            <a:outerShdw blurRad="889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GB" sz="1600" b="1">
              <a:solidFill>
                <a:schemeClr val="bg1"/>
              </a:solidFill>
              <a:latin typeface="+mj-lt"/>
              <a:cs typeface="Segoe Sans Display Semibold" pitchFamily="2" charset="0"/>
            </a:endParaRPr>
          </a:p>
        </p:txBody>
      </p:sp>
      <p:cxnSp>
        <p:nvCxnSpPr>
          <p:cNvPr id="11" name="Straight Connector 10">
            <a:extLst>
              <a:ext uri="{FF2B5EF4-FFF2-40B4-BE49-F238E27FC236}">
                <a16:creationId xmlns:a16="http://schemas.microsoft.com/office/drawing/2014/main" id="{F30A71D1-1B9B-CC7A-2889-F0F15C4D0412}"/>
              </a:ext>
              <a:ext uri="{C183D7F6-B498-43B3-948B-1728B52AA6E4}">
                <adec:decorative xmlns:adec="http://schemas.microsoft.com/office/drawing/2017/decorative" val="1"/>
              </a:ext>
            </a:extLst>
          </p:cNvPr>
          <p:cNvCxnSpPr>
            <a:cxnSpLocks/>
          </p:cNvCxnSpPr>
          <p:nvPr/>
        </p:nvCxnSpPr>
        <p:spPr>
          <a:xfrm>
            <a:off x="1689101" y="2459532"/>
            <a:ext cx="9577210"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9635BA5-813A-7667-4D61-499EDCBEFD0A}"/>
              </a:ext>
              <a:ext uri="{C183D7F6-B498-43B3-948B-1728B52AA6E4}">
                <adec:decorative xmlns:adec="http://schemas.microsoft.com/office/drawing/2017/decorative" val="1"/>
              </a:ext>
            </a:extLst>
          </p:cNvPr>
          <p:cNvCxnSpPr>
            <a:cxnSpLocks/>
          </p:cNvCxnSpPr>
          <p:nvPr/>
        </p:nvCxnSpPr>
        <p:spPr>
          <a:xfrm>
            <a:off x="1689101" y="3681788"/>
            <a:ext cx="9577210"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532BBEA-869F-6CE4-D0E8-90581B2F38C8}"/>
              </a:ext>
              <a:ext uri="{C183D7F6-B498-43B3-948B-1728B52AA6E4}">
                <adec:decorative xmlns:adec="http://schemas.microsoft.com/office/drawing/2017/decorative" val="1"/>
              </a:ext>
            </a:extLst>
          </p:cNvPr>
          <p:cNvCxnSpPr>
            <a:cxnSpLocks/>
          </p:cNvCxnSpPr>
          <p:nvPr/>
        </p:nvCxnSpPr>
        <p:spPr>
          <a:xfrm>
            <a:off x="1689101" y="4904044"/>
            <a:ext cx="9577210"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5403434-A26E-3A0D-514D-2A9B40FFB960}"/>
              </a:ext>
              <a:ext uri="{C183D7F6-B498-43B3-948B-1728B52AA6E4}">
                <adec:decorative xmlns:adec="http://schemas.microsoft.com/office/drawing/2017/decorative" val="1"/>
              </a:ext>
            </a:extLst>
          </p:cNvPr>
          <p:cNvGrpSpPr/>
          <p:nvPr/>
        </p:nvGrpSpPr>
        <p:grpSpPr>
          <a:xfrm>
            <a:off x="863049" y="5357028"/>
            <a:ext cx="562508" cy="562508"/>
            <a:chOff x="863049" y="5357028"/>
            <a:chExt cx="562508" cy="562508"/>
          </a:xfrm>
        </p:grpSpPr>
        <p:grpSp>
          <p:nvGrpSpPr>
            <p:cNvPr id="45" name="Group 44">
              <a:extLst>
                <a:ext uri="{FF2B5EF4-FFF2-40B4-BE49-F238E27FC236}">
                  <a16:creationId xmlns:a16="http://schemas.microsoft.com/office/drawing/2014/main" id="{558B5482-A6BA-F75B-D791-62C1ACF155F4}"/>
                </a:ext>
                <a:ext uri="{C183D7F6-B498-43B3-948B-1728B52AA6E4}">
                  <adec:decorative xmlns:adec="http://schemas.microsoft.com/office/drawing/2017/decorative" val="1"/>
                </a:ext>
              </a:extLst>
            </p:cNvPr>
            <p:cNvGrpSpPr/>
            <p:nvPr/>
          </p:nvGrpSpPr>
          <p:grpSpPr>
            <a:xfrm>
              <a:off x="863049" y="5357028"/>
              <a:ext cx="562508" cy="562508"/>
              <a:chOff x="1955959" y="4187622"/>
              <a:chExt cx="766762" cy="765422"/>
            </a:xfrm>
          </p:grpSpPr>
          <p:sp>
            <p:nvSpPr>
              <p:cNvPr id="47" name="Oval 46">
                <a:extLst>
                  <a:ext uri="{FF2B5EF4-FFF2-40B4-BE49-F238E27FC236}">
                    <a16:creationId xmlns:a16="http://schemas.microsoft.com/office/drawing/2014/main" id="{65CC7B37-8D82-CB93-7325-53A3AB6A9D65}"/>
                  </a:ext>
                  <a:ext uri="{C183D7F6-B498-43B3-948B-1728B52AA6E4}">
                    <adec:decorative xmlns:adec="http://schemas.microsoft.com/office/drawing/2017/decorative" val="1"/>
                  </a:ext>
                </a:extLst>
              </p:cNvPr>
              <p:cNvSpPr/>
              <p:nvPr/>
            </p:nvSpPr>
            <p:spPr>
              <a:xfrm>
                <a:off x="1955959" y="4187622"/>
                <a:ext cx="766762" cy="765422"/>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48" name="Oval 47">
                <a:extLst>
                  <a:ext uri="{FF2B5EF4-FFF2-40B4-BE49-F238E27FC236}">
                    <a16:creationId xmlns:a16="http://schemas.microsoft.com/office/drawing/2014/main" id="{B31E6EEE-AE8A-407F-A03D-08464648C902}"/>
                  </a:ext>
                  <a:ext uri="{C183D7F6-B498-43B3-948B-1728B52AA6E4}">
                    <adec:decorative xmlns:adec="http://schemas.microsoft.com/office/drawing/2017/decorative" val="1"/>
                  </a:ext>
                </a:extLst>
              </p:cNvPr>
              <p:cNvSpPr/>
              <p:nvPr/>
            </p:nvSpPr>
            <p:spPr>
              <a:xfrm>
                <a:off x="2037153" y="4268675"/>
                <a:ext cx="604373" cy="603315"/>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sp>
          <p:nvSpPr>
            <p:cNvPr id="4" name="Graphic 33" descr="Icon of a shield with a keyhole">
              <a:extLst>
                <a:ext uri="{FF2B5EF4-FFF2-40B4-BE49-F238E27FC236}">
                  <a16:creationId xmlns:a16="http://schemas.microsoft.com/office/drawing/2014/main" id="{88D418BE-FC07-D81E-E77D-B67AB5146DDB}"/>
                </a:ext>
              </a:extLst>
            </p:cNvPr>
            <p:cNvSpPr>
              <a:spLocks noChangeAspect="1"/>
            </p:cNvSpPr>
            <p:nvPr/>
          </p:nvSpPr>
          <p:spPr>
            <a:xfrm>
              <a:off x="1028926" y="5510084"/>
              <a:ext cx="230756" cy="256396"/>
            </a:xfrm>
            <a:custGeom>
              <a:avLst/>
              <a:gdLst>
                <a:gd name="connsiteX0" fmla="*/ 0 w 171450"/>
                <a:gd name="connsiteY0" fmla="*/ 35719 h 190501"/>
                <a:gd name="connsiteX1" fmla="*/ 0 w 171450"/>
                <a:gd name="connsiteY1" fmla="*/ 85725 h 190501"/>
                <a:gd name="connsiteX2" fmla="*/ 83106 w 171450"/>
                <a:gd name="connsiteY2" fmla="*/ 190005 h 190501"/>
                <a:gd name="connsiteX3" fmla="*/ 88344 w 171450"/>
                <a:gd name="connsiteY3" fmla="*/ 190005 h 190501"/>
                <a:gd name="connsiteX4" fmla="*/ 171450 w 171450"/>
                <a:gd name="connsiteY4" fmla="*/ 85725 h 190501"/>
                <a:gd name="connsiteX5" fmla="*/ 171450 w 171450"/>
                <a:gd name="connsiteY5" fmla="*/ 35719 h 190501"/>
                <a:gd name="connsiteX6" fmla="*/ 164306 w 171450"/>
                <a:gd name="connsiteY6" fmla="*/ 28575 h 190501"/>
                <a:gd name="connsiteX7" fmla="*/ 90011 w 171450"/>
                <a:gd name="connsiteY7" fmla="*/ 1429 h 190501"/>
                <a:gd name="connsiteX8" fmla="*/ 81439 w 171450"/>
                <a:gd name="connsiteY8" fmla="*/ 1429 h 190501"/>
                <a:gd name="connsiteX9" fmla="*/ 7144 w 171450"/>
                <a:gd name="connsiteY9" fmla="*/ 28575 h 190501"/>
                <a:gd name="connsiteX10" fmla="*/ 0 w 171450"/>
                <a:gd name="connsiteY10" fmla="*/ 35719 h 190501"/>
                <a:gd name="connsiteX11" fmla="*/ 104727 w 171450"/>
                <a:gd name="connsiteY11" fmla="*/ 85725 h 190501"/>
                <a:gd name="connsiteX12" fmla="*/ 92869 w 171450"/>
                <a:gd name="connsiteY12" fmla="*/ 103365 h 190501"/>
                <a:gd name="connsiteX13" fmla="*/ 92869 w 171450"/>
                <a:gd name="connsiteY13" fmla="*/ 126206 h 190501"/>
                <a:gd name="connsiteX14" fmla="*/ 85725 w 171450"/>
                <a:gd name="connsiteY14" fmla="*/ 133350 h 190501"/>
                <a:gd name="connsiteX15" fmla="*/ 78581 w 171450"/>
                <a:gd name="connsiteY15" fmla="*/ 126206 h 190501"/>
                <a:gd name="connsiteX16" fmla="*/ 78581 w 171450"/>
                <a:gd name="connsiteY16" fmla="*/ 103403 h 190501"/>
                <a:gd name="connsiteX17" fmla="*/ 67998 w 171450"/>
                <a:gd name="connsiteY17" fmla="*/ 78628 h 190501"/>
                <a:gd name="connsiteX18" fmla="*/ 92774 w 171450"/>
                <a:gd name="connsiteY18" fmla="*/ 68045 h 190501"/>
                <a:gd name="connsiteX19" fmla="*/ 104727 w 171450"/>
                <a:gd name="connsiteY19" fmla="*/ 85725 h 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1450" h="190501">
                  <a:moveTo>
                    <a:pt x="0" y="35719"/>
                  </a:moveTo>
                  <a:lnTo>
                    <a:pt x="0" y="85725"/>
                  </a:lnTo>
                  <a:cubicBezTo>
                    <a:pt x="0" y="133360"/>
                    <a:pt x="28175" y="168364"/>
                    <a:pt x="83106" y="190005"/>
                  </a:cubicBezTo>
                  <a:cubicBezTo>
                    <a:pt x="84789" y="190668"/>
                    <a:pt x="86661" y="190668"/>
                    <a:pt x="88344" y="190005"/>
                  </a:cubicBezTo>
                  <a:cubicBezTo>
                    <a:pt x="143275" y="168364"/>
                    <a:pt x="171450" y="133350"/>
                    <a:pt x="171450" y="85725"/>
                  </a:cubicBezTo>
                  <a:lnTo>
                    <a:pt x="171450" y="35719"/>
                  </a:lnTo>
                  <a:cubicBezTo>
                    <a:pt x="171450" y="31773"/>
                    <a:pt x="168252" y="28575"/>
                    <a:pt x="164306" y="28575"/>
                  </a:cubicBezTo>
                  <a:cubicBezTo>
                    <a:pt x="138941" y="28575"/>
                    <a:pt x="114224" y="19593"/>
                    <a:pt x="90011" y="1429"/>
                  </a:cubicBezTo>
                  <a:cubicBezTo>
                    <a:pt x="87471" y="-476"/>
                    <a:pt x="83979" y="-476"/>
                    <a:pt x="81439" y="1429"/>
                  </a:cubicBezTo>
                  <a:cubicBezTo>
                    <a:pt x="57226" y="19593"/>
                    <a:pt x="32509" y="28575"/>
                    <a:pt x="7144" y="28575"/>
                  </a:cubicBezTo>
                  <a:cubicBezTo>
                    <a:pt x="3198" y="28575"/>
                    <a:pt x="0" y="31773"/>
                    <a:pt x="0" y="35719"/>
                  </a:cubicBezTo>
                  <a:close/>
                  <a:moveTo>
                    <a:pt x="104727" y="85725"/>
                  </a:moveTo>
                  <a:cubicBezTo>
                    <a:pt x="104727" y="93469"/>
                    <a:pt x="100039" y="100442"/>
                    <a:pt x="92869" y="103365"/>
                  </a:cubicBezTo>
                  <a:lnTo>
                    <a:pt x="92869" y="126206"/>
                  </a:lnTo>
                  <a:cubicBezTo>
                    <a:pt x="92869" y="130152"/>
                    <a:pt x="89670" y="133350"/>
                    <a:pt x="85725" y="133350"/>
                  </a:cubicBezTo>
                  <a:cubicBezTo>
                    <a:pt x="81780" y="133350"/>
                    <a:pt x="78581" y="130152"/>
                    <a:pt x="78581" y="126206"/>
                  </a:cubicBezTo>
                  <a:lnTo>
                    <a:pt x="78581" y="103403"/>
                  </a:lnTo>
                  <a:cubicBezTo>
                    <a:pt x="68817" y="99484"/>
                    <a:pt x="64079" y="88392"/>
                    <a:pt x="67998" y="78628"/>
                  </a:cubicBezTo>
                  <a:cubicBezTo>
                    <a:pt x="71918" y="68864"/>
                    <a:pt x="83009" y="64126"/>
                    <a:pt x="92774" y="68045"/>
                  </a:cubicBezTo>
                  <a:cubicBezTo>
                    <a:pt x="99995" y="70944"/>
                    <a:pt x="104727" y="77943"/>
                    <a:pt x="104727" y="85725"/>
                  </a:cubicBezTo>
                  <a:close/>
                </a:path>
              </a:pathLst>
            </a:custGeom>
            <a:solidFill>
              <a:schemeClr val="bg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noProof="0"/>
            </a:p>
          </p:txBody>
        </p:sp>
      </p:grpSp>
      <p:sp>
        <p:nvSpPr>
          <p:cNvPr id="6" name="Title 5">
            <a:extLst>
              <a:ext uri="{FF2B5EF4-FFF2-40B4-BE49-F238E27FC236}">
                <a16:creationId xmlns:a16="http://schemas.microsoft.com/office/drawing/2014/main" id="{B79AE16F-94A7-700B-9DB8-6B31E1D441A0}"/>
              </a:ext>
            </a:extLst>
          </p:cNvPr>
          <p:cNvSpPr>
            <a:spLocks noGrp="1"/>
          </p:cNvSpPr>
          <p:nvPr>
            <p:ph type="title"/>
          </p:nvPr>
        </p:nvSpPr>
        <p:spPr>
          <a:xfrm>
            <a:off x="588263" y="485481"/>
            <a:ext cx="11018520" cy="498598"/>
          </a:xfrm>
        </p:spPr>
        <p:txBody>
          <a:bodyPr/>
          <a:lstStyle/>
          <a:p>
            <a:pPr lvl="0"/>
            <a:r>
              <a:rPr lang="en-US"/>
              <a:t>Copilot Chat Benefits</a:t>
            </a:r>
          </a:p>
        </p:txBody>
      </p:sp>
      <p:sp>
        <p:nvSpPr>
          <p:cNvPr id="19" name="TextBox 18">
            <a:extLst>
              <a:ext uri="{FF2B5EF4-FFF2-40B4-BE49-F238E27FC236}">
                <a16:creationId xmlns:a16="http://schemas.microsoft.com/office/drawing/2014/main" id="{52C9AD85-684B-6AF4-34A0-EE12C3951050}"/>
              </a:ext>
            </a:extLst>
          </p:cNvPr>
          <p:cNvSpPr txBox="1">
            <a:spLocks/>
          </p:cNvSpPr>
          <p:nvPr/>
        </p:nvSpPr>
        <p:spPr>
          <a:xfrm>
            <a:off x="1689100" y="1567558"/>
            <a:ext cx="9577211" cy="561692"/>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Aft>
                <a:spcPts val="300"/>
              </a:spcAft>
              <a:buClrTx/>
              <a:buSzTx/>
              <a:buFontTx/>
              <a:buNone/>
              <a:tabLst/>
              <a:defRPr/>
            </a:pPr>
            <a:r>
              <a:rPr kumimoji="0" lang="en-US" sz="1800" b="0" i="0" u="none" strike="noStrike" kern="1200" cap="none" normalizeH="0" baseline="0" noProof="0">
                <a:ln>
                  <a:noFill/>
                </a:ln>
                <a:solidFill>
                  <a:schemeClr val="accent1"/>
                </a:solidFill>
                <a:effectLst/>
                <a:uLnTx/>
                <a:uFillTx/>
                <a:latin typeface="+mj-lt"/>
                <a:ea typeface="Open Sans" panose="020B0606030504020204" pitchFamily="34" charset="0"/>
                <a:cs typeface="Open Sans" panose="020B0606030504020204" pitchFamily="34" charset="0"/>
              </a:rPr>
              <a:t>Inspiring Creativity: </a:t>
            </a:r>
          </a:p>
          <a:p>
            <a:pPr marL="0" marR="0" lvl="0" indent="0" algn="l" defTabSz="914400" rtl="0" eaLnBrk="1" fontAlgn="auto" latinLnBrk="0" hangingPunct="1">
              <a:lnSpc>
                <a:spcPct val="100000"/>
              </a:lnSpc>
              <a:spcAft>
                <a:spcPts val="300"/>
              </a:spcAft>
              <a:buClrTx/>
              <a:buSzTx/>
              <a:buFontTx/>
              <a:buNone/>
              <a:tabLst/>
              <a:defRPr/>
            </a:pPr>
            <a:r>
              <a:rPr kumimoji="0" lang="en-US" sz="1600" b="0" i="0" u="none" strike="noStrike" kern="1200" cap="none" normalizeH="0" baseline="0" noProof="0">
                <a:ln>
                  <a:noFill/>
                </a:ln>
                <a:solidFill>
                  <a:schemeClr val="bg1"/>
                </a:solidFill>
                <a:effectLst/>
                <a:uLnTx/>
                <a:uFillTx/>
                <a:ea typeface="+mn-ea"/>
                <a:cs typeface="+mn-cs"/>
              </a:rPr>
              <a:t>It inspires creativity by providing insights and suggestions that can help users think outside the box</a:t>
            </a:r>
          </a:p>
        </p:txBody>
      </p:sp>
      <p:sp>
        <p:nvSpPr>
          <p:cNvPr id="25" name="TextBox 24">
            <a:extLst>
              <a:ext uri="{FF2B5EF4-FFF2-40B4-BE49-F238E27FC236}">
                <a16:creationId xmlns:a16="http://schemas.microsoft.com/office/drawing/2014/main" id="{3CC75F03-5D46-2226-25F8-C1E873B7B6DE}"/>
              </a:ext>
            </a:extLst>
          </p:cNvPr>
          <p:cNvSpPr txBox="1"/>
          <p:nvPr/>
        </p:nvSpPr>
        <p:spPr>
          <a:xfrm>
            <a:off x="1689100" y="2667112"/>
            <a:ext cx="9577211" cy="807913"/>
          </a:xfrm>
          <a:prstGeom prst="rect">
            <a:avLst/>
          </a:prstGeom>
          <a:noFill/>
        </p:spPr>
        <p:txBody>
          <a:bodyPr wrap="square" lIns="0" tIns="0" rIns="0" bIns="0" anchor="ctr">
            <a:spAutoFit/>
          </a:bodyPr>
          <a:lstStyle/>
          <a:p>
            <a:pPr defTabSz="914400">
              <a:spcAft>
                <a:spcPts val="300"/>
              </a:spcAft>
              <a:defRPr/>
            </a:pPr>
            <a:r>
              <a:rPr lang="en-US" sz="1800">
                <a:solidFill>
                  <a:schemeClr val="accent1"/>
                </a:solidFill>
                <a:latin typeface="+mj-lt"/>
                <a:ea typeface="Open Sans" panose="020B0606030504020204" pitchFamily="34" charset="0"/>
                <a:cs typeface="Open Sans" panose="020B0606030504020204" pitchFamily="34" charset="0"/>
              </a:rPr>
              <a:t>Boosting Productivity: </a:t>
            </a:r>
          </a:p>
          <a:p>
            <a:pPr defTabSz="914400">
              <a:spcAft>
                <a:spcPts val="300"/>
              </a:spcAft>
              <a:defRPr/>
            </a:pPr>
            <a:r>
              <a:rPr lang="en-US" sz="1600">
                <a:solidFill>
                  <a:schemeClr val="bg1"/>
                </a:solidFill>
              </a:rPr>
              <a:t>Copilot Chat boosts productivity by allowing users to accomplish more in less time, reasoning </a:t>
            </a:r>
            <a:br>
              <a:rPr lang="en-US" sz="1600">
                <a:solidFill>
                  <a:schemeClr val="bg1"/>
                </a:solidFill>
              </a:rPr>
            </a:br>
            <a:r>
              <a:rPr lang="en-US" sz="1600">
                <a:solidFill>
                  <a:schemeClr val="bg1"/>
                </a:solidFill>
              </a:rPr>
              <a:t>alongside them</a:t>
            </a:r>
          </a:p>
        </p:txBody>
      </p:sp>
      <p:sp>
        <p:nvSpPr>
          <p:cNvPr id="31" name="TextBox 30">
            <a:extLst>
              <a:ext uri="{FF2B5EF4-FFF2-40B4-BE49-F238E27FC236}">
                <a16:creationId xmlns:a16="http://schemas.microsoft.com/office/drawing/2014/main" id="{076A6F24-44F1-ABF3-A36E-BA5ED8BA1AFD}"/>
              </a:ext>
            </a:extLst>
          </p:cNvPr>
          <p:cNvSpPr txBox="1"/>
          <p:nvPr/>
        </p:nvSpPr>
        <p:spPr>
          <a:xfrm>
            <a:off x="1689100" y="4012478"/>
            <a:ext cx="9577211" cy="561692"/>
          </a:xfrm>
          <a:prstGeom prst="rect">
            <a:avLst/>
          </a:prstGeom>
          <a:noFill/>
        </p:spPr>
        <p:txBody>
          <a:bodyPr wrap="square" lIns="0" tIns="0" rIns="0" bIns="0" anchor="ctr">
            <a:spAutoFit/>
          </a:bodyPr>
          <a:lstStyle/>
          <a:p>
            <a:pPr defTabSz="914400">
              <a:spcAft>
                <a:spcPts val="300"/>
              </a:spcAft>
              <a:defRPr/>
            </a:pPr>
            <a:r>
              <a:rPr lang="en-US" sz="1800">
                <a:solidFill>
                  <a:schemeClr val="accent1"/>
                </a:solidFill>
                <a:latin typeface="+mj-lt"/>
                <a:ea typeface="Open Sans" panose="020B0606030504020204" pitchFamily="34" charset="0"/>
                <a:cs typeface="Open Sans" panose="020B0606030504020204" pitchFamily="34" charset="0"/>
              </a:rPr>
              <a:t>Enabling Focus: </a:t>
            </a:r>
          </a:p>
          <a:p>
            <a:pPr defTabSz="914400">
              <a:spcAft>
                <a:spcPts val="300"/>
              </a:spcAft>
              <a:defRPr/>
            </a:pPr>
            <a:r>
              <a:rPr lang="en-US" sz="1600">
                <a:solidFill>
                  <a:schemeClr val="bg1"/>
                </a:solidFill>
              </a:rPr>
              <a:t>It enables busy teams to focus on what really matters by handling routine tasks</a:t>
            </a:r>
          </a:p>
        </p:txBody>
      </p:sp>
      <p:sp>
        <p:nvSpPr>
          <p:cNvPr id="40" name="TextBox 39">
            <a:extLst>
              <a:ext uri="{FF2B5EF4-FFF2-40B4-BE49-F238E27FC236}">
                <a16:creationId xmlns:a16="http://schemas.microsoft.com/office/drawing/2014/main" id="{968EFCD3-EA0F-17AB-61BD-7123F529A990}"/>
              </a:ext>
            </a:extLst>
          </p:cNvPr>
          <p:cNvSpPr txBox="1"/>
          <p:nvPr/>
        </p:nvSpPr>
        <p:spPr>
          <a:xfrm>
            <a:off x="1689100" y="5234326"/>
            <a:ext cx="9577211" cy="807913"/>
          </a:xfrm>
          <a:prstGeom prst="rect">
            <a:avLst/>
          </a:prstGeom>
          <a:noFill/>
        </p:spPr>
        <p:txBody>
          <a:bodyPr wrap="square" lIns="0" tIns="0" rIns="0" bIns="0" anchor="ctr">
            <a:spAutoFit/>
          </a:bodyPr>
          <a:lstStyle/>
          <a:p>
            <a:pPr defTabSz="914400">
              <a:spcAft>
                <a:spcPts val="300"/>
              </a:spcAft>
              <a:defRPr/>
            </a:pPr>
            <a:r>
              <a:rPr lang="en-US" sz="1800">
                <a:solidFill>
                  <a:schemeClr val="accent1"/>
                </a:solidFill>
                <a:latin typeface="+mj-lt"/>
                <a:ea typeface="Open Sans" panose="020B0606030504020204" pitchFamily="34" charset="0"/>
                <a:cs typeface="Open Sans" panose="020B0606030504020204" pitchFamily="34" charset="0"/>
              </a:rPr>
              <a:t>Secure AI for the Enterprise: </a:t>
            </a:r>
          </a:p>
          <a:p>
            <a:pPr defTabSz="914400">
              <a:spcAft>
                <a:spcPts val="300"/>
              </a:spcAft>
              <a:defRPr/>
            </a:pPr>
            <a:r>
              <a:rPr lang="en-US" sz="1600">
                <a:solidFill>
                  <a:schemeClr val="bg1"/>
                </a:solidFill>
              </a:rPr>
              <a:t>Same admin controls as Microsoft 365 Copilot, Enterprise Data Protection, limited work data access, </a:t>
            </a:r>
            <a:br>
              <a:rPr lang="en-US" sz="1600">
                <a:solidFill>
                  <a:schemeClr val="bg1"/>
                </a:solidFill>
              </a:rPr>
            </a:br>
            <a:r>
              <a:rPr lang="en-US" sz="1600">
                <a:solidFill>
                  <a:schemeClr val="bg1"/>
                </a:solidFill>
              </a:rPr>
              <a:t>AI Transformation</a:t>
            </a:r>
          </a:p>
        </p:txBody>
      </p:sp>
    </p:spTree>
    <p:extLst>
      <p:ext uri="{BB962C8B-B14F-4D97-AF65-F5344CB8AC3E}">
        <p14:creationId xmlns:p14="http://schemas.microsoft.com/office/powerpoint/2010/main" val="2797274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F229B-9B59-B709-F601-E66415C7CBFE}"/>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EBF2289-B5BE-59B3-75B2-63066079AB16}"/>
              </a:ext>
              <a:ext uri="{C183D7F6-B498-43B3-948B-1728B52AA6E4}">
                <adec:decorative xmlns:adec="http://schemas.microsoft.com/office/drawing/2017/decorative" val="1"/>
              </a:ext>
            </a:extLst>
          </p:cNvPr>
          <p:cNvSpPr/>
          <p:nvPr/>
        </p:nvSpPr>
        <p:spPr bwMode="auto">
          <a:xfrm>
            <a:off x="1503363" y="1307867"/>
            <a:ext cx="9185275" cy="5256445"/>
          </a:xfrm>
          <a:prstGeom prst="roundRect">
            <a:avLst>
              <a:gd name="adj" fmla="val 4093"/>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lvl="0" defTabSz="932742">
              <a:spcAft>
                <a:spcPts val="1200"/>
              </a:spcAft>
              <a:buSzPct val="90000"/>
              <a:defRPr/>
            </a:pPr>
            <a:endParaRPr lang="en-US" sz="1800">
              <a:solidFill>
                <a:srgbClr val="091F2C"/>
              </a:solidFill>
              <a:cs typeface="Segoe Sans Display" pitchFamily="2" charset="0"/>
            </a:endParaRPr>
          </a:p>
        </p:txBody>
      </p:sp>
      <p:sp>
        <p:nvSpPr>
          <p:cNvPr id="16" name="Title 15">
            <a:extLst>
              <a:ext uri="{FF2B5EF4-FFF2-40B4-BE49-F238E27FC236}">
                <a16:creationId xmlns:a16="http://schemas.microsoft.com/office/drawing/2014/main" id="{94662BB8-22DD-A46F-3318-24534C4B3431}"/>
              </a:ext>
            </a:extLst>
          </p:cNvPr>
          <p:cNvSpPr>
            <a:spLocks noGrp="1"/>
          </p:cNvSpPr>
          <p:nvPr>
            <p:ph type="title"/>
          </p:nvPr>
        </p:nvSpPr>
        <p:spPr/>
        <p:txBody>
          <a:bodyPr/>
          <a:lstStyle/>
          <a:p>
            <a:r>
              <a:rPr lang="en-US"/>
              <a:t>Chat UI explanation</a:t>
            </a:r>
          </a:p>
        </p:txBody>
      </p:sp>
      <p:pic>
        <p:nvPicPr>
          <p:cNvPr id="6" name="Picture 5" descr="Screenshot demonstrating Chat UI of Microsoft 365 Copilot in a web browser. Microsoft 365 Copilot Chat interface in a browser with highlighted left sidebar showing navigation options like Chat, Agents, and Apps, and main panel with input box and suggested task cards.">
            <a:extLst>
              <a:ext uri="{FF2B5EF4-FFF2-40B4-BE49-F238E27FC236}">
                <a16:creationId xmlns:a16="http://schemas.microsoft.com/office/drawing/2014/main" id="{832CB833-2E93-851B-FAA7-6A824C2427DF}"/>
              </a:ext>
              <a:ext uri="{C183D7F6-B498-43B3-948B-1728B52AA6E4}">
                <adec:decorative xmlns:adec="http://schemas.microsoft.com/office/drawing/2017/decorative" val="0"/>
              </a:ext>
            </a:extLst>
          </p:cNvPr>
          <p:cNvPicPr>
            <a:picLocks noChangeAspect="1"/>
          </p:cNvPicPr>
          <p:nvPr/>
        </p:nvPicPr>
        <p:blipFill rotWithShape="1">
          <a:blip r:embed="rId3"/>
          <a:srcRect l="-18816" r="-18816"/>
          <a:stretch>
            <a:fillRect/>
          </a:stretch>
        </p:blipFill>
        <p:spPr>
          <a:xfrm>
            <a:off x="1604169" y="1408674"/>
            <a:ext cx="8983662" cy="5054832"/>
          </a:xfrm>
          <a:prstGeom prst="roundRect">
            <a:avLst>
              <a:gd name="adj" fmla="val 2598"/>
            </a:avLst>
          </a:prstGeom>
          <a:solidFill>
            <a:srgbClr val="F5F5F5"/>
          </a:solidFill>
        </p:spPr>
      </p:pic>
      <p:sp>
        <p:nvSpPr>
          <p:cNvPr id="8" name="Rectangle: Rounded Corners 7" descr="Highlight on the M365 Copilot column on the left">
            <a:extLst>
              <a:ext uri="{FF2B5EF4-FFF2-40B4-BE49-F238E27FC236}">
                <a16:creationId xmlns:a16="http://schemas.microsoft.com/office/drawing/2014/main" id="{6F7AF420-75E1-B24E-ACFD-621FA9DA9069}"/>
              </a:ext>
              <a:ext uri="{C183D7F6-B498-43B3-948B-1728B52AA6E4}">
                <adec:decorative xmlns:adec="http://schemas.microsoft.com/office/drawing/2017/decorative" val="0"/>
              </a:ext>
            </a:extLst>
          </p:cNvPr>
          <p:cNvSpPr/>
          <p:nvPr/>
        </p:nvSpPr>
        <p:spPr bwMode="auto">
          <a:xfrm>
            <a:off x="2849188" y="1690688"/>
            <a:ext cx="968432" cy="1704975"/>
          </a:xfrm>
          <a:prstGeom prst="roundRect">
            <a:avLst>
              <a:gd name="adj" fmla="val 6340"/>
            </a:avLst>
          </a:prstGeom>
          <a:noFill/>
          <a:ln w="1270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548640" rIns="182880" bIns="182880" numCol="1" spcCol="0" rtlCol="0" fromWordArt="0" anchor="t" anchorCtr="0" forceAA="0" compatLnSpc="1">
            <a:prstTxWarp prst="textNoShape">
              <a:avLst/>
            </a:prstTxWarp>
            <a:noAutofit/>
          </a:bodyPr>
          <a:lstStyle/>
          <a:p>
            <a:pPr algn="ctr" defTabSz="889000">
              <a:spcBef>
                <a:spcPct val="0"/>
              </a:spcBef>
              <a:spcAft>
                <a:spcPct val="35000"/>
              </a:spcAft>
            </a:pPr>
            <a:endParaRPr lang="en-US" sz="2000"/>
          </a:p>
        </p:txBody>
      </p:sp>
      <p:sp>
        <p:nvSpPr>
          <p:cNvPr id="7" name="Rectangle: Rounded Corners 6" descr="Highlight on the Prompt Gallery option">
            <a:extLst>
              <a:ext uri="{FF2B5EF4-FFF2-40B4-BE49-F238E27FC236}">
                <a16:creationId xmlns:a16="http://schemas.microsoft.com/office/drawing/2014/main" id="{40A114D9-3103-83C2-3F6A-17DE3055708B}"/>
              </a:ext>
              <a:ext uri="{C183D7F6-B498-43B3-948B-1728B52AA6E4}">
                <adec:decorative xmlns:adec="http://schemas.microsoft.com/office/drawing/2017/decorative" val="0"/>
              </a:ext>
            </a:extLst>
          </p:cNvPr>
          <p:cNvSpPr/>
          <p:nvPr/>
        </p:nvSpPr>
        <p:spPr bwMode="auto">
          <a:xfrm>
            <a:off x="7805738" y="6119680"/>
            <a:ext cx="1042857" cy="252839"/>
          </a:xfrm>
          <a:prstGeom prst="roundRect">
            <a:avLst/>
          </a:prstGeom>
          <a:noFill/>
          <a:ln w="1270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548640" rIns="182880" bIns="182880" numCol="1" spcCol="0" rtlCol="0" fromWordArt="0" anchor="t" anchorCtr="0" forceAA="0" compatLnSpc="1">
            <a:prstTxWarp prst="textNoShape">
              <a:avLst/>
            </a:prstTxWarp>
            <a:noAutofit/>
          </a:bodyPr>
          <a:lstStyle/>
          <a:p>
            <a:pPr algn="ctr" defTabSz="889000">
              <a:spcBef>
                <a:spcPct val="0"/>
              </a:spcBef>
              <a:spcAft>
                <a:spcPct val="35000"/>
              </a:spcAft>
            </a:pPr>
            <a:endParaRPr lang="en-US" sz="2000"/>
          </a:p>
        </p:txBody>
      </p:sp>
    </p:spTree>
    <p:extLst>
      <p:ext uri="{BB962C8B-B14F-4D97-AF65-F5344CB8AC3E}">
        <p14:creationId xmlns:p14="http://schemas.microsoft.com/office/powerpoint/2010/main" val="375218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2" presetClass="path" presetSubtype="0" decel="100000" fill="hold" grpId="1" nodeType="withEffect">
                                  <p:stCondLst>
                                    <p:cond delay="0"/>
                                  </p:stCondLst>
                                  <p:childTnLst>
                                    <p:animMotion origin="layout" path="M -2.29167E-6 -2.59259E-6 L -2.29167E-6 0.03542 " pathEditMode="relative" rAng="0" ptsTypes="AA">
                                      <p:cBhvr>
                                        <p:cTn id="9" dur="700" spd="-100000" fill="hold"/>
                                        <p:tgtEl>
                                          <p:spTgt spid="16"/>
                                        </p:tgtEl>
                                        <p:attrNameLst>
                                          <p:attrName>ppt_x</p:attrName>
                                          <p:attrName>ppt_y</p:attrName>
                                        </p:attrNameLst>
                                      </p:cBhvr>
                                      <p:rCtr x="0" y="17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theme/theme1.xml><?xml version="1.0" encoding="utf-8"?>
<a:theme xmlns:a="http://schemas.openxmlformats.org/drawingml/2006/main" name="Use_Customer Hub Template">
  <a:themeElements>
    <a:clrScheme name="Customer Hub">
      <a:dk1>
        <a:srgbClr val="091F2C"/>
      </a:dk1>
      <a:lt1>
        <a:sysClr val="window" lastClr="FFFFFF"/>
      </a:lt1>
      <a:dk2>
        <a:srgbClr val="091F2C"/>
      </a:dk2>
      <a:lt2>
        <a:srgbClr val="EFF8FF"/>
      </a:lt2>
      <a:accent1>
        <a:srgbClr val="8DC8E8"/>
      </a:accent1>
      <a:accent2>
        <a:srgbClr val="0078D4"/>
      </a:accent2>
      <a:accent3>
        <a:srgbClr val="D59ED7"/>
      </a:accent3>
      <a:accent4>
        <a:srgbClr val="C03BC4"/>
      </a:accent4>
      <a:accent5>
        <a:srgbClr val="FFA38B"/>
      </a:accent5>
      <a:accent6>
        <a:srgbClr val="702573"/>
      </a:accent6>
      <a:hlink>
        <a:srgbClr val="006ECC"/>
      </a:hlink>
      <a:folHlink>
        <a:srgbClr val="3399F0"/>
      </a:folHlink>
    </a:clrScheme>
    <a:fontScheme name="Custom 7">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w="6350">
          <a:solidFill>
            <a:schemeClr val="bg1">
              <a:alpha val="30000"/>
            </a:schemeClr>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2.xml><?xml version="1.0" encoding="utf-8"?>
<a:theme xmlns:a="http://schemas.openxmlformats.org/drawingml/2006/main" name="To del">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CBA34F88785244A9D44957A9952D4B" ma:contentTypeVersion="21" ma:contentTypeDescription="Create a new document." ma:contentTypeScope="" ma:versionID="765d0cf9506d59c39549e9c4d34f3c6f">
  <xsd:schema xmlns:xsd="http://www.w3.org/2001/XMLSchema" xmlns:xs="http://www.w3.org/2001/XMLSchema" xmlns:p="http://schemas.microsoft.com/office/2006/metadata/properties" xmlns:ns2="0ff949b1-9c15-4322-9642-8d24550bf5cc" xmlns:ns3="a824321e-48e8-40ca-9871-15250553b758" targetNamespace="http://schemas.microsoft.com/office/2006/metadata/properties" ma:root="true" ma:fieldsID="75ae58641c6665fc627358d0522c8d44" ns2:_="" ns3:_="">
    <xsd:import namespace="0ff949b1-9c15-4322-9642-8d24550bf5cc"/>
    <xsd:import namespace="a824321e-48e8-40ca-9871-15250553b75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ServiceLocation" minOccurs="0"/>
                <xsd:element ref="ns2:MediaServiceAutoKeyPoints" minOccurs="0"/>
                <xsd:element ref="ns2:MediaServiceKeyPoints" minOccurs="0"/>
                <xsd:element ref="ns3:TaxCatchAll" minOccurs="0"/>
                <xsd:element ref="ns2:lcf76f155ced4ddcb4097134ff3c332f" minOccurs="0"/>
                <xsd:element ref="ns2:MediaServiceObjectDetectorVersions" minOccurs="0"/>
                <xsd:element ref="ns2:MediaLengthInSecond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f949b1-9c15-4322-9642-8d24550bf5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6d14119-9ae9-4cc6-a406-008d392c1a1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824321e-48e8-40ca-9871-15250553b75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ef02ba00-ce7d-4fec-913c-46b042464bd8}" ma:internalName="TaxCatchAll" ma:showField="CatchAllData" ma:web="a824321e-48e8-40ca-9871-15250553b75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ff949b1-9c15-4322-9642-8d24550bf5cc">
      <Terms xmlns="http://schemas.microsoft.com/office/infopath/2007/PartnerControls"/>
    </lcf76f155ced4ddcb4097134ff3c332f>
    <TaxCatchAll xmlns="a824321e-48e8-40ca-9871-15250553b758" xsi:nil="true"/>
  </documentManagement>
</p:properties>
</file>

<file path=customXml/itemProps1.xml><?xml version="1.0" encoding="utf-8"?>
<ds:datastoreItem xmlns:ds="http://schemas.openxmlformats.org/officeDocument/2006/customXml" ds:itemID="{9266BA93-60EF-47C7-A67C-22876626EB5C}">
  <ds:schemaRefs>
    <ds:schemaRef ds:uri="0ff949b1-9c15-4322-9642-8d24550bf5cc"/>
    <ds:schemaRef ds:uri="a824321e-48e8-40ca-9871-15250553b75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B179633-499C-4513-8FA1-7E750677C0C5}">
  <ds:schemaRefs>
    <ds:schemaRef ds:uri="http://schemas.microsoft.com/sharepoint/v3/contenttype/forms"/>
  </ds:schemaRefs>
</ds:datastoreItem>
</file>

<file path=customXml/itemProps3.xml><?xml version="1.0" encoding="utf-8"?>
<ds:datastoreItem xmlns:ds="http://schemas.openxmlformats.org/officeDocument/2006/customXml" ds:itemID="{8660DDE0-6FF7-4912-BA3A-3B56B435C668}">
  <ds:schemaRefs>
    <ds:schemaRef ds:uri="0ff949b1-9c15-4322-9642-8d24550bf5cc"/>
    <ds:schemaRef ds:uri="a824321e-48e8-40ca-9871-15250553b75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1</TotalTime>
  <Words>5865</Words>
  <Application>Microsoft Office PowerPoint</Application>
  <PresentationFormat>Widescreen</PresentationFormat>
  <Paragraphs>376</Paragraphs>
  <Slides>29</Slides>
  <Notes>29</Notes>
  <HiddenSlides>0</HiddenSlides>
  <MMClips>3</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29</vt:i4>
      </vt:variant>
    </vt:vector>
  </HeadingPairs>
  <TitlesOfParts>
    <vt:vector size="49" baseType="lpstr">
      <vt:lpstr>Aptos</vt:lpstr>
      <vt:lpstr>Arial</vt:lpstr>
      <vt:lpstr>Calibri</vt:lpstr>
      <vt:lpstr>Consolas</vt:lpstr>
      <vt:lpstr>Open Sans</vt:lpstr>
      <vt:lpstr>Segoe Sans</vt:lpstr>
      <vt:lpstr>Segoe Sans Display</vt:lpstr>
      <vt:lpstr>Segoe Sans Display Semibold</vt:lpstr>
      <vt:lpstr>Segoe Sans Small Hairline</vt:lpstr>
      <vt:lpstr>Segoe Sans Text</vt:lpstr>
      <vt:lpstr>Segoe UI</vt:lpstr>
      <vt:lpstr>Segoe UI Black</vt:lpstr>
      <vt:lpstr>Segoe UI Light</vt:lpstr>
      <vt:lpstr>Segoe UI Regular</vt:lpstr>
      <vt:lpstr>Segoe UI Semibold</vt:lpstr>
      <vt:lpstr>Segoe UI Semilight</vt:lpstr>
      <vt:lpstr>Segoe UI Variable Display Semib</vt:lpstr>
      <vt:lpstr>Wingdings</vt:lpstr>
      <vt:lpstr>Use_Customer Hub Template</vt:lpstr>
      <vt:lpstr>To del</vt:lpstr>
      <vt:lpstr>Moving beyond the basics</vt:lpstr>
      <vt:lpstr>Agenda</vt:lpstr>
      <vt:lpstr>Copilot is the UI for AI</vt:lpstr>
      <vt:lpstr>Where to find Copilot Windows and Mac App</vt:lpstr>
      <vt:lpstr>Where to find Copilot On the Web</vt:lpstr>
      <vt:lpstr>Where to find Copilot Microsoft Teams and Outlook</vt:lpstr>
      <vt:lpstr>Use Copilot on the go with Copilot Mobile</vt:lpstr>
      <vt:lpstr>Copilot Chat Benefits</vt:lpstr>
      <vt:lpstr>Chat UI explanation</vt:lpstr>
      <vt:lpstr>Copilot Pages</vt:lpstr>
      <vt:lpstr>Copilot Pages </vt:lpstr>
      <vt:lpstr>Demo</vt:lpstr>
      <vt:lpstr>Copilot Pages are Microsoft Loop Files</vt:lpstr>
      <vt:lpstr>Copilot Create</vt:lpstr>
      <vt:lpstr>Create</vt:lpstr>
      <vt:lpstr>Create, slide 2</vt:lpstr>
      <vt:lpstr>Demos</vt:lpstr>
      <vt:lpstr>Agents in Microsoft 365 Copilot Chat Overview</vt:lpstr>
      <vt:lpstr>Agents in Copilot Chat </vt:lpstr>
      <vt:lpstr>Configuration Settings/Options in Agent Builder</vt:lpstr>
      <vt:lpstr>Demo      </vt:lpstr>
      <vt:lpstr>Writing Great Agent Instructions</vt:lpstr>
      <vt:lpstr>Start creating agents using Agent Templates </vt:lpstr>
      <vt:lpstr>Agent Demos</vt:lpstr>
      <vt:lpstr>Next Steps &amp; Call to Action</vt:lpstr>
      <vt:lpstr>Customer hub</vt:lpstr>
      <vt:lpstr>Make a difference Become a Champion</vt:lpstr>
      <vt:lpstr>Microsoft 365 Copilot Chat Success Kit</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Maximize your M365 Copilot Chat experience with Create, Pages, and agents</dc:title>
  <dc:subject/>
  <dc:creator>Daryl Schaal (SYNAXIS CORPORATION)</dc:creator>
  <cp:keywords/>
  <dc:description/>
  <cp:lastModifiedBy>Daryl Schaal (SYNAXIS CORPORATION)</cp:lastModifiedBy>
  <cp:revision>2</cp:revision>
  <dcterms:created xsi:type="dcterms:W3CDTF">2025-10-25T02:42:38Z</dcterms:created>
  <dcterms:modified xsi:type="dcterms:W3CDTF">2026-04-19T17:08:32Z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xtended_MSFT_Method">
    <vt:lpwstr>Automatic</vt:lpwstr>
  </property>
  <property fmtid="{D5CDD505-2E9C-101B-9397-08002B2CF9AE}" pid="3" name="Event Venue">
    <vt:lpwstr/>
  </property>
  <property fmtid="{D5CDD505-2E9C-101B-9397-08002B2CF9AE}" pid="4" name="e93e2550f0ac4199ae3cf1406d72085e">
    <vt:lpwstr/>
  </property>
  <property fmtid="{D5CDD505-2E9C-101B-9397-08002B2CF9AE}" pid="5" name="epPlatforms">
    <vt:lpwstr/>
  </property>
  <property fmtid="{D5CDD505-2E9C-101B-9397-08002B2CF9AE}" pid="6" name="MSIP_Label_f42aa342-8706-4288-bd11-ebb85995028c_SetDate">
    <vt:lpwstr>2017-08-29T14:27:20.8568347-07:00</vt:lpwstr>
  </property>
  <property fmtid="{D5CDD505-2E9C-101B-9397-08002B2CF9AE}" pid="7" name="MSIP_Label_f42aa342-8706-4288-bd11-ebb85995028c_Enabled">
    <vt:lpwstr>True</vt:lpwstr>
  </property>
  <property fmtid="{D5CDD505-2E9C-101B-9397-08002B2CF9AE}" pid="8" name="Campaign">
    <vt:lpwstr/>
  </property>
  <property fmtid="{D5CDD505-2E9C-101B-9397-08002B2CF9AE}" pid="9" name="j7ed6b1749d644c580569ee38d7710d7">
    <vt:lpwstr/>
  </property>
  <property fmtid="{D5CDD505-2E9C-101B-9397-08002B2CF9AE}" pid="10" name="o92d4232daec467abb08246282070aa9">
    <vt:lpwstr/>
  </property>
  <property fmtid="{D5CDD505-2E9C-101B-9397-08002B2CF9AE}" pid="11" name="Event1">
    <vt:lpwstr>622;#Unassigned|2c8af875-f38a-40b8-a0a9-056aed3fc8c0</vt:lpwstr>
  </property>
  <property fmtid="{D5CDD505-2E9C-101B-9397-08002B2CF9AE}" pid="12" name="Event Location">
    <vt:lpwstr/>
  </property>
  <property fmtid="{D5CDD505-2E9C-101B-9397-08002B2CF9AE}" pid="13" name="o1dbacbd0e564fc293d11b6c4775302e">
    <vt:lpwstr/>
  </property>
  <property fmtid="{D5CDD505-2E9C-101B-9397-08002B2CF9AE}" pid="14" name="Sensitivity">
    <vt:lpwstr>General</vt:lpwstr>
  </property>
  <property fmtid="{D5CDD505-2E9C-101B-9397-08002B2CF9AE}" pid="15" name="MediaServiceImageTags">
    <vt:lpwstr/>
  </property>
  <property fmtid="{D5CDD505-2E9C-101B-9397-08002B2CF9AE}" pid="16" name="MSIP_Label_f42aa342-8706-4288-bd11-ebb85995028c_Name">
    <vt:lpwstr>General</vt:lpwstr>
  </property>
  <property fmtid="{D5CDD505-2E9C-101B-9397-08002B2CF9AE}" pid="17" name="IsMyDocuments">
    <vt:bool>true</vt:bool>
  </property>
  <property fmtid="{D5CDD505-2E9C-101B-9397-08002B2CF9AE}" pid="18" name="_dlc_DocIdItemGuid">
    <vt:lpwstr>4230617f-e31b-4f22-8a5a-7761a22ded76</vt:lpwstr>
  </property>
  <property fmtid="{D5CDD505-2E9C-101B-9397-08002B2CF9AE}" pid="19" name="Product">
    <vt:lpwstr/>
  </property>
  <property fmtid="{D5CDD505-2E9C-101B-9397-08002B2CF9AE}" pid="20" name="MSIP_Label_f42aa342-8706-4288-bd11-ebb85995028c_Ref">
    <vt:lpwstr>https://api.informationprotection.azure.com/api/72f988bf-86f1-41af-91ab-2d7cd011db47</vt:lpwstr>
  </property>
  <property fmtid="{D5CDD505-2E9C-101B-9397-08002B2CF9AE}" pid="21" name="MSIP_Label_f42aa342-8706-4288-bd11-ebb85995028c_SiteId">
    <vt:lpwstr>72f988bf-86f1-41af-91ab-2d7cd011db47</vt:lpwstr>
  </property>
  <property fmtid="{D5CDD505-2E9C-101B-9397-08002B2CF9AE}" pid="22" name="bc8cca776fa8455c8c00307ee3c527ad">
    <vt:lpwstr/>
  </property>
  <property fmtid="{D5CDD505-2E9C-101B-9397-08002B2CF9AE}" pid="23" name="Audience">
    <vt:lpwstr/>
  </property>
  <property fmtid="{D5CDD505-2E9C-101B-9397-08002B2CF9AE}" pid="24" name="Track">
    <vt:lpwstr/>
  </property>
  <property fmtid="{D5CDD505-2E9C-101B-9397-08002B2CF9AE}" pid="25" name="ContentTypeId">
    <vt:lpwstr>0x010100A7CBA34F88785244A9D44957A9952D4B</vt:lpwstr>
  </property>
</Properties>
</file>