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162" r:id="rId4"/>
  </p:sldMasterIdLst>
  <p:notesMasterIdLst>
    <p:notesMasterId r:id="rId25"/>
  </p:notesMasterIdLst>
  <p:handoutMasterIdLst>
    <p:handoutMasterId r:id="rId26"/>
  </p:handoutMasterIdLst>
  <p:sldIdLst>
    <p:sldId id="2147482478" r:id="rId5"/>
    <p:sldId id="311" r:id="rId6"/>
    <p:sldId id="313" r:id="rId7"/>
    <p:sldId id="266" r:id="rId8"/>
    <p:sldId id="261" r:id="rId9"/>
    <p:sldId id="308" r:id="rId10"/>
    <p:sldId id="290" r:id="rId11"/>
    <p:sldId id="315" r:id="rId12"/>
    <p:sldId id="262" r:id="rId13"/>
    <p:sldId id="2147482480" r:id="rId14"/>
    <p:sldId id="274" r:id="rId15"/>
    <p:sldId id="271" r:id="rId16"/>
    <p:sldId id="2147483645" r:id="rId17"/>
    <p:sldId id="284" r:id="rId18"/>
    <p:sldId id="299" r:id="rId19"/>
    <p:sldId id="2147482468" r:id="rId20"/>
    <p:sldId id="2147482481" r:id="rId21"/>
    <p:sldId id="2147483644" r:id="rId22"/>
    <p:sldId id="2147482502" r:id="rId23"/>
    <p:sldId id="2147482470" r:id="rId2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W Customer Hub slides" id="{0CB07BD8-A729-44C3-AF36-735DAE1433D6}">
          <p14:sldIdLst>
            <p14:sldId id="2147482478"/>
            <p14:sldId id="311"/>
            <p14:sldId id="313"/>
            <p14:sldId id="266"/>
            <p14:sldId id="261"/>
            <p14:sldId id="308"/>
            <p14:sldId id="290"/>
            <p14:sldId id="315"/>
          </p14:sldIdLst>
        </p14:section>
        <p14:section name="Users in Control" id="{138C534F-22BC-422D-B931-56D22AF31D62}">
          <p14:sldIdLst>
            <p14:sldId id="262"/>
            <p14:sldId id="2147482480"/>
            <p14:sldId id="274"/>
            <p14:sldId id="271"/>
            <p14:sldId id="2147483645"/>
            <p14:sldId id="284"/>
            <p14:sldId id="299"/>
            <p14:sldId id="2147482468"/>
            <p14:sldId id="2147482481"/>
            <p14:sldId id="2147483644"/>
            <p14:sldId id="2147482502"/>
            <p14:sldId id="2147482470"/>
          </p14:sldIdLst>
        </p14:section>
      </p14:sectionLst>
    </p:ext>
    <p:ext uri="{EFAFB233-063F-42B5-8137-9DF3F51BA10A}">
      <p15:sldGuideLst xmlns:p15="http://schemas.microsoft.com/office/powerpoint/2012/main">
        <p15:guide id="3" pos="528" userDrawn="1">
          <p15:clr>
            <a:srgbClr val="A4A3A4"/>
          </p15:clr>
        </p15:guide>
        <p15:guide id="4"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3C9203-E7AA-6A1A-6AB9-9D4395238D91}" name="Tobias Heim" initials="TH" userId="S::toheim@microsoft.com::e706bc59-35ab-44e1-8133-88b83e8aa14d" providerId="AD"/>
  <p188:author id="{5A02B80E-149C-7DFD-4E8D-3782118F40E7}" name="Alicia Peterson (NAYAMODE INC)" initials="AP" userId="S::v-petersonal@microsoft.com::f8898314-5523-4930-acf0-2b563b2b4dc9" providerId="AD"/>
  <p188:author id="{0531392E-A5DF-BBF0-70C7-610272F7DC87}" name="Jyoti Rathod" initials="JR" userId="S::jyrathod@microsoft.com::9b91ecaf-5f8a-4a12-a9c9-51a52c265f69" providerId="AD"/>
  <p188:author id="{E45D227C-DD9A-9FCD-CD34-CD50625CD106}" name="Tavo Adame (SIMPLICITY CONSULTING INC)" initials="TA" userId="S::v-tadame@microsoft.com::bfcf9539-9748-450c-a5e5-cd9a8efcfa1a" providerId="AD"/>
  <p188:author id="{F2709498-A04C-E0B7-6180-202D121EF24A}" name="Mike Bennett" initials="MB" userId="S::mibennet@microsoft.com::5407ebdc-0b12-45bd-bd0c-572d036e4581" providerId="AD"/>
  <p188:author id="{55AF939D-306C-F0E7-56D3-E15986F88A63}" name="Elisabeth Laschon" initials="EL" userId="S::elilas@microsoft.com::0b6c7030-3f53-41a5-849b-86871f2417fe" providerId="AD"/>
  <p188:author id="{EBA9DF9D-87EA-6B39-A87B-CB1B65BF9312}" name="Lori Mahoney (SIMPLICITY CONSULTING INC)" initials="LI" userId="S::v-lmahoney@microsoft.com::90d51f6a-163f-4992-b484-af052976e220" providerId="AD"/>
  <p188:author id="{4ACC95A1-35E7-199E-C8D8-A60F70482912}" name="Tierney Cunningham" initials="TC" userId="S::ticunnin@microsoft.com::62f4f650-5c68-4535-8517-3a3a0205aaef" providerId="AD"/>
  <p188:author id="{4A7A3BD1-DD43-8DBB-6DEC-2ECC8760C411}" name="David Griffith" initials="DG" userId="S::davidg@silverfoxprod.com::d098c8ac-700f-46f0-bf84-2134bdb9d901" providerId="AD"/>
  <p188:author id="{C52A54D3-1347-4190-5F40-6F5444B3D3A4}" name="Rajiv Thandla" initials="RT" userId="S::rajivthandla@microsoft.com::fabdc47e-1289-4ceb-abc2-acffe7192ea1" providerId="AD"/>
  <p188:author id="{6AFA61D8-796F-555E-A395-B33F90AAF99E}" name="Monica Lueder" initials="ML" userId="S::monical@microsoft.com::75969e72-ba9c-4e32-a4ac-c8f3aeff9b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47"/>
    <a:srgbClr val="0E1742"/>
    <a:srgbClr val="0F1B4F"/>
    <a:srgbClr val="0F1C60"/>
    <a:srgbClr val="10206D"/>
    <a:srgbClr val="181F68"/>
    <a:srgbClr val="091F2C"/>
    <a:srgbClr val="0D194D"/>
    <a:srgbClr val="19236B"/>
    <a:srgbClr val="0F21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A83DD-08E0-439F-B8BA-5A4660FADAE8}" v="5" dt="2025-10-17T13:26:00.283"/>
    <p1510:client id="{7013A6EA-C64E-4172-9B3C-E4AA51725DE5}" v="5977" dt="2025-10-17T13:13:12.337"/>
    <p1510:client id="{99A45A1E-103B-4843-97A0-9368F4BE0E08}" v="27" dt="2025-10-17T13:22:18.959"/>
    <p1510:client id="{C0E8EA68-BDE5-4F7B-A09C-47A0D9D6BCB6}" v="58" dt="2025-10-17T14:15:12.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528"/>
        <p:guide orient="horz" pos="216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Sans Display" pitchFamily="2"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Sans Display" pitchFamily="2" charset="0"/>
              </a:rPr>
              <a:t>11/20/2025 1:00 PM</a:t>
            </a:fld>
            <a:endParaRPr lang="en-US">
              <a:latin typeface="Segoe Sans Display" pitchFamily="2"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Sans Display" pitchFamily="2" charset="0"/>
                <a:ea typeface="Segoe UI" pitchFamily="34" charset="0"/>
                <a:cs typeface="Segoe Sans Display" pitchFamily="2"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Sans Display" pitchFamily="2" charset="0"/>
              </a:rPr>
              <a:t>‹#›</a:t>
            </a:fld>
            <a:endParaRPr lang="en-US">
              <a:latin typeface="Segoe Sans Display" pitchFamily="2"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ans Display" pitchFamily="2"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atin typeface="Segoe Sans Display" pitchFamily="2" charset="0"/>
                <a:cs typeface="Segoe Sans Display" pitchFamily="2" charset="0"/>
              </a:defRPr>
            </a:lvl1p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Sans Display" pitchFamily="2" charset="0"/>
              </a:defRPr>
            </a:lvl1pPr>
          </a:lstStyle>
          <a:p>
            <a:fld id="{386CE63F-9E7F-4C04-9D0D-FCA25A8E9E86}" type="datetime8">
              <a:rPr lang="en-US" smtClean="0"/>
              <a:pPr/>
              <a:t>11/20/2025 12:59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Sans Display" pitchFamily="2"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Sans Display" pitchFamily="2"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kern="1200">
              <a:solidFill>
                <a:schemeClr val="tx1"/>
              </a:solidFill>
              <a:effectLst/>
              <a:latin typeface="Segoe Sans Display" pitchFamily="2" charset="0"/>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78739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A8D84-65E9-D48A-DC0E-8A1026334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30C7A-921A-3E35-B53B-B3623851C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595C5-D727-B090-DE50-E0ECF77AE75D}"/>
              </a:ext>
            </a:extLst>
          </p:cNvPr>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Code Interpreter in Researcher</a:t>
            </a:r>
          </a:p>
          <a:p>
            <a:r>
              <a:rPr lang="en-US" sz="882" b="1" i="0" kern="1200">
                <a:solidFill>
                  <a:schemeClr val="tx1"/>
                </a:solidFill>
                <a:effectLst/>
                <a:latin typeface="Segoe Sans Display" pitchFamily="2" charset="0"/>
                <a:ea typeface="+mn-ea"/>
                <a:cs typeface="+mn-cs"/>
              </a:rPr>
              <a:t>Introduction</a:t>
            </a:r>
            <a:endParaRPr lang="en-US" sz="882" b="0" i="0" kern="1200">
              <a:solidFill>
                <a:schemeClr val="tx1"/>
              </a:solidFill>
              <a:effectLst/>
              <a:latin typeface="Segoe Sans Display" pitchFamily="2" charset="0"/>
              <a:ea typeface="+mn-ea"/>
              <a:cs typeface="+mn-cs"/>
            </a:endParaRPr>
          </a:p>
          <a:p>
            <a:r>
              <a:rPr lang="en-US" sz="882" b="0" i="0" kern="1200">
                <a:solidFill>
                  <a:schemeClr val="tx1"/>
                </a:solidFill>
                <a:effectLst/>
                <a:latin typeface="Segoe Sans Display" pitchFamily="2" charset="0"/>
                <a:ea typeface="+mn-ea"/>
                <a:cs typeface="+mn-cs"/>
              </a:rPr>
              <a:t>Let’s talk about a powerful new feature in Researcher: the code interpreter.</a:t>
            </a:r>
          </a:p>
          <a:p>
            <a:r>
              <a:rPr lang="en-US" sz="882" b="1" i="0" kern="1200">
                <a:solidFill>
                  <a:schemeClr val="tx1"/>
                </a:solidFill>
                <a:effectLst/>
                <a:latin typeface="Segoe Sans Display" pitchFamily="2" charset="0"/>
                <a:ea typeface="+mn-ea"/>
                <a:cs typeface="+mn-cs"/>
              </a:rPr>
              <a:t>What’s New?</a:t>
            </a:r>
            <a:endParaRPr lang="en-US" sz="882" b="0" i="0" kern="1200">
              <a:solidFill>
                <a:schemeClr val="tx1"/>
              </a:solidFill>
              <a:effectLst/>
              <a:latin typeface="Segoe Sans Display" pitchFamily="2" charset="0"/>
              <a:ea typeface="+mn-ea"/>
              <a:cs typeface="+mn-cs"/>
            </a:endParaRPr>
          </a:p>
          <a:p>
            <a:r>
              <a:rPr lang="en-US" sz="882" b="0" i="0" kern="1200">
                <a:solidFill>
                  <a:schemeClr val="tx1"/>
                </a:solidFill>
                <a:effectLst/>
                <a:latin typeface="Segoe Sans Display" pitchFamily="2" charset="0"/>
                <a:ea typeface="+mn-ea"/>
                <a:cs typeface="+mn-cs"/>
              </a:rPr>
              <a:t>Researcher can now actually write and run Python code for you.</a:t>
            </a:r>
          </a:p>
          <a:p>
            <a:r>
              <a:rPr lang="en-US" sz="882" b="0" i="0" kern="1200">
                <a:solidFill>
                  <a:schemeClr val="tx1"/>
                </a:solidFill>
                <a:effectLst/>
                <a:latin typeface="Segoe Sans Display" pitchFamily="2" charset="0"/>
                <a:ea typeface="+mn-ea"/>
                <a:cs typeface="+mn-cs"/>
              </a:rPr>
              <a:t>This means you can use Researcher to create static charts and visualizations from your data—no coding experience needed.</a:t>
            </a:r>
          </a:p>
          <a:p>
            <a:r>
              <a:rPr lang="en-US" sz="882" b="1" i="0" kern="1200">
                <a:solidFill>
                  <a:schemeClr val="tx1"/>
                </a:solidFill>
                <a:effectLst/>
                <a:latin typeface="Segoe Sans Display" pitchFamily="2" charset="0"/>
                <a:ea typeface="+mn-ea"/>
                <a:cs typeface="+mn-cs"/>
              </a:rPr>
              <a:t>Why Is This Useful?</a:t>
            </a:r>
            <a:endParaRPr lang="en-US" sz="882" b="0" i="0" kern="1200">
              <a:solidFill>
                <a:schemeClr val="tx1"/>
              </a:solidFill>
              <a:effectLst/>
              <a:latin typeface="Segoe Sans Display" pitchFamily="2" charset="0"/>
              <a:ea typeface="+mn-ea"/>
              <a:cs typeface="+mn-cs"/>
            </a:endParaRPr>
          </a:p>
          <a:p>
            <a:r>
              <a:rPr lang="en-US" sz="882" b="0" i="0" kern="1200">
                <a:solidFill>
                  <a:schemeClr val="tx1"/>
                </a:solidFill>
                <a:effectLst/>
                <a:latin typeface="Segoe Sans Display" pitchFamily="2" charset="0"/>
                <a:ea typeface="+mn-ea"/>
                <a:cs typeface="+mn-cs"/>
              </a:rPr>
              <a:t>Imagine you have some basic data you want to analyze. Instead of just looking at tables of numbers, Researcher can turn that data into a chart automatically.</a:t>
            </a:r>
          </a:p>
          <a:p>
            <a:r>
              <a:rPr lang="en-US" sz="882" b="0" i="0" kern="1200">
                <a:solidFill>
                  <a:schemeClr val="tx1"/>
                </a:solidFill>
                <a:effectLst/>
                <a:latin typeface="Segoe Sans Display" pitchFamily="2" charset="0"/>
                <a:ea typeface="+mn-ea"/>
                <a:cs typeface="+mn-cs"/>
              </a:rPr>
              <a:t>For example, if you’re doing a simple market share analysis as part of a bigger project, Researcher can take your data, run the Python code, and instantly show you a chart.</a:t>
            </a:r>
          </a:p>
          <a:p>
            <a:r>
              <a:rPr lang="en-US" sz="882" b="1" i="0" kern="1200">
                <a:solidFill>
                  <a:schemeClr val="tx1"/>
                </a:solidFill>
                <a:effectLst/>
                <a:latin typeface="Segoe Sans Display" pitchFamily="2" charset="0"/>
                <a:ea typeface="+mn-ea"/>
                <a:cs typeface="+mn-cs"/>
              </a:rPr>
              <a:t>How Does It Help?</a:t>
            </a:r>
            <a:endParaRPr lang="en-US" sz="882" b="0" i="0" kern="1200">
              <a:solidFill>
                <a:schemeClr val="tx1"/>
              </a:solidFill>
              <a:effectLst/>
              <a:latin typeface="Segoe Sans Display" pitchFamily="2" charset="0"/>
              <a:ea typeface="+mn-ea"/>
              <a:cs typeface="+mn-cs"/>
            </a:endParaRPr>
          </a:p>
          <a:p>
            <a:r>
              <a:rPr lang="en-US" sz="882" b="0" i="0" kern="1200">
                <a:solidFill>
                  <a:schemeClr val="tx1"/>
                </a:solidFill>
                <a:effectLst/>
                <a:latin typeface="Segoe Sans Display" pitchFamily="2" charset="0"/>
                <a:ea typeface="+mn-ea"/>
                <a:cs typeface="+mn-cs"/>
              </a:rPr>
              <a:t>You don’t have to ask for a chart or enable anything special—Researcher just does it for you, on the fly.</a:t>
            </a:r>
          </a:p>
          <a:p>
            <a:r>
              <a:rPr lang="en-US" sz="882" b="0" i="0" kern="1200">
                <a:solidFill>
                  <a:schemeClr val="tx1"/>
                </a:solidFill>
                <a:effectLst/>
                <a:latin typeface="Segoe Sans Display" pitchFamily="2" charset="0"/>
                <a:ea typeface="+mn-ea"/>
                <a:cs typeface="+mn-cs"/>
              </a:rPr>
              <a:t>This makes your findings much easier to understand and share, especially when you’re presenting to others.</a:t>
            </a:r>
          </a:p>
          <a:p>
            <a:r>
              <a:rPr lang="en-US" sz="882" b="1" i="0" kern="1200">
                <a:solidFill>
                  <a:schemeClr val="tx1"/>
                </a:solidFill>
                <a:effectLst/>
                <a:latin typeface="Segoe Sans Display" pitchFamily="2" charset="0"/>
                <a:ea typeface="+mn-ea"/>
                <a:cs typeface="+mn-cs"/>
              </a:rPr>
              <a:t>Key Takeaway:</a:t>
            </a:r>
            <a:br>
              <a:rPr lang="en-US" sz="882" b="0" i="0" kern="1200">
                <a:solidFill>
                  <a:schemeClr val="tx1"/>
                </a:solidFill>
                <a:effectLst/>
                <a:latin typeface="Segoe Sans Display" pitchFamily="2" charset="0"/>
                <a:ea typeface="+mn-ea"/>
                <a:cs typeface="+mn-cs"/>
              </a:rPr>
            </a:br>
            <a:r>
              <a:rPr lang="en-US" sz="882" b="0" i="0" kern="1200">
                <a:solidFill>
                  <a:schemeClr val="tx1"/>
                </a:solidFill>
                <a:effectLst/>
                <a:latin typeface="Segoe Sans Display" pitchFamily="2" charset="0"/>
                <a:ea typeface="+mn-ea"/>
                <a:cs typeface="+mn-cs"/>
              </a:rPr>
              <a:t>Researcher’s new code interpreter lets you go from raw data to clear, visual insights—quickly and easily. It’s all about making data analysis more intuitive and accessible for everyone.</a:t>
            </a:r>
          </a:p>
          <a:p>
            <a:endParaRPr lang="en-US"/>
          </a:p>
        </p:txBody>
      </p:sp>
      <p:sp>
        <p:nvSpPr>
          <p:cNvPr id="4" name="Header Placeholder 3">
            <a:extLst>
              <a:ext uri="{FF2B5EF4-FFF2-40B4-BE49-F238E27FC236}">
                <a16:creationId xmlns:a16="http://schemas.microsoft.com/office/drawing/2014/main" id="{43928A6A-9AAE-32BB-846F-589005007A34}"/>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857FD7F0-1879-D987-46BA-CFA00E8522C8}"/>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6B9D5CA-5263-4AEF-19C3-D36BC8F24C3D}"/>
              </a:ext>
            </a:extLst>
          </p:cNvPr>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a:extLst>
              <a:ext uri="{FF2B5EF4-FFF2-40B4-BE49-F238E27FC236}">
                <a16:creationId xmlns:a16="http://schemas.microsoft.com/office/drawing/2014/main" id="{A72E7F16-091E-C758-D328-C168189D5DD4}"/>
              </a:ext>
            </a:extLst>
          </p:cNvPr>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25055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B1247-CB30-4CDD-8F71-4709B580E4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Notes Placeholder 5">
            <a:extLst>
              <a:ext uri="{FF2B5EF4-FFF2-40B4-BE49-F238E27FC236}">
                <a16:creationId xmlns:a16="http://schemas.microsoft.com/office/drawing/2014/main" id="{50E0EEB2-0699-25BF-64D3-14E917F1EC04}"/>
              </a:ext>
            </a:extLst>
          </p:cNvPr>
          <p:cNvSpPr>
            <a:spLocks noGrp="1"/>
          </p:cNvSpPr>
          <p:nvPr>
            <p:ph type="body" sz="quarter" idx="3"/>
          </p:nvPr>
        </p:nvSpPr>
        <p:spPr/>
        <p:txBody>
          <a:bodyPr/>
          <a:lstStyle/>
          <a:p>
            <a:r>
              <a:rPr lang="en-US" sz="882" b="1" i="0" kern="1200">
                <a:solidFill>
                  <a:schemeClr val="tx1"/>
                </a:solidFill>
                <a:effectLst/>
                <a:latin typeface="Segoe Sans Display" pitchFamily="2" charset="0"/>
                <a:ea typeface="+mn-ea"/>
                <a:cs typeface="+mn-cs"/>
              </a:rPr>
              <a:t>GPT-5 Reasoning vs. Researcher Agent</a:t>
            </a:r>
          </a:p>
          <a:p>
            <a:r>
              <a:rPr lang="en-US" sz="882" b="0" i="0" kern="1200">
                <a:solidFill>
                  <a:schemeClr val="tx1"/>
                </a:solidFill>
                <a:effectLst/>
                <a:latin typeface="Segoe Sans Display" pitchFamily="2" charset="0"/>
                <a:ea typeface="+mn-ea"/>
                <a:cs typeface="+mn-cs"/>
              </a:rPr>
              <a:t>Now, let’s discuss the difference between </a:t>
            </a:r>
            <a:r>
              <a:rPr lang="en-US" sz="882" b="1" i="0" kern="1200">
                <a:solidFill>
                  <a:schemeClr val="tx1"/>
                </a:solidFill>
                <a:effectLst/>
                <a:latin typeface="Segoe Sans Display" pitchFamily="2" charset="0"/>
                <a:ea typeface="+mn-ea"/>
                <a:cs typeface="+mn-cs"/>
              </a:rPr>
              <a:t>GPT-5 reasoning</a:t>
            </a:r>
            <a:r>
              <a:rPr lang="en-US" sz="882" b="0" i="0" kern="1200">
                <a:solidFill>
                  <a:schemeClr val="tx1"/>
                </a:solidFill>
                <a:effectLst/>
                <a:latin typeface="Segoe Sans Display" pitchFamily="2" charset="0"/>
                <a:ea typeface="+mn-ea"/>
                <a:cs typeface="+mn-cs"/>
              </a:rPr>
              <a:t> and the </a:t>
            </a:r>
            <a:r>
              <a:rPr lang="en-US" sz="882" b="1" i="0" kern="1200">
                <a:solidFill>
                  <a:schemeClr val="tx1"/>
                </a:solidFill>
                <a:effectLst/>
                <a:latin typeface="Segoe Sans Display" pitchFamily="2" charset="0"/>
                <a:ea typeface="+mn-ea"/>
                <a:cs typeface="+mn-cs"/>
              </a:rPr>
              <a:t>Researcher agent</a:t>
            </a:r>
            <a:r>
              <a:rPr lang="en-US" sz="882" b="0" i="0" kern="1200">
                <a:solidFill>
                  <a:schemeClr val="tx1"/>
                </a:solidFill>
                <a:effectLst/>
                <a:latin typeface="Segoe Sans Display" pitchFamily="2" charset="0"/>
                <a:ea typeface="+mn-ea"/>
                <a:cs typeface="+mn-cs"/>
              </a:rPr>
              <a:t>.</a:t>
            </a:r>
          </a:p>
          <a:p>
            <a:r>
              <a:rPr lang="en-US" sz="882" b="0" i="0" kern="1200">
                <a:solidFill>
                  <a:schemeClr val="tx1"/>
                </a:solidFill>
                <a:effectLst/>
                <a:latin typeface="Segoe Sans Display" pitchFamily="2" charset="0"/>
                <a:ea typeface="+mn-ea"/>
                <a:cs typeface="+mn-cs"/>
              </a:rPr>
              <a:t>With Copilot, you get quick, reflexive answers—great for simple questions and fast tasks. GPT-5 reasoning takes this a step further, offering more structured thinking and deeper analysis for moderately complex problems. It typically takes 30 seconds to a few minutes to deliver a well-organized answer.</a:t>
            </a:r>
          </a:p>
          <a:p>
            <a:r>
              <a:rPr lang="en-US" sz="882" b="0" i="0" kern="1200">
                <a:solidFill>
                  <a:schemeClr val="tx1"/>
                </a:solidFill>
                <a:effectLst/>
                <a:latin typeface="Segoe Sans Display" pitchFamily="2" charset="0"/>
                <a:ea typeface="+mn-ea"/>
                <a:cs typeface="+mn-cs"/>
              </a:rPr>
              <a:t>Researcher, on the other hand, is designed for your most challenging problems—those that might take days or weeks to solve manually. It uses deep reasoning and thorough analysis, often spending 10 to 30 minutes to produce a comprehensive report or solution.</a:t>
            </a:r>
          </a:p>
          <a:p>
            <a:r>
              <a:rPr lang="en-US" sz="882" b="0" i="0" kern="1200">
                <a:solidFill>
                  <a:schemeClr val="tx1"/>
                </a:solidFill>
                <a:effectLst/>
                <a:latin typeface="Segoe Sans Display" pitchFamily="2" charset="0"/>
                <a:ea typeface="+mn-ea"/>
                <a:cs typeface="+mn-cs"/>
              </a:rPr>
              <a:t>For example, if you need a five-step framework or a process overview, GPT-5 reasoning is a good choice. But if you want to push AI to its limits and get the most detailed, thoughtful output—like a market strategy or an in-depth financial analysis—Researcher is the agent to use.</a:t>
            </a:r>
          </a:p>
          <a:p>
            <a:r>
              <a:rPr lang="en-US" sz="882" b="0" i="0" kern="1200">
                <a:solidFill>
                  <a:schemeClr val="tx1"/>
                </a:solidFill>
                <a:effectLst/>
                <a:latin typeface="Segoe Sans Display" pitchFamily="2" charset="0"/>
                <a:ea typeface="+mn-ea"/>
                <a:cs typeface="+mn-cs"/>
              </a:rPr>
              <a:t>Researcher can analyze both internal documents and web data, providing insights that are grounded in real facts and supported by citations. It’s ideal for complex scenarios where you need to save significant time and get expert-level analysis.</a:t>
            </a:r>
          </a:p>
          <a:p>
            <a:r>
              <a:rPr lang="en-US" sz="882" b="0" i="0" kern="1200">
                <a:solidFill>
                  <a:schemeClr val="tx1"/>
                </a:solidFill>
                <a:effectLst/>
                <a:latin typeface="Segoe Sans Display" pitchFamily="2" charset="0"/>
                <a:ea typeface="+mn-ea"/>
                <a:cs typeface="+mn-cs"/>
              </a:rPr>
              <a:t>In summary, use Copilot and GPT-5 reasoning for quick and moderately complex tasks, and turn to Researcher for deep, strategic thinking and the most demanding challenges.</a:t>
            </a:r>
          </a:p>
          <a:p>
            <a:endParaRPr lang="en-US"/>
          </a:p>
        </p:txBody>
      </p:sp>
    </p:spTree>
    <p:extLst>
      <p:ext uri="{BB962C8B-B14F-4D97-AF65-F5344CB8AC3E}">
        <p14:creationId xmlns:p14="http://schemas.microsoft.com/office/powerpoint/2010/main" val="361790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US"/>
              <a:t>Show the demo with audio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A30E0-FC7A-4F53-B7A1-72CA3393213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999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FE403-BF6F-2E4D-B522-2329B902C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E102B-D5BE-7C1D-2169-E58C15052F01}"/>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C1D1CA23-CFE5-F975-755E-DD9ED718C81E}"/>
              </a:ext>
            </a:extLst>
          </p:cNvPr>
          <p:cNvSpPr>
            <a:spLocks noGrp="1"/>
          </p:cNvSpPr>
          <p:nvPr>
            <p:ph type="body" idx="1"/>
          </p:nvPr>
        </p:nvSpPr>
        <p:spPr/>
        <p:txBody>
          <a:bodyPr/>
          <a:lstStyle/>
          <a:p>
            <a:r>
              <a:rPr lang="en-US"/>
              <a:t>Here are some suggestions for prompts to try with Researcher. Use them to come up with a prompt that make sense for your audience and try it out.</a:t>
            </a:r>
          </a:p>
        </p:txBody>
      </p:sp>
      <p:sp>
        <p:nvSpPr>
          <p:cNvPr id="4" name="Slide Number Placeholder 3">
            <a:extLst>
              <a:ext uri="{FF2B5EF4-FFF2-40B4-BE49-F238E27FC236}">
                <a16:creationId xmlns:a16="http://schemas.microsoft.com/office/drawing/2014/main" id="{2B060868-2D75-27F5-2A5B-92E2406B2E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1BC50-3773-48F5-BF1F-2DDE1463A6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280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CE2ED-3D86-8718-E5F8-63D712F37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661FC-60BD-F8BD-136F-CB83C1330059}"/>
              </a:ext>
            </a:extLst>
          </p:cNvPr>
          <p:cNvSpPr>
            <a:spLocks noGrp="1" noRot="1" noChangeAspect="1"/>
          </p:cNvSpPr>
          <p:nvPr>
            <p:ph type="sldImg"/>
          </p:nvPr>
        </p:nvSpPr>
        <p:spPr/>
        <p:txBody>
          <a:bodyPr/>
          <a:lstStyle/>
          <a:p>
            <a:endParaRPr lang="en-CA"/>
          </a:p>
        </p:txBody>
      </p:sp>
      <p:sp>
        <p:nvSpPr>
          <p:cNvPr id="3" name="Notes Placeholder 2">
            <a:extLst>
              <a:ext uri="{FF2B5EF4-FFF2-40B4-BE49-F238E27FC236}">
                <a16:creationId xmlns:a16="http://schemas.microsoft.com/office/drawing/2014/main" id="{96335198-8C95-9FF7-7AB9-5180655B7950}"/>
              </a:ext>
            </a:extLst>
          </p:cNvPr>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Researcher in the Scenario Library</a:t>
            </a:r>
          </a:p>
          <a:p>
            <a:r>
              <a:rPr lang="en-US" sz="882" b="0" i="0" kern="1200">
                <a:solidFill>
                  <a:schemeClr val="tx1"/>
                </a:solidFill>
                <a:effectLst/>
                <a:latin typeface="Segoe Sans Display" pitchFamily="2" charset="0"/>
                <a:ea typeface="+mn-ea"/>
                <a:cs typeface="+mn-cs"/>
              </a:rPr>
              <a:t>As we wrap up, I want to highlight some valuable resources to help you get the most out of the </a:t>
            </a:r>
            <a:r>
              <a:rPr lang="en-US" sz="882" b="1" i="0" kern="1200">
                <a:solidFill>
                  <a:schemeClr val="tx1"/>
                </a:solidFill>
                <a:effectLst/>
                <a:latin typeface="Segoe Sans Display" pitchFamily="2" charset="0"/>
                <a:ea typeface="+mn-ea"/>
                <a:cs typeface="+mn-cs"/>
              </a:rPr>
              <a:t>Researcher</a:t>
            </a:r>
            <a:r>
              <a:rPr lang="en-US" sz="882" b="0" i="0" kern="1200">
                <a:solidFill>
                  <a:schemeClr val="tx1"/>
                </a:solidFill>
                <a:effectLst/>
                <a:latin typeface="Segoe Sans Display" pitchFamily="2" charset="0"/>
                <a:ea typeface="+mn-ea"/>
                <a:cs typeface="+mn-cs"/>
              </a:rPr>
              <a:t> agent and other Copilot features.</a:t>
            </a:r>
          </a:p>
          <a:p>
            <a:r>
              <a:rPr lang="en-US" sz="882" b="0" i="0" kern="1200">
                <a:solidFill>
                  <a:schemeClr val="tx1"/>
                </a:solidFill>
                <a:effectLst/>
                <a:latin typeface="Segoe Sans Display" pitchFamily="2" charset="0"/>
                <a:ea typeface="+mn-ea"/>
                <a:cs typeface="+mn-cs"/>
              </a:rPr>
              <a:t>Microsoft provides a scenario library at adoption.microsoft.com, which walks through specific use cases for different functions and industries. You’ll find examples tailored to finance, HR, sales, operations, and more.</a:t>
            </a:r>
          </a:p>
          <a:p>
            <a:r>
              <a:rPr lang="en-US" sz="882" b="0" i="0" kern="1200">
                <a:solidFill>
                  <a:schemeClr val="tx1"/>
                </a:solidFill>
                <a:effectLst/>
                <a:latin typeface="Segoe Sans Display" pitchFamily="2" charset="0"/>
                <a:ea typeface="+mn-ea"/>
                <a:cs typeface="+mn-cs"/>
              </a:rPr>
              <a:t>These resources include KPIs you might be tracking and show where Researcher and Copilot can help you solve real business problems and drive adoption in your organization.</a:t>
            </a:r>
          </a:p>
          <a:p>
            <a:endParaRPr lang="en-US"/>
          </a:p>
        </p:txBody>
      </p:sp>
      <p:sp>
        <p:nvSpPr>
          <p:cNvPr id="4" name="Slide Number Placeholder 3">
            <a:extLst>
              <a:ext uri="{FF2B5EF4-FFF2-40B4-BE49-F238E27FC236}">
                <a16:creationId xmlns:a16="http://schemas.microsoft.com/office/drawing/2014/main" id="{73230552-8A2E-A1D1-9DAF-51382B9130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1BC50-3773-48F5-BF1F-2DDE1463A6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6504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IN"/>
              <a:t>Finally, we have some great resources available to help you learn more, get started and start to realize how Analyst can play a meaningful role in data analysis across your business. We encourage you to check these resources out and know that we’re continuing to innovate, as you try out these agents, we welcome your feedback and look forward to hearing how you’re leveraging them across your organization.</a:t>
            </a:r>
          </a:p>
          <a:p>
            <a:endParaRPr lang="en-IN"/>
          </a:p>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9A06C-870E-49D9-9759-4C25C19AC6B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040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Customer Hub</a:t>
            </a:r>
          </a:p>
          <a:p>
            <a:r>
              <a:rPr lang="en-US" sz="882" b="1" i="0" kern="1200">
                <a:solidFill>
                  <a:schemeClr val="tx1"/>
                </a:solidFill>
                <a:effectLst/>
                <a:latin typeface="Segoe Sans Display" pitchFamily="2" charset="0"/>
                <a:ea typeface="+mn-ea"/>
                <a:cs typeface="+mn-cs"/>
              </a:rPr>
              <a:t>Introduction</a:t>
            </a:r>
          </a:p>
          <a:p>
            <a:r>
              <a:rPr lang="en-US" sz="882" b="0" i="0" kern="1200">
                <a:solidFill>
                  <a:schemeClr val="tx1"/>
                </a:solidFill>
                <a:effectLst/>
                <a:latin typeface="Segoe Sans Display" pitchFamily="2" charset="0"/>
                <a:ea typeface="+mn-ea"/>
                <a:cs typeface="+mn-cs"/>
              </a:rPr>
              <a:t>“As we wrap up, I want to highlight some resources that can help you and your organization get even more value from Copilot Chat.”</a:t>
            </a:r>
          </a:p>
          <a:p>
            <a:r>
              <a:rPr lang="en-US" sz="882" b="1" i="0" kern="1200">
                <a:solidFill>
                  <a:schemeClr val="tx1"/>
                </a:solidFill>
                <a:effectLst/>
                <a:latin typeface="Segoe Sans Display" pitchFamily="2" charset="0"/>
                <a:ea typeface="+mn-ea"/>
                <a:cs typeface="+mn-cs"/>
              </a:rPr>
              <a:t>Key Points to Cover</a:t>
            </a:r>
          </a:p>
          <a:p>
            <a:r>
              <a:rPr lang="en-US" sz="882" b="1" i="0" kern="1200">
                <a:solidFill>
                  <a:schemeClr val="tx1"/>
                </a:solidFill>
                <a:effectLst/>
                <a:latin typeface="Segoe Sans Display" pitchFamily="2" charset="0"/>
                <a:ea typeface="+mn-ea"/>
                <a:cs typeface="+mn-cs"/>
              </a:rPr>
              <a:t>Customer Hub</a:t>
            </a:r>
            <a:endParaRPr lang="en-US" sz="882" b="0" i="0" kern="1200">
              <a:solidFill>
                <a:schemeClr val="tx1"/>
              </a:solidFill>
              <a:effectLst/>
              <a:latin typeface="Segoe Sans Display" pitchFamily="2" charset="0"/>
              <a:ea typeface="+mn-ea"/>
              <a:cs typeface="+mn-cs"/>
            </a:endParaRPr>
          </a:p>
          <a:p>
            <a:pPr lvl="1"/>
            <a:r>
              <a:rPr lang="en-US" sz="882" b="0" i="0" kern="1200">
                <a:solidFill>
                  <a:schemeClr val="tx1"/>
                </a:solidFill>
                <a:effectLst/>
                <a:latin typeface="Segoe Sans Display" pitchFamily="2" charset="0"/>
                <a:ea typeface="+mn-ea"/>
                <a:cs typeface="+mn-cs"/>
              </a:rPr>
              <a:t>“Get the latest information from Microsoft experts with extensive demos.”</a:t>
            </a:r>
          </a:p>
          <a:p>
            <a:pPr lvl="1"/>
            <a:r>
              <a:rPr lang="en-US" sz="882" b="0" i="0" kern="1200">
                <a:solidFill>
                  <a:schemeClr val="tx1"/>
                </a:solidFill>
                <a:effectLst/>
                <a:latin typeface="Segoe Sans Display" pitchFamily="2" charset="0"/>
                <a:ea typeface="+mn-ea"/>
                <a:cs typeface="+mn-cs"/>
              </a:rPr>
              <a:t>“If you want to deliver the full version of the course you can access is on Customer Hub”</a:t>
            </a:r>
          </a:p>
          <a:p>
            <a:r>
              <a:rPr lang="en-US" sz="882" b="0" i="0" kern="1200">
                <a:solidFill>
                  <a:schemeClr val="tx1"/>
                </a:solidFill>
                <a:effectLst/>
                <a:latin typeface="Segoe Sans Display" pitchFamily="2" charset="0"/>
                <a:ea typeface="+mn-ea"/>
                <a:cs typeface="+mn-cs"/>
              </a:rPr>
              <a:t>“Next, we’ll look at where to get the content you need for adoption.”</a:t>
            </a:r>
          </a:p>
          <a:p>
            <a:endParaRPr lang="en-US"/>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592796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E8541-AB48-9D6F-3FD6-212FDD315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4783B-5401-8830-52F6-B9F1F708E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7CFED-3C4A-192F-551D-B917E98CD56E}"/>
              </a:ext>
            </a:extLst>
          </p:cNvPr>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Copilot Chat Success Kit &amp; Support Resources</a:t>
            </a:r>
          </a:p>
          <a:p>
            <a:r>
              <a:rPr lang="en-US" sz="882" b="1" i="0" kern="1200">
                <a:solidFill>
                  <a:schemeClr val="tx1"/>
                </a:solidFill>
                <a:effectLst/>
                <a:latin typeface="Segoe Sans Display" pitchFamily="2" charset="0"/>
                <a:ea typeface="+mn-ea"/>
                <a:cs typeface="+mn-cs"/>
              </a:rPr>
              <a:t>Introduction</a:t>
            </a:r>
          </a:p>
          <a:p>
            <a:r>
              <a:rPr lang="en-US" sz="882" b="0" i="0" kern="1200">
                <a:solidFill>
                  <a:schemeClr val="tx1"/>
                </a:solidFill>
                <a:effectLst/>
                <a:latin typeface="Segoe Sans Display" pitchFamily="2" charset="0"/>
                <a:ea typeface="+mn-ea"/>
                <a:cs typeface="+mn-cs"/>
              </a:rPr>
              <a:t>“The Adoption Hub has content organized by role and adoption stage to make it easy to find what you need.”</a:t>
            </a:r>
          </a:p>
          <a:p>
            <a:r>
              <a:rPr lang="en-US" sz="882" b="1" i="0" kern="1200">
                <a:solidFill>
                  <a:schemeClr val="tx1"/>
                </a:solidFill>
                <a:effectLst/>
                <a:latin typeface="Segoe Sans Display" pitchFamily="2" charset="0"/>
                <a:ea typeface="+mn-ea"/>
                <a:cs typeface="+mn-cs"/>
              </a:rPr>
              <a:t>Key Points to Cover</a:t>
            </a:r>
          </a:p>
          <a:p>
            <a:r>
              <a:rPr lang="en-US" sz="882" b="1" i="0" kern="1200">
                <a:solidFill>
                  <a:schemeClr val="tx1"/>
                </a:solidFill>
                <a:effectLst/>
                <a:latin typeface="Segoe Sans Display" pitchFamily="2" charset="0"/>
                <a:ea typeface="+mn-ea"/>
                <a:cs typeface="+mn-cs"/>
              </a:rPr>
              <a:t>Copilot Chat Success Kit:</a:t>
            </a:r>
            <a:endParaRPr lang="en-US" sz="882" b="0" i="0" kern="1200">
              <a:solidFill>
                <a:schemeClr val="tx1"/>
              </a:solidFill>
              <a:effectLst/>
              <a:latin typeface="Segoe Sans Display" pitchFamily="2" charset="0"/>
              <a:ea typeface="+mn-ea"/>
              <a:cs typeface="+mn-cs"/>
            </a:endParaRPr>
          </a:p>
          <a:p>
            <a:pPr lvl="1"/>
            <a:r>
              <a:rPr lang="en-US" sz="882" b="0" i="0" kern="1200">
                <a:solidFill>
                  <a:schemeClr val="tx1"/>
                </a:solidFill>
                <a:effectLst/>
                <a:latin typeface="Segoe Sans Display" pitchFamily="2" charset="0"/>
                <a:ea typeface="+mn-ea"/>
                <a:cs typeface="+mn-cs"/>
              </a:rPr>
              <a:t>“There’s a Copilot Chat Success Kit available, which is a great resource for organizations looking to deploy Copilot Chat. It includes helpful materials like IT controls guides, user onboarding email templates, a trainer kit, user training guides, handouts, and links to other useful resources.”</a:t>
            </a:r>
          </a:p>
          <a:p>
            <a:pPr lvl="1"/>
            <a:r>
              <a:rPr lang="en-US" sz="882" b="0" i="0" kern="1200">
                <a:solidFill>
                  <a:schemeClr val="tx1"/>
                </a:solidFill>
                <a:effectLst/>
                <a:latin typeface="Segoe Sans Display" pitchFamily="2" charset="0"/>
                <a:ea typeface="+mn-ea"/>
                <a:cs typeface="+mn-cs"/>
              </a:rPr>
              <a:t>“We also have great programs like the Great Copilot Journey to help your users make Copilot a habit and the Scenario Library to learn how to improve your key business processes with Copilot.”</a:t>
            </a:r>
          </a:p>
          <a:p>
            <a:r>
              <a:rPr lang="en-US" sz="882" b="0" i="0" kern="1200">
                <a:solidFill>
                  <a:schemeClr val="tx1"/>
                </a:solidFill>
                <a:effectLst/>
                <a:latin typeface="Segoe Sans Display" pitchFamily="2" charset="0"/>
                <a:ea typeface="+mn-ea"/>
                <a:cs typeface="+mn-cs"/>
              </a:rPr>
              <a:t>“Next, we’ll look at how to access Copilot Chat on your mobile device and wrap up with final tips.”</a:t>
            </a:r>
          </a:p>
          <a:p>
            <a:endParaRPr lang="en-US"/>
          </a:p>
          <a:p>
            <a:endParaRPr lang="en-US"/>
          </a:p>
        </p:txBody>
      </p:sp>
      <p:sp>
        <p:nvSpPr>
          <p:cNvPr id="4" name="Header Placeholder 3">
            <a:extLst>
              <a:ext uri="{FF2B5EF4-FFF2-40B4-BE49-F238E27FC236}">
                <a16:creationId xmlns:a16="http://schemas.microsoft.com/office/drawing/2014/main" id="{77BEC136-5C3F-D7F0-5F02-9300911A734C}"/>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C85C0911-DF18-5BE6-FD54-E3CBE736EEAE}"/>
              </a:ext>
            </a:extLst>
          </p:cNvPr>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60A7B106-243A-F21D-CD3C-BADE68FB63E3}"/>
              </a:ext>
            </a:extLst>
          </p:cNvPr>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a:extLst>
              <a:ext uri="{FF2B5EF4-FFF2-40B4-BE49-F238E27FC236}">
                <a16:creationId xmlns:a16="http://schemas.microsoft.com/office/drawing/2014/main" id="{97459A9A-5E0D-A20A-C0E9-0A17EE054780}"/>
              </a:ext>
            </a:extLst>
          </p:cNvPr>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2493289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Speaker Notes: Copilot Chat on Mobile Devices</a:t>
            </a:r>
          </a:p>
          <a:p>
            <a:r>
              <a:rPr lang="en-US" sz="882" b="1" i="0" kern="1200">
                <a:solidFill>
                  <a:schemeClr val="tx1"/>
                </a:solidFill>
                <a:effectLst/>
                <a:latin typeface="Segoe Sans Display" pitchFamily="2" charset="0"/>
                <a:ea typeface="+mn-ea"/>
                <a:cs typeface="+mn-cs"/>
              </a:rPr>
              <a:t>Introduction</a:t>
            </a:r>
          </a:p>
          <a:p>
            <a:r>
              <a:rPr lang="en-US" sz="882" b="0" i="0" kern="1200">
                <a:solidFill>
                  <a:schemeClr val="tx1"/>
                </a:solidFill>
                <a:effectLst/>
                <a:latin typeface="Segoe Sans Display" pitchFamily="2" charset="0"/>
                <a:ea typeface="+mn-ea"/>
                <a:cs typeface="+mn-cs"/>
              </a:rPr>
              <a:t>“Before we finish, let’s talk about how you can use Copilot Chat on your mobile device.”</a:t>
            </a:r>
          </a:p>
          <a:p>
            <a:r>
              <a:rPr lang="en-US" sz="882" b="1" i="0" kern="1200">
                <a:solidFill>
                  <a:schemeClr val="tx1"/>
                </a:solidFill>
                <a:effectLst/>
                <a:latin typeface="Segoe Sans Display" pitchFamily="2" charset="0"/>
                <a:ea typeface="+mn-ea"/>
                <a:cs typeface="+mn-cs"/>
              </a:rPr>
              <a:t>Key Points to Cover</a:t>
            </a:r>
          </a:p>
          <a:p>
            <a:r>
              <a:rPr lang="en-US" sz="882" b="1" i="0" kern="1200">
                <a:solidFill>
                  <a:schemeClr val="tx1"/>
                </a:solidFill>
                <a:effectLst/>
                <a:latin typeface="Segoe Sans Display" pitchFamily="2" charset="0"/>
                <a:ea typeface="+mn-ea"/>
                <a:cs typeface="+mn-cs"/>
              </a:rPr>
              <a:t>Mobile Access:</a:t>
            </a:r>
            <a:endParaRPr lang="en-US" sz="882" b="0" i="0" kern="1200">
              <a:solidFill>
                <a:schemeClr val="tx1"/>
              </a:solidFill>
              <a:effectLst/>
              <a:latin typeface="Segoe Sans Display" pitchFamily="2" charset="0"/>
              <a:ea typeface="+mn-ea"/>
              <a:cs typeface="+mn-cs"/>
            </a:endParaRPr>
          </a:p>
          <a:p>
            <a:pPr lvl="1"/>
            <a:r>
              <a:rPr lang="en-US" sz="882" b="0" i="0" kern="1200">
                <a:solidFill>
                  <a:schemeClr val="tx1"/>
                </a:solidFill>
                <a:effectLst/>
                <a:latin typeface="Segoe Sans Display" pitchFamily="2" charset="0"/>
                <a:ea typeface="+mn-ea"/>
                <a:cs typeface="+mn-cs"/>
              </a:rPr>
              <a:t>“Copilot Chat isn’t just for your desktop or laptop—it’s also available on mobile devices.”</a:t>
            </a:r>
          </a:p>
          <a:p>
            <a:pPr lvl="1"/>
            <a:r>
              <a:rPr lang="en-US" sz="882" b="0" i="0" kern="1200">
                <a:solidFill>
                  <a:schemeClr val="tx1"/>
                </a:solidFill>
                <a:effectLst/>
                <a:latin typeface="Segoe Sans Display" pitchFamily="2" charset="0"/>
                <a:ea typeface="+mn-ea"/>
                <a:cs typeface="+mn-cs"/>
              </a:rPr>
              <a:t>“You can download the Copilot Chat app using the QR code provided on this slide.”</a:t>
            </a:r>
          </a:p>
          <a:p>
            <a:pPr lvl="1"/>
            <a:r>
              <a:rPr lang="en-US" sz="882" b="0" i="0" kern="1200">
                <a:solidFill>
                  <a:schemeClr val="tx1"/>
                </a:solidFill>
                <a:effectLst/>
                <a:latin typeface="Segoe Sans Display" pitchFamily="2" charset="0"/>
                <a:ea typeface="+mn-ea"/>
                <a:cs typeface="+mn-cs"/>
              </a:rPr>
              <a:t>“Having Copilot Chat on your phone means you can get quick answers, summaries, and support wherever you are—even outside the office.”</a:t>
            </a:r>
          </a:p>
          <a:p>
            <a:r>
              <a:rPr lang="en-US" sz="882" b="1" i="0" kern="1200">
                <a:solidFill>
                  <a:schemeClr val="tx1"/>
                </a:solidFill>
                <a:effectLst/>
                <a:latin typeface="Segoe Sans Display" pitchFamily="2" charset="0"/>
                <a:ea typeface="+mn-ea"/>
                <a:cs typeface="+mn-cs"/>
              </a:rPr>
              <a:t>Practical Benefits:</a:t>
            </a:r>
            <a:endParaRPr lang="en-US" sz="882" b="0" i="0" kern="1200">
              <a:solidFill>
                <a:schemeClr val="tx1"/>
              </a:solidFill>
              <a:effectLst/>
              <a:latin typeface="Segoe Sans Display" pitchFamily="2" charset="0"/>
              <a:ea typeface="+mn-ea"/>
              <a:cs typeface="+mn-cs"/>
            </a:endParaRPr>
          </a:p>
          <a:p>
            <a:pPr lvl="1"/>
            <a:r>
              <a:rPr lang="en-US" sz="882" b="0" i="0" kern="1200">
                <a:solidFill>
                  <a:schemeClr val="tx1"/>
                </a:solidFill>
                <a:effectLst/>
                <a:latin typeface="Segoe Sans Display" pitchFamily="2" charset="0"/>
                <a:ea typeface="+mn-ea"/>
                <a:cs typeface="+mn-cs"/>
              </a:rPr>
              <a:t>“This is great for staying productive on the go, resolving questions in meetings, or even settling debates at a restaurant!”</a:t>
            </a:r>
          </a:p>
          <a:p>
            <a:pPr lvl="1"/>
            <a:r>
              <a:rPr lang="en-US" sz="882" b="0" i="0" kern="1200">
                <a:solidFill>
                  <a:schemeClr val="tx1"/>
                </a:solidFill>
                <a:effectLst/>
                <a:latin typeface="Segoe Sans Display" pitchFamily="2" charset="0"/>
                <a:ea typeface="+mn-ea"/>
                <a:cs typeface="+mn-cs"/>
              </a:rPr>
              <a:t>“You’ll have the same secure, enterprise-grade experience as on your desktop, with all your data protected.”</a:t>
            </a:r>
          </a:p>
          <a:p>
            <a:r>
              <a:rPr lang="en-US" sz="882" b="1" i="0" kern="1200">
                <a:solidFill>
                  <a:schemeClr val="tx1"/>
                </a:solidFill>
                <a:effectLst/>
                <a:latin typeface="Segoe Sans Display" pitchFamily="2" charset="0"/>
                <a:ea typeface="+mn-ea"/>
                <a:cs typeface="+mn-cs"/>
              </a:rPr>
              <a:t>Encourage Experimentation:</a:t>
            </a:r>
            <a:endParaRPr lang="en-US" sz="882" b="0" i="0" kern="1200">
              <a:solidFill>
                <a:schemeClr val="tx1"/>
              </a:solidFill>
              <a:effectLst/>
              <a:latin typeface="Segoe Sans Display" pitchFamily="2" charset="0"/>
              <a:ea typeface="+mn-ea"/>
              <a:cs typeface="+mn-cs"/>
            </a:endParaRPr>
          </a:p>
          <a:p>
            <a:pPr lvl="1"/>
            <a:r>
              <a:rPr lang="en-US" sz="882" b="0" i="0" kern="1200">
                <a:solidFill>
                  <a:schemeClr val="tx1"/>
                </a:solidFill>
                <a:effectLst/>
                <a:latin typeface="Segoe Sans Display" pitchFamily="2" charset="0"/>
                <a:ea typeface="+mn-ea"/>
                <a:cs typeface="+mn-cs"/>
              </a:rPr>
              <a:t>“If you haven’t tried Copilot Chat on mobile yet, I encourage you to download it and explore its features.”</a:t>
            </a:r>
          </a:p>
          <a:p>
            <a:pPr lvl="1"/>
            <a:r>
              <a:rPr lang="en-US" sz="882" b="0" i="0" kern="1200">
                <a:solidFill>
                  <a:schemeClr val="tx1"/>
                </a:solidFill>
                <a:effectLst/>
                <a:latin typeface="Segoe Sans Display" pitchFamily="2" charset="0"/>
                <a:ea typeface="+mn-ea"/>
                <a:cs typeface="+mn-cs"/>
              </a:rPr>
              <a:t>“It’s a handy way to keep Copilot close at hand for work and personal use.”</a:t>
            </a:r>
          </a:p>
          <a:p>
            <a:r>
              <a:rPr lang="en-US" sz="882" b="1" i="0" kern="1200">
                <a:solidFill>
                  <a:schemeClr val="tx1"/>
                </a:solidFill>
                <a:effectLst/>
                <a:latin typeface="Segoe Sans Display" pitchFamily="2" charset="0"/>
                <a:ea typeface="+mn-ea"/>
                <a:cs typeface="+mn-cs"/>
              </a:rPr>
              <a:t>Wrap-Up</a:t>
            </a:r>
          </a:p>
          <a:p>
            <a:r>
              <a:rPr lang="en-US" sz="882" b="0" i="0" kern="1200">
                <a:solidFill>
                  <a:schemeClr val="tx1"/>
                </a:solidFill>
                <a:effectLst/>
                <a:latin typeface="Segoe Sans Display" pitchFamily="2" charset="0"/>
                <a:ea typeface="+mn-ea"/>
                <a:cs typeface="+mn-cs"/>
              </a:rPr>
              <a:t>“That brings us to the end of our session. Thank you for participating and exploring Copilot Chat with me today.”</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226374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Introducing Researcher Agent</a:t>
            </a:r>
          </a:p>
          <a:p>
            <a:r>
              <a:rPr lang="en-US" sz="882" b="0" i="0" kern="1200">
                <a:solidFill>
                  <a:schemeClr val="tx1"/>
                </a:solidFill>
                <a:effectLst/>
                <a:latin typeface="Segoe Sans Display" pitchFamily="2" charset="0"/>
                <a:ea typeface="+mn-ea"/>
                <a:cs typeface="+mn-cs"/>
              </a:rPr>
              <a:t>Today, I want to introduce you to </a:t>
            </a:r>
            <a:r>
              <a:rPr lang="en-US" sz="882" b="1" i="0" kern="1200">
                <a:solidFill>
                  <a:schemeClr val="tx1"/>
                </a:solidFill>
                <a:effectLst/>
                <a:latin typeface="Segoe Sans Display" pitchFamily="2" charset="0"/>
                <a:ea typeface="+mn-ea"/>
                <a:cs typeface="+mn-cs"/>
              </a:rPr>
              <a:t>Researcher</a:t>
            </a:r>
            <a:r>
              <a:rPr lang="en-US" sz="882" b="0" i="0" kern="1200">
                <a:solidFill>
                  <a:schemeClr val="tx1"/>
                </a:solidFill>
                <a:effectLst/>
                <a:latin typeface="Segoe Sans Display" pitchFamily="2" charset="0"/>
                <a:ea typeface="+mn-ea"/>
                <a:cs typeface="+mn-cs"/>
              </a:rPr>
              <a:t>, one of Microsoft’s first-party deep reasoning agents.</a:t>
            </a:r>
          </a:p>
          <a:p>
            <a:r>
              <a:rPr lang="en-US" sz="882" b="0" i="0" kern="1200">
                <a:solidFill>
                  <a:schemeClr val="tx1"/>
                </a:solidFill>
                <a:effectLst/>
                <a:latin typeface="Segoe Sans Display" pitchFamily="2" charset="0"/>
                <a:ea typeface="+mn-ea"/>
                <a:cs typeface="+mn-cs"/>
              </a:rPr>
              <a:t>Unlike Copilot, which is designed to give you quick answers for simple questions, Researcher is built to handle complex, challenging problems that require detailed thinking and analysis.</a:t>
            </a:r>
          </a:p>
          <a:p>
            <a:r>
              <a:rPr lang="en-US" sz="882" b="0" i="0" kern="1200">
                <a:solidFill>
                  <a:schemeClr val="tx1"/>
                </a:solidFill>
                <a:effectLst/>
                <a:latin typeface="Segoe Sans Display" pitchFamily="2" charset="0"/>
                <a:ea typeface="+mn-ea"/>
                <a:cs typeface="+mn-cs"/>
              </a:rPr>
              <a:t>Think of Researcher as an agent that takes its time to understand the task at hand. It doesn’t just respond instantly—it reflects, plans, and then delivers a thorough, well-considered answer.</a:t>
            </a:r>
          </a:p>
          <a:p>
            <a:r>
              <a:rPr lang="en-US" sz="882" b="0" i="0" kern="1200">
                <a:solidFill>
                  <a:schemeClr val="tx1"/>
                </a:solidFill>
                <a:effectLst/>
                <a:latin typeface="Segoe Sans Display" pitchFamily="2" charset="0"/>
                <a:ea typeface="+mn-ea"/>
                <a:cs typeface="+mn-cs"/>
              </a:rPr>
              <a:t>To help you understand the difference, let’s use the concept from Daniel Kahneman’s book, </a:t>
            </a:r>
            <a:r>
              <a:rPr lang="en-US" sz="882" b="0" i="1" kern="1200">
                <a:solidFill>
                  <a:schemeClr val="tx1"/>
                </a:solidFill>
                <a:effectLst/>
                <a:latin typeface="Segoe Sans Display" pitchFamily="2" charset="0"/>
                <a:ea typeface="+mn-ea"/>
                <a:cs typeface="+mn-cs"/>
              </a:rPr>
              <a:t>Thinking, Fast and Slow</a:t>
            </a:r>
            <a:r>
              <a:rPr lang="en-US" sz="882" b="0" i="0" kern="1200">
                <a:solidFill>
                  <a:schemeClr val="tx1"/>
                </a:solidFill>
                <a:effectLst/>
                <a:latin typeface="Segoe Sans Display" pitchFamily="2" charset="0"/>
                <a:ea typeface="+mn-ea"/>
                <a:cs typeface="+mn-cs"/>
              </a:rPr>
              <a:t>. Our brains have two modes: fast, reflexive thinking and slow, deliberate thinking. Copilot is like fast thinking—quick and reactive. Researcher is like slow thinking—careful, methodical, and deep.</a:t>
            </a:r>
          </a:p>
          <a:p>
            <a:r>
              <a:rPr lang="en-US" sz="882" b="0" i="0" kern="1200">
                <a:solidFill>
                  <a:schemeClr val="tx1"/>
                </a:solidFill>
                <a:effectLst/>
                <a:latin typeface="Segoe Sans Display" pitchFamily="2" charset="0"/>
                <a:ea typeface="+mn-ea"/>
                <a:cs typeface="+mn-cs"/>
              </a:rPr>
              <a:t>When you ask Researcher a question, expect it to spend 10 to 30 minutes working through the problem. It will start by listing out the tasks it needs to complete, then systematically work through each one to arrive at a comprehensive answer.</a:t>
            </a:r>
          </a:p>
          <a:p>
            <a:r>
              <a:rPr lang="en-US" sz="882" b="0" i="0" kern="1200">
                <a:solidFill>
                  <a:schemeClr val="tx1"/>
                </a:solidFill>
                <a:effectLst/>
                <a:latin typeface="Segoe Sans Display" pitchFamily="2" charset="0"/>
                <a:ea typeface="+mn-ea"/>
                <a:cs typeface="+mn-cs"/>
              </a:rPr>
              <a:t>In my experience, Researcher acts like an enthusiastic new intern in your organization. You can delegate your toughest problems to it, and it will do all the necessary research and due diligence before coming back to you with a detailed response.</a:t>
            </a:r>
          </a:p>
          <a:p>
            <a:r>
              <a:rPr lang="en-US" sz="882" b="0" i="0" kern="1200">
                <a:solidFill>
                  <a:schemeClr val="tx1"/>
                </a:solidFill>
                <a:effectLst/>
                <a:latin typeface="Segoe Sans Display" pitchFamily="2" charset="0"/>
                <a:ea typeface="+mn-ea"/>
                <a:cs typeface="+mn-cs"/>
              </a:rPr>
              <a:t>Let me highlight what makes Researcher unique:</a:t>
            </a:r>
          </a:p>
          <a:p>
            <a:pPr lvl="1"/>
            <a:r>
              <a:rPr lang="en-US" sz="882" b="0" i="0" kern="1200">
                <a:solidFill>
                  <a:schemeClr val="tx1"/>
                </a:solidFill>
                <a:effectLst/>
                <a:latin typeface="Segoe Sans Display" pitchFamily="2" charset="0"/>
                <a:ea typeface="+mn-ea"/>
                <a:cs typeface="+mn-cs"/>
              </a:rPr>
              <a:t>It’s designed for reflection, not just reflex. It’s for your hardest problems—those that need careful, detailed thought.</a:t>
            </a:r>
          </a:p>
          <a:p>
            <a:pPr lvl="1"/>
            <a:r>
              <a:rPr lang="en-US" sz="882" b="0" i="0" kern="1200">
                <a:solidFill>
                  <a:schemeClr val="tx1"/>
                </a:solidFill>
                <a:effectLst/>
                <a:latin typeface="Segoe Sans Display" pitchFamily="2" charset="0"/>
                <a:ea typeface="+mn-ea"/>
                <a:cs typeface="+mn-cs"/>
              </a:rPr>
              <a:t>When you give Researcher a prompt, it doesn’t jump into action immediately. Instead, it pauses and may ask you clarifying questions to get more context and understand exactly what you’re looking for.</a:t>
            </a:r>
          </a:p>
          <a:p>
            <a:pPr lvl="1"/>
            <a:r>
              <a:rPr lang="en-US" sz="882" b="0" i="0" kern="1200">
                <a:solidFill>
                  <a:schemeClr val="tx1"/>
                </a:solidFill>
                <a:effectLst/>
                <a:latin typeface="Segoe Sans Display" pitchFamily="2" charset="0"/>
                <a:ea typeface="+mn-ea"/>
                <a:cs typeface="+mn-cs"/>
              </a:rPr>
              <a:t>This approach ensures that the answers you get are not just quick, but truly insightful and tailored to your needs.</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273211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Researcher’s Reflective Approach</a:t>
            </a:r>
          </a:p>
          <a:p>
            <a:r>
              <a:rPr lang="en-US" sz="882" b="0" i="0" kern="1200">
                <a:solidFill>
                  <a:schemeClr val="tx1"/>
                </a:solidFill>
                <a:effectLst/>
                <a:latin typeface="Segoe Sans Display" pitchFamily="2" charset="0"/>
                <a:ea typeface="+mn-ea"/>
                <a:cs typeface="+mn-cs"/>
              </a:rPr>
              <a:t>Let’s talk about what makes </a:t>
            </a:r>
            <a:r>
              <a:rPr lang="en-US" sz="882" b="1" i="0" kern="1200">
                <a:solidFill>
                  <a:schemeClr val="tx1"/>
                </a:solidFill>
                <a:effectLst/>
                <a:latin typeface="Segoe Sans Display" pitchFamily="2" charset="0"/>
                <a:ea typeface="+mn-ea"/>
                <a:cs typeface="+mn-cs"/>
              </a:rPr>
              <a:t>Researcher</a:t>
            </a:r>
            <a:r>
              <a:rPr lang="en-US" sz="882" b="0" i="0" kern="1200">
                <a:solidFill>
                  <a:schemeClr val="tx1"/>
                </a:solidFill>
                <a:effectLst/>
                <a:latin typeface="Segoe Sans Display" pitchFamily="2" charset="0"/>
                <a:ea typeface="+mn-ea"/>
                <a:cs typeface="+mn-cs"/>
              </a:rPr>
              <a:t> different from other agents, especially Copilot.</a:t>
            </a:r>
          </a:p>
          <a:p>
            <a:r>
              <a:rPr lang="en-US" sz="882" b="0" i="0" kern="1200">
                <a:solidFill>
                  <a:schemeClr val="tx1"/>
                </a:solidFill>
                <a:effectLst/>
                <a:latin typeface="Segoe Sans Display" pitchFamily="2" charset="0"/>
                <a:ea typeface="+mn-ea"/>
                <a:cs typeface="+mn-cs"/>
              </a:rPr>
              <a:t>Researcher is designed to </a:t>
            </a:r>
            <a:r>
              <a:rPr lang="en-US" sz="882" b="1" i="0" kern="1200">
                <a:solidFill>
                  <a:schemeClr val="tx1"/>
                </a:solidFill>
                <a:effectLst/>
                <a:latin typeface="Segoe Sans Display" pitchFamily="2" charset="0"/>
                <a:ea typeface="+mn-ea"/>
                <a:cs typeface="+mn-cs"/>
              </a:rPr>
              <a:t>reflect</a:t>
            </a:r>
            <a:r>
              <a:rPr lang="en-US" sz="882" b="0" i="0" kern="1200">
                <a:solidFill>
                  <a:schemeClr val="tx1"/>
                </a:solidFill>
                <a:effectLst/>
                <a:latin typeface="Segoe Sans Display" pitchFamily="2" charset="0"/>
                <a:ea typeface="+mn-ea"/>
                <a:cs typeface="+mn-cs"/>
              </a:rPr>
              <a:t>, not just react. It’s not about giving you a fast, reflexive answer—it’s built for your hardest problems, the ones that need careful, detailed thinking.</a:t>
            </a:r>
          </a:p>
          <a:p>
            <a:r>
              <a:rPr lang="en-US" sz="882" b="0" i="0" kern="1200">
                <a:solidFill>
                  <a:schemeClr val="tx1"/>
                </a:solidFill>
                <a:effectLst/>
                <a:latin typeface="Segoe Sans Display" pitchFamily="2" charset="0"/>
                <a:ea typeface="+mn-ea"/>
                <a:cs typeface="+mn-cs"/>
              </a:rPr>
              <a:t>For example, if you need to do a </a:t>
            </a:r>
            <a:r>
              <a:rPr lang="en-US" sz="882" b="1" i="0" kern="1200">
                <a:solidFill>
                  <a:schemeClr val="tx1"/>
                </a:solidFill>
                <a:effectLst/>
                <a:latin typeface="Segoe Sans Display" pitchFamily="2" charset="0"/>
                <a:ea typeface="+mn-ea"/>
                <a:cs typeface="+mn-cs"/>
              </a:rPr>
              <a:t>competitive analysis</a:t>
            </a:r>
            <a:r>
              <a:rPr lang="en-US" sz="882" b="0" i="0" kern="1200">
                <a:solidFill>
                  <a:schemeClr val="tx1"/>
                </a:solidFill>
                <a:effectLst/>
                <a:latin typeface="Segoe Sans Display" pitchFamily="2" charset="0"/>
                <a:ea typeface="+mn-ea"/>
                <a:cs typeface="+mn-cs"/>
              </a:rPr>
              <a:t> in a product space, or plan a detailed deployment strategy as an IT admin, Researcher is the right tool for the job. It’s meant for situations where you need to think deeply and thoroughly.</a:t>
            </a:r>
          </a:p>
          <a:p>
            <a:r>
              <a:rPr lang="en-US" sz="882" b="0" i="0" kern="1200">
                <a:solidFill>
                  <a:schemeClr val="tx1"/>
                </a:solidFill>
                <a:effectLst/>
                <a:latin typeface="Segoe Sans Display" pitchFamily="2" charset="0"/>
                <a:ea typeface="+mn-ea"/>
                <a:cs typeface="+mn-cs"/>
              </a:rPr>
              <a:t>When you give Researcher a prompt, it doesn’t jump into action right away. Instead, it </a:t>
            </a:r>
            <a:r>
              <a:rPr lang="en-US" sz="882" b="1" i="0" kern="1200">
                <a:solidFill>
                  <a:schemeClr val="tx1"/>
                </a:solidFill>
                <a:effectLst/>
                <a:latin typeface="Segoe Sans Display" pitchFamily="2" charset="0"/>
                <a:ea typeface="+mn-ea"/>
                <a:cs typeface="+mn-cs"/>
              </a:rPr>
              <a:t>pauses</a:t>
            </a:r>
            <a:r>
              <a:rPr lang="en-US" sz="882" b="0" i="0" kern="1200">
                <a:solidFill>
                  <a:schemeClr val="tx1"/>
                </a:solidFill>
                <a:effectLst/>
                <a:latin typeface="Segoe Sans Display" pitchFamily="2" charset="0"/>
                <a:ea typeface="+mn-ea"/>
                <a:cs typeface="+mn-cs"/>
              </a:rPr>
              <a:t> and may ask you clarifying questions—just like a thoughtful intern would. This helps it gather more context and understand exactly what you’re looking for.</a:t>
            </a:r>
          </a:p>
          <a:p>
            <a:r>
              <a:rPr lang="en-US" sz="882" b="0" i="0" kern="1200">
                <a:solidFill>
                  <a:schemeClr val="tx1"/>
                </a:solidFill>
                <a:effectLst/>
                <a:latin typeface="Segoe Sans Display" pitchFamily="2" charset="0"/>
                <a:ea typeface="+mn-ea"/>
                <a:cs typeface="+mn-cs"/>
              </a:rPr>
              <a:t>You might be asked about the kind of answers you expect, or for more details about your problem. Taking the time to answer these questions helps Researcher deliver a much more valuable and tailored response.</a:t>
            </a:r>
          </a:p>
          <a:p>
            <a:r>
              <a:rPr lang="en-US" sz="882" b="0" i="0" kern="1200">
                <a:solidFill>
                  <a:schemeClr val="tx1"/>
                </a:solidFill>
                <a:effectLst/>
                <a:latin typeface="Segoe Sans Display" pitchFamily="2" charset="0"/>
                <a:ea typeface="+mn-ea"/>
                <a:cs typeface="+mn-cs"/>
              </a:rPr>
              <a:t>The key takeaway: </a:t>
            </a:r>
            <a:r>
              <a:rPr lang="en-US" sz="882" b="1" i="0" kern="1200">
                <a:solidFill>
                  <a:schemeClr val="tx1"/>
                </a:solidFill>
                <a:effectLst/>
                <a:latin typeface="Segoe Sans Display" pitchFamily="2" charset="0"/>
                <a:ea typeface="+mn-ea"/>
                <a:cs typeface="+mn-cs"/>
              </a:rPr>
              <a:t>Researcher is for your most complex challenges</a:t>
            </a:r>
            <a:r>
              <a:rPr lang="en-US" sz="882" b="0" i="0" kern="1200">
                <a:solidFill>
                  <a:schemeClr val="tx1"/>
                </a:solidFill>
                <a:effectLst/>
                <a:latin typeface="Segoe Sans Display" pitchFamily="2" charset="0"/>
                <a:ea typeface="+mn-ea"/>
                <a:cs typeface="+mn-cs"/>
              </a:rPr>
              <a:t>. It’s not about speed—it’s about depth, accuracy, and relevance. By reflecting and asking for more context, Researcher ensures you get answers that truly address your needs.</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8552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Continuous Reasoning in Researcher</a:t>
            </a:r>
          </a:p>
          <a:p>
            <a:r>
              <a:rPr lang="en-US" sz="882" b="0" i="0" kern="1200">
                <a:solidFill>
                  <a:schemeClr val="tx1"/>
                </a:solidFill>
                <a:effectLst/>
                <a:latin typeface="Segoe Sans Display" pitchFamily="2" charset="0"/>
                <a:ea typeface="+mn-ea"/>
                <a:cs typeface="+mn-cs"/>
              </a:rPr>
              <a:t>Another key feature of </a:t>
            </a:r>
            <a:r>
              <a:rPr lang="en-US" sz="882" b="1" i="0" kern="1200">
                <a:solidFill>
                  <a:schemeClr val="tx1"/>
                </a:solidFill>
                <a:effectLst/>
                <a:latin typeface="Segoe Sans Display" pitchFamily="2" charset="0"/>
                <a:ea typeface="+mn-ea"/>
                <a:cs typeface="+mn-cs"/>
              </a:rPr>
              <a:t>Researcher</a:t>
            </a:r>
            <a:r>
              <a:rPr lang="en-US" sz="882" b="0" i="0" kern="1200">
                <a:solidFill>
                  <a:schemeClr val="tx1"/>
                </a:solidFill>
                <a:effectLst/>
                <a:latin typeface="Segoe Sans Display" pitchFamily="2" charset="0"/>
                <a:ea typeface="+mn-ea"/>
                <a:cs typeface="+mn-cs"/>
              </a:rPr>
              <a:t> is its ability to perform </a:t>
            </a:r>
            <a:r>
              <a:rPr lang="en-US" sz="882" b="1" i="0" kern="1200">
                <a:solidFill>
                  <a:schemeClr val="tx1"/>
                </a:solidFill>
                <a:effectLst/>
                <a:latin typeface="Segoe Sans Display" pitchFamily="2" charset="0"/>
                <a:ea typeface="+mn-ea"/>
                <a:cs typeface="+mn-cs"/>
              </a:rPr>
              <a:t>continuous reasoning</a:t>
            </a:r>
            <a:r>
              <a:rPr lang="en-US" sz="882" b="0" i="0" kern="1200">
                <a:solidFill>
                  <a:schemeClr val="tx1"/>
                </a:solidFill>
                <a:effectLst/>
                <a:latin typeface="Segoe Sans Display" pitchFamily="2" charset="0"/>
                <a:ea typeface="+mn-ea"/>
                <a:cs typeface="+mn-cs"/>
              </a:rPr>
              <a:t>, which is often called “chain of thought” in the world of AI agents.</a:t>
            </a:r>
          </a:p>
          <a:p>
            <a:r>
              <a:rPr lang="en-US" sz="882" b="0" i="0" kern="1200">
                <a:solidFill>
                  <a:schemeClr val="tx1"/>
                </a:solidFill>
                <a:effectLst/>
                <a:latin typeface="Segoe Sans Display" pitchFamily="2" charset="0"/>
                <a:ea typeface="+mn-ea"/>
                <a:cs typeface="+mn-cs"/>
              </a:rPr>
              <a:t>When you give Researcher a prompt, it doesn’t just answer right away. Instead, it writes down a list of tasks it needs to complete to solve your problem.</a:t>
            </a:r>
          </a:p>
          <a:p>
            <a:r>
              <a:rPr lang="en-US" sz="882" b="0" i="0" kern="1200">
                <a:solidFill>
                  <a:schemeClr val="tx1"/>
                </a:solidFill>
                <a:effectLst/>
                <a:latin typeface="Segoe Sans Display" pitchFamily="2" charset="0"/>
                <a:ea typeface="+mn-ea"/>
                <a:cs typeface="+mn-cs"/>
              </a:rPr>
              <a:t>For example, if you ask Researcher to do a market competitive analysis for a product or feature, it will:</a:t>
            </a:r>
          </a:p>
          <a:p>
            <a:pPr lvl="1"/>
            <a:r>
              <a:rPr lang="en-US" sz="882" b="0" i="0" kern="1200">
                <a:solidFill>
                  <a:schemeClr val="tx1"/>
                </a:solidFill>
                <a:effectLst/>
                <a:latin typeface="Segoe Sans Display" pitchFamily="2" charset="0"/>
                <a:ea typeface="+mn-ea"/>
                <a:cs typeface="+mn-cs"/>
              </a:rPr>
              <a:t>Identify the top market players in your space.</a:t>
            </a:r>
          </a:p>
          <a:p>
            <a:pPr lvl="1"/>
            <a:r>
              <a:rPr lang="en-US" sz="882" b="0" i="0" kern="1200">
                <a:solidFill>
                  <a:schemeClr val="tx1"/>
                </a:solidFill>
                <a:effectLst/>
                <a:latin typeface="Segoe Sans Display" pitchFamily="2" charset="0"/>
                <a:ea typeface="+mn-ea"/>
                <a:cs typeface="+mn-cs"/>
              </a:rPr>
              <a:t>Decide how to compare these players—maybe by pricing, features, or market share.</a:t>
            </a:r>
          </a:p>
          <a:p>
            <a:pPr lvl="1"/>
            <a:r>
              <a:rPr lang="en-US" sz="882" b="0" i="0" kern="1200">
                <a:solidFill>
                  <a:schemeClr val="tx1"/>
                </a:solidFill>
                <a:effectLst/>
                <a:latin typeface="Segoe Sans Display" pitchFamily="2" charset="0"/>
                <a:ea typeface="+mn-ea"/>
                <a:cs typeface="+mn-cs"/>
              </a:rPr>
              <a:t>Gather and analyze all the relevant facts, even if you didn’t specify every detail.</a:t>
            </a:r>
          </a:p>
          <a:p>
            <a:r>
              <a:rPr lang="en-US" sz="882" b="0" i="0" kern="1200">
                <a:solidFill>
                  <a:schemeClr val="tx1"/>
                </a:solidFill>
                <a:effectLst/>
                <a:latin typeface="Segoe Sans Display" pitchFamily="2" charset="0"/>
                <a:ea typeface="+mn-ea"/>
                <a:cs typeface="+mn-cs"/>
              </a:rPr>
              <a:t>You don’t have to spell out every step—Researcher is designed to think ahead and break down your request into actionable tasks.</a:t>
            </a:r>
          </a:p>
          <a:p>
            <a:r>
              <a:rPr lang="en-US" sz="882" b="0" i="0" kern="1200">
                <a:solidFill>
                  <a:schemeClr val="tx1"/>
                </a:solidFill>
                <a:effectLst/>
                <a:latin typeface="Segoe Sans Display" pitchFamily="2" charset="0"/>
                <a:ea typeface="+mn-ea"/>
                <a:cs typeface="+mn-cs"/>
              </a:rPr>
              <a:t>This approach gives you much more thorough and detailed answers, because Researcher is actively reasoning through the problem, step by step, rather than just responding to a single question.</a:t>
            </a:r>
          </a:p>
          <a:p>
            <a:r>
              <a:rPr lang="en-US" sz="882" b="0" i="0" kern="1200">
                <a:solidFill>
                  <a:schemeClr val="tx1"/>
                </a:solidFill>
                <a:effectLst/>
                <a:latin typeface="Segoe Sans Display" pitchFamily="2" charset="0"/>
                <a:ea typeface="+mn-ea"/>
                <a:cs typeface="+mn-cs"/>
              </a:rPr>
              <a:t>The result is a deeper, more insightful response that covers all the important aspects of your challenge.</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180039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Deep Inferencing with Researcher</a:t>
            </a:r>
          </a:p>
          <a:p>
            <a:r>
              <a:rPr lang="en-US" sz="882" b="0" i="0" kern="1200">
                <a:solidFill>
                  <a:schemeClr val="tx1"/>
                </a:solidFill>
                <a:effectLst/>
                <a:latin typeface="Segoe Sans Display" pitchFamily="2" charset="0"/>
                <a:ea typeface="+mn-ea"/>
                <a:cs typeface="+mn-cs"/>
              </a:rPr>
              <a:t>Now, let’s look at another important capability of </a:t>
            </a:r>
            <a:r>
              <a:rPr lang="en-US" sz="882" b="1" i="0" kern="1200">
                <a:solidFill>
                  <a:schemeClr val="tx1"/>
                </a:solidFill>
                <a:effectLst/>
                <a:latin typeface="Segoe Sans Display" pitchFamily="2" charset="0"/>
                <a:ea typeface="+mn-ea"/>
                <a:cs typeface="+mn-cs"/>
              </a:rPr>
              <a:t>Researcher</a:t>
            </a:r>
            <a:r>
              <a:rPr lang="en-US" sz="882" b="0" i="0" kern="1200">
                <a:solidFill>
                  <a:schemeClr val="tx1"/>
                </a:solidFill>
                <a:effectLst/>
                <a:latin typeface="Segoe Sans Display" pitchFamily="2" charset="0"/>
                <a:ea typeface="+mn-ea"/>
                <a:cs typeface="+mn-cs"/>
              </a:rPr>
              <a:t>: its ability to perform </a:t>
            </a:r>
            <a:r>
              <a:rPr lang="en-US" sz="882" b="1" i="0" kern="1200">
                <a:solidFill>
                  <a:schemeClr val="tx1"/>
                </a:solidFill>
                <a:effectLst/>
                <a:latin typeface="Segoe Sans Display" pitchFamily="2" charset="0"/>
                <a:ea typeface="+mn-ea"/>
                <a:cs typeface="+mn-cs"/>
              </a:rPr>
              <a:t>deep inferencing</a:t>
            </a:r>
            <a:r>
              <a:rPr lang="en-US" sz="882" b="0" i="0" kern="1200">
                <a:solidFill>
                  <a:schemeClr val="tx1"/>
                </a:solidFill>
                <a:effectLst/>
                <a:latin typeface="Segoe Sans Display" pitchFamily="2" charset="0"/>
                <a:ea typeface="+mn-ea"/>
                <a:cs typeface="+mn-cs"/>
              </a:rPr>
              <a:t>.</a:t>
            </a:r>
          </a:p>
          <a:p>
            <a:r>
              <a:rPr lang="en-US" sz="882" b="0" i="0" kern="1200">
                <a:solidFill>
                  <a:schemeClr val="tx1"/>
                </a:solidFill>
                <a:effectLst/>
                <a:latin typeface="Segoe Sans Display" pitchFamily="2" charset="0"/>
                <a:ea typeface="+mn-ea"/>
                <a:cs typeface="+mn-cs"/>
              </a:rPr>
              <a:t>In an enterprise setting, you’re often dealing with a huge volume of information—documents, emails, chats, and even web data. With so many sources, it’s common to encounter conflicting information.</a:t>
            </a:r>
          </a:p>
          <a:p>
            <a:r>
              <a:rPr lang="en-US" sz="882" b="0" i="0" kern="1200">
                <a:solidFill>
                  <a:schemeClr val="tx1"/>
                </a:solidFill>
                <a:effectLst/>
                <a:latin typeface="Segoe Sans Display" pitchFamily="2" charset="0"/>
                <a:ea typeface="+mn-ea"/>
                <a:cs typeface="+mn-cs"/>
              </a:rPr>
              <a:t>Researcher is designed to handle this complexity. It can connect different, sometimes conflicting, pieces of information and reason through them to determine which source is most reliable and accurate.</a:t>
            </a:r>
          </a:p>
          <a:p>
            <a:r>
              <a:rPr lang="en-US" sz="882" b="0" i="0" kern="1200">
                <a:solidFill>
                  <a:schemeClr val="tx1"/>
                </a:solidFill>
                <a:effectLst/>
                <a:latin typeface="Segoe Sans Display" pitchFamily="2" charset="0"/>
                <a:ea typeface="+mn-ea"/>
                <a:cs typeface="+mn-cs"/>
              </a:rPr>
              <a:t>This is a major advantage over standard Copilot, which may not go as deep when evaluating multiple sources. Because Researcher is built for deep thinking, it can sift through all the data and provide you with thorough, factual insights—even when the information isn’t straightforward.</a:t>
            </a:r>
          </a:p>
          <a:p>
            <a:r>
              <a:rPr lang="en-US" sz="882" b="0" i="0" kern="1200">
                <a:solidFill>
                  <a:schemeClr val="tx1"/>
                </a:solidFill>
                <a:effectLst/>
                <a:latin typeface="Segoe Sans Display" pitchFamily="2" charset="0"/>
                <a:ea typeface="+mn-ea"/>
                <a:cs typeface="+mn-cs"/>
              </a:rPr>
              <a:t>The result is that you get answers that are not only comprehensive, but also grounded in the best available evidence from across your organization and the web.</a:t>
            </a:r>
          </a:p>
          <a:p>
            <a:r>
              <a:rPr lang="en-US" sz="882" b="0" i="0" kern="1200">
                <a:solidFill>
                  <a:schemeClr val="tx1"/>
                </a:solidFill>
                <a:effectLst/>
                <a:latin typeface="Segoe Sans Display" pitchFamily="2" charset="0"/>
                <a:ea typeface="+mn-ea"/>
                <a:cs typeface="+mn-cs"/>
              </a:rPr>
              <a:t>In summary, </a:t>
            </a:r>
            <a:r>
              <a:rPr lang="en-US" sz="882" b="1" i="0" kern="1200">
                <a:solidFill>
                  <a:schemeClr val="tx1"/>
                </a:solidFill>
                <a:effectLst/>
                <a:latin typeface="Segoe Sans Display" pitchFamily="2" charset="0"/>
                <a:ea typeface="+mn-ea"/>
                <a:cs typeface="+mn-cs"/>
              </a:rPr>
              <a:t>Researcher’s deep inferencing</a:t>
            </a:r>
            <a:r>
              <a:rPr lang="en-US" sz="882" b="0" i="0" kern="1200">
                <a:solidFill>
                  <a:schemeClr val="tx1"/>
                </a:solidFill>
                <a:effectLst/>
                <a:latin typeface="Segoe Sans Display" pitchFamily="2" charset="0"/>
                <a:ea typeface="+mn-ea"/>
                <a:cs typeface="+mn-cs"/>
              </a:rPr>
              <a:t> helps you make sense of complex, sometimes contradictory information, so you can make better decisions based on solid insights.</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61893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Researcher’s Value for All Roles</a:t>
            </a:r>
          </a:p>
          <a:p>
            <a:r>
              <a:rPr lang="en-US" sz="882" b="0" i="0" kern="1200">
                <a:solidFill>
                  <a:schemeClr val="tx1"/>
                </a:solidFill>
                <a:effectLst/>
                <a:latin typeface="Segoe Sans Display" pitchFamily="2" charset="0"/>
                <a:ea typeface="+mn-ea"/>
                <a:cs typeface="+mn-cs"/>
              </a:rPr>
              <a:t>Now, let’s talk about how </a:t>
            </a:r>
            <a:r>
              <a:rPr lang="en-US" sz="882" b="1" i="0" kern="1200">
                <a:solidFill>
                  <a:schemeClr val="tx1"/>
                </a:solidFill>
                <a:effectLst/>
                <a:latin typeface="Segoe Sans Display" pitchFamily="2" charset="0"/>
                <a:ea typeface="+mn-ea"/>
                <a:cs typeface="+mn-cs"/>
              </a:rPr>
              <a:t>Researcher</a:t>
            </a:r>
            <a:r>
              <a:rPr lang="en-US" sz="882" b="0" i="0" kern="1200">
                <a:solidFill>
                  <a:schemeClr val="tx1"/>
                </a:solidFill>
                <a:effectLst/>
                <a:latin typeface="Segoe Sans Display" pitchFamily="2" charset="0"/>
                <a:ea typeface="+mn-ea"/>
                <a:cs typeface="+mn-cs"/>
              </a:rPr>
              <a:t> can support you, no matter your role or function in the organization.</a:t>
            </a:r>
          </a:p>
          <a:p>
            <a:r>
              <a:rPr lang="en-US" sz="882" b="0" i="0" kern="1200">
                <a:solidFill>
                  <a:schemeClr val="tx1"/>
                </a:solidFill>
                <a:effectLst/>
                <a:latin typeface="Segoe Sans Display" pitchFamily="2" charset="0"/>
                <a:ea typeface="+mn-ea"/>
                <a:cs typeface="+mn-cs"/>
              </a:rPr>
              <a:t>Whether you’re a C-level executive, a manager, or an individual contributor, Researcher can help you gain deeper knowledge and insights on any topic or technology you’re interested in.</a:t>
            </a:r>
          </a:p>
          <a:p>
            <a:r>
              <a:rPr lang="en-US" sz="882" b="0" i="0" kern="1200">
                <a:solidFill>
                  <a:schemeClr val="tx1"/>
                </a:solidFill>
                <a:effectLst/>
                <a:latin typeface="Segoe Sans Display" pitchFamily="2" charset="0"/>
                <a:ea typeface="+mn-ea"/>
                <a:cs typeface="+mn-cs"/>
              </a:rPr>
              <a:t>For executives, Researcher can be your learning buddy—helping you understand complex subjects in greater depth, beyond just quick answers.</a:t>
            </a:r>
          </a:p>
          <a:p>
            <a:r>
              <a:rPr lang="en-US" sz="882" b="0" i="0" kern="1200">
                <a:solidFill>
                  <a:schemeClr val="tx1"/>
                </a:solidFill>
                <a:effectLst/>
                <a:latin typeface="Segoe Sans Display" pitchFamily="2" charset="0"/>
                <a:ea typeface="+mn-ea"/>
                <a:cs typeface="+mn-cs"/>
              </a:rPr>
              <a:t>If you’re in </a:t>
            </a:r>
            <a:r>
              <a:rPr lang="en-US" sz="882" b="1" i="0" kern="1200">
                <a:solidFill>
                  <a:schemeClr val="tx1"/>
                </a:solidFill>
                <a:effectLst/>
                <a:latin typeface="Segoe Sans Display" pitchFamily="2" charset="0"/>
                <a:ea typeface="+mn-ea"/>
                <a:cs typeface="+mn-cs"/>
              </a:rPr>
              <a:t>sales</a:t>
            </a:r>
            <a:r>
              <a:rPr lang="en-US" sz="882" b="0" i="0" kern="1200">
                <a:solidFill>
                  <a:schemeClr val="tx1"/>
                </a:solidFill>
                <a:effectLst/>
                <a:latin typeface="Segoe Sans Display" pitchFamily="2" charset="0"/>
                <a:ea typeface="+mn-ea"/>
                <a:cs typeface="+mn-cs"/>
              </a:rPr>
              <a:t>, Researcher can analyze your product landscape and customer needs, then help you draft tailored pitches that resonate with your target audience.</a:t>
            </a:r>
          </a:p>
          <a:p>
            <a:r>
              <a:rPr lang="en-US" sz="882" b="0" i="0" kern="1200">
                <a:solidFill>
                  <a:schemeClr val="tx1"/>
                </a:solidFill>
                <a:effectLst/>
                <a:latin typeface="Segoe Sans Display" pitchFamily="2" charset="0"/>
                <a:ea typeface="+mn-ea"/>
                <a:cs typeface="+mn-cs"/>
              </a:rPr>
              <a:t>The key point is that Researcher adapts to your specific needs and context, providing valuable support whether you’re learning, strategizing, or preparing to engage with customers.</a:t>
            </a:r>
          </a:p>
          <a:p>
            <a:r>
              <a:rPr lang="en-US" sz="882" b="0" i="0" kern="1200">
                <a:solidFill>
                  <a:schemeClr val="tx1"/>
                </a:solidFill>
                <a:effectLst/>
                <a:latin typeface="Segoe Sans Display" pitchFamily="2" charset="0"/>
                <a:ea typeface="+mn-ea"/>
                <a:cs typeface="+mn-cs"/>
              </a:rPr>
              <a:t>No matter your industry or role, there are many scenarios where Researcher can help you work smarter and more efficiently.</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353538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Getting the Most Value from Researcher</a:t>
            </a:r>
          </a:p>
          <a:p>
            <a:r>
              <a:rPr lang="en-US" sz="882" b="0" i="0" kern="1200">
                <a:solidFill>
                  <a:schemeClr val="tx1"/>
                </a:solidFill>
                <a:effectLst/>
                <a:latin typeface="Segoe Sans Display" pitchFamily="2" charset="0"/>
                <a:ea typeface="+mn-ea"/>
                <a:cs typeface="+mn-cs"/>
              </a:rPr>
              <a:t>Let’s talk about how to get the best results from </a:t>
            </a:r>
            <a:r>
              <a:rPr lang="en-US" sz="882" b="1" i="0" kern="1200">
                <a:solidFill>
                  <a:schemeClr val="tx1"/>
                </a:solidFill>
                <a:effectLst/>
                <a:latin typeface="Segoe Sans Display" pitchFamily="2" charset="0"/>
                <a:ea typeface="+mn-ea"/>
                <a:cs typeface="+mn-cs"/>
              </a:rPr>
              <a:t>Researcher</a:t>
            </a:r>
            <a:r>
              <a:rPr lang="en-US" sz="882" b="0" i="0" kern="1200">
                <a:solidFill>
                  <a:schemeClr val="tx1"/>
                </a:solidFill>
                <a:effectLst/>
                <a:latin typeface="Segoe Sans Display" pitchFamily="2" charset="0"/>
                <a:ea typeface="+mn-ea"/>
                <a:cs typeface="+mn-cs"/>
              </a:rPr>
              <a:t> and similar AI agents.</a:t>
            </a:r>
          </a:p>
          <a:p>
            <a:r>
              <a:rPr lang="en-US" sz="882" b="0" i="0" kern="1200">
                <a:solidFill>
                  <a:schemeClr val="tx1"/>
                </a:solidFill>
                <a:effectLst/>
                <a:latin typeface="Segoe Sans Display" pitchFamily="2" charset="0"/>
                <a:ea typeface="+mn-ea"/>
                <a:cs typeface="+mn-cs"/>
              </a:rPr>
              <a:t>Remember, these agents are powerful, but they’re not a substitute for human creativity, context, and critical thinking. The more context you provide, the better the output you’ll receive.</a:t>
            </a:r>
          </a:p>
          <a:p>
            <a:r>
              <a:rPr lang="en-US" sz="882" b="0" i="0" kern="1200">
                <a:solidFill>
                  <a:schemeClr val="tx1"/>
                </a:solidFill>
                <a:effectLst/>
                <a:latin typeface="Segoe Sans Display" pitchFamily="2" charset="0"/>
                <a:ea typeface="+mn-ea"/>
                <a:cs typeface="+mn-cs"/>
              </a:rPr>
              <a:t>Think of delegating a hard project to an intern. You wouldn’t just say, “Do a market analysis.” Instead, you’d explain why you need it, what you’re hoping to achieve, and any important details or constraints.</a:t>
            </a:r>
          </a:p>
          <a:p>
            <a:r>
              <a:rPr lang="en-US" sz="882" b="0" i="0" kern="1200">
                <a:solidFill>
                  <a:schemeClr val="tx1"/>
                </a:solidFill>
                <a:effectLst/>
                <a:latin typeface="Segoe Sans Display" pitchFamily="2" charset="0"/>
                <a:ea typeface="+mn-ea"/>
                <a:cs typeface="+mn-cs"/>
              </a:rPr>
              <a:t>When creating prompts for Researcher, give as much background and context as possible. Some customers even create multi-page prompts to guide the agent’s work.</a:t>
            </a:r>
          </a:p>
          <a:p>
            <a:r>
              <a:rPr lang="en-US" sz="882" b="0" i="0" kern="1200">
                <a:solidFill>
                  <a:schemeClr val="tx1"/>
                </a:solidFill>
                <a:effectLst/>
                <a:latin typeface="Segoe Sans Display" pitchFamily="2" charset="0"/>
                <a:ea typeface="+mn-ea"/>
                <a:cs typeface="+mn-cs"/>
              </a:rPr>
              <a:t>Consider building a </a:t>
            </a:r>
            <a:r>
              <a:rPr lang="en-US" sz="882" b="1" i="0" kern="1200">
                <a:solidFill>
                  <a:schemeClr val="tx1"/>
                </a:solidFill>
                <a:effectLst/>
                <a:latin typeface="Segoe Sans Display" pitchFamily="2" charset="0"/>
                <a:ea typeface="+mn-ea"/>
                <a:cs typeface="+mn-cs"/>
              </a:rPr>
              <a:t>prompt library</a:t>
            </a:r>
            <a:r>
              <a:rPr lang="en-US" sz="882" b="0" i="0" kern="1200">
                <a:solidFill>
                  <a:schemeClr val="tx1"/>
                </a:solidFill>
                <a:effectLst/>
                <a:latin typeface="Segoe Sans Display" pitchFamily="2" charset="0"/>
                <a:ea typeface="+mn-ea"/>
                <a:cs typeface="+mn-cs"/>
              </a:rPr>
              <a:t>—a collection of well-crafted prompts that you and your team can reuse and share to get consistent, high-quality results.</a:t>
            </a:r>
          </a:p>
          <a:p>
            <a:r>
              <a:rPr lang="en-US" sz="882" b="0" i="0" kern="1200">
                <a:solidFill>
                  <a:schemeClr val="tx1"/>
                </a:solidFill>
                <a:effectLst/>
                <a:latin typeface="Segoe Sans Display" pitchFamily="2" charset="0"/>
                <a:ea typeface="+mn-ea"/>
                <a:cs typeface="+mn-cs"/>
              </a:rPr>
              <a:t>Here’s a tip: Assign a role to Researcher in your prompt, like “You are a research analyst” or “You are a financial analyst.” This helps the agent understand the perspective and approach you want it to take.</a:t>
            </a:r>
          </a:p>
          <a:p>
            <a:r>
              <a:rPr lang="en-US" sz="882" b="0" i="0" kern="1200">
                <a:solidFill>
                  <a:schemeClr val="tx1"/>
                </a:solidFill>
                <a:effectLst/>
                <a:latin typeface="Segoe Sans Display" pitchFamily="2" charset="0"/>
                <a:ea typeface="+mn-ea"/>
                <a:cs typeface="+mn-cs"/>
              </a:rPr>
              <a:t>You can also specify which sources to prioritize or avoid, and guide the agent on how to structure the output—such as requesting specific sections or formats.</a:t>
            </a:r>
          </a:p>
          <a:p>
            <a:r>
              <a:rPr lang="en-US" sz="882" b="0" i="0" kern="1200">
                <a:solidFill>
                  <a:schemeClr val="tx1"/>
                </a:solidFill>
                <a:effectLst/>
                <a:latin typeface="Segoe Sans Display" pitchFamily="2" charset="0"/>
                <a:ea typeface="+mn-ea"/>
                <a:cs typeface="+mn-cs"/>
              </a:rPr>
              <a:t>By providing clear instructions and context, you’ll have much tighter control over the results and ensure that Researcher delivers exactly what you need.</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261725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Expanding Access to Researcher</a:t>
            </a:r>
          </a:p>
          <a:p>
            <a:r>
              <a:rPr lang="en-US" sz="882" b="0" i="0" kern="1200">
                <a:solidFill>
                  <a:schemeClr val="tx1"/>
                </a:solidFill>
                <a:effectLst/>
                <a:latin typeface="Segoe Sans Display" pitchFamily="2" charset="0"/>
                <a:ea typeface="+mn-ea"/>
                <a:cs typeface="+mn-cs"/>
              </a:rPr>
              <a:t>Let’s talk about how access to </a:t>
            </a:r>
            <a:r>
              <a:rPr lang="en-US" sz="882" b="1" i="0" kern="1200">
                <a:solidFill>
                  <a:schemeClr val="tx1"/>
                </a:solidFill>
                <a:effectLst/>
                <a:latin typeface="Segoe Sans Display" pitchFamily="2" charset="0"/>
                <a:ea typeface="+mn-ea"/>
                <a:cs typeface="+mn-cs"/>
              </a:rPr>
              <a:t>Researcher</a:t>
            </a:r>
            <a:r>
              <a:rPr lang="en-US" sz="882" b="0" i="0" kern="1200">
                <a:solidFill>
                  <a:schemeClr val="tx1"/>
                </a:solidFill>
                <a:effectLst/>
                <a:latin typeface="Segoe Sans Display" pitchFamily="2" charset="0"/>
                <a:ea typeface="+mn-ea"/>
                <a:cs typeface="+mn-cs"/>
              </a:rPr>
              <a:t> is expanding to make it even easier for users to leverage its capabilities.</a:t>
            </a:r>
          </a:p>
          <a:p>
            <a:r>
              <a:rPr lang="en-US" sz="882" b="0" i="0" kern="1200">
                <a:solidFill>
                  <a:schemeClr val="tx1"/>
                </a:solidFill>
                <a:effectLst/>
                <a:latin typeface="Segoe Sans Display" pitchFamily="2" charset="0"/>
                <a:ea typeface="+mn-ea"/>
                <a:cs typeface="+mn-cs"/>
              </a:rPr>
              <a:t>Researcher is now available on mobile endpoints, so you can use its deep reasoning features from your phone or tablet, not just your desktop.</a:t>
            </a:r>
          </a:p>
          <a:p>
            <a:r>
              <a:rPr lang="en-US" sz="882" b="0" i="0" kern="1200">
                <a:solidFill>
                  <a:schemeClr val="tx1"/>
                </a:solidFill>
                <a:effectLst/>
                <a:latin typeface="Segoe Sans Display" pitchFamily="2" charset="0"/>
                <a:ea typeface="+mn-ea"/>
                <a:cs typeface="+mn-cs"/>
              </a:rPr>
              <a:t>We’re also bringing Researcher directly into the Copilot prompt box. This means you’ll be able to access Researcher’s advanced analysis and reasoning simply by clicking a button in the Copilot interface, making it much more convenient to start a conversation with the agent wherever you’re working.</a:t>
            </a:r>
          </a:p>
          <a:p>
            <a:r>
              <a:rPr lang="en-US" sz="882" b="0" i="0" kern="1200">
                <a:solidFill>
                  <a:schemeClr val="tx1"/>
                </a:solidFill>
                <a:effectLst/>
                <a:latin typeface="Segoe Sans Display" pitchFamily="2" charset="0"/>
                <a:ea typeface="+mn-ea"/>
                <a:cs typeface="+mn-cs"/>
              </a:rPr>
              <a:t>The goal is to make Researcher available across as many endpoints as possible, so you can get help with complex tasks no matter where you are or what device you’re using.</a:t>
            </a:r>
          </a:p>
          <a:p>
            <a:r>
              <a:rPr lang="en-US" sz="882" b="0" i="0" kern="1200">
                <a:solidFill>
                  <a:schemeClr val="tx1"/>
                </a:solidFill>
                <a:effectLst/>
                <a:latin typeface="Segoe Sans Display" pitchFamily="2" charset="0"/>
                <a:ea typeface="+mn-ea"/>
                <a:cs typeface="+mn-cs"/>
              </a:rPr>
              <a:t>These improvements are designed to help you integrate Researcher into your daily workflow, making advanced reasoning and analysis accessible anytime you need it.</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73484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1" i="0" kern="1200">
                <a:solidFill>
                  <a:schemeClr val="tx1"/>
                </a:solidFill>
                <a:effectLst/>
                <a:latin typeface="Segoe Sans Display" pitchFamily="2" charset="0"/>
                <a:ea typeface="+mn-ea"/>
                <a:cs typeface="+mn-cs"/>
              </a:rPr>
              <a:t>Upcoming Features for Researcher Agents</a:t>
            </a:r>
          </a:p>
          <a:p>
            <a:r>
              <a:rPr lang="en-US" sz="882" b="0" i="0" kern="1200">
                <a:solidFill>
                  <a:schemeClr val="tx1"/>
                </a:solidFill>
                <a:effectLst/>
                <a:latin typeface="Segoe Sans Display" pitchFamily="2" charset="0"/>
                <a:ea typeface="+mn-ea"/>
                <a:cs typeface="+mn-cs"/>
              </a:rPr>
              <a:t>Before we move into the demo, I want to share some exciting features that are coming soon to </a:t>
            </a:r>
            <a:r>
              <a:rPr lang="en-US" sz="882" b="1" i="0" kern="1200">
                <a:solidFill>
                  <a:schemeClr val="tx1"/>
                </a:solidFill>
                <a:effectLst/>
                <a:latin typeface="Segoe Sans Display" pitchFamily="2" charset="0"/>
                <a:ea typeface="+mn-ea"/>
                <a:cs typeface="+mn-cs"/>
              </a:rPr>
              <a:t>Researcher</a:t>
            </a:r>
            <a:r>
              <a:rPr lang="en-US" sz="882" b="0" i="0" kern="1200">
                <a:solidFill>
                  <a:schemeClr val="tx1"/>
                </a:solidFill>
                <a:effectLst/>
                <a:latin typeface="Segoe Sans Display" pitchFamily="2" charset="0"/>
                <a:ea typeface="+mn-ea"/>
                <a:cs typeface="+mn-cs"/>
              </a:rPr>
              <a:t> agents.</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sz="882" b="1" i="0" kern="1200">
                <a:solidFill>
                  <a:schemeClr val="tx1"/>
                </a:solidFill>
                <a:effectLst/>
                <a:latin typeface="Segoe Sans Display" pitchFamily="2" charset="0"/>
                <a:ea typeface="+mn-ea"/>
                <a:cs typeface="+mn-cs"/>
              </a:rPr>
              <a:t>Source Controls</a:t>
            </a:r>
            <a:endParaRPr lang="en-US" sz="882" b="0" i="0" kern="1200">
              <a:solidFill>
                <a:schemeClr val="tx1"/>
              </a:solidFill>
              <a:effectLst/>
              <a:latin typeface="Segoe Sans Display" pitchFamily="2" charset="0"/>
              <a:ea typeface="+mn-ea"/>
              <a:cs typeface="+mn-cs"/>
            </a:endParaRPr>
          </a:p>
          <a:p>
            <a:r>
              <a:rPr lang="en-US" sz="882" b="0" i="0" kern="1200">
                <a:solidFill>
                  <a:schemeClr val="tx1"/>
                </a:solidFill>
                <a:effectLst/>
                <a:latin typeface="Segoe Sans Display" pitchFamily="2" charset="0"/>
                <a:ea typeface="+mn-ea"/>
                <a:cs typeface="+mn-cs"/>
              </a:rPr>
              <a:t>Currently, Researcher can ground its reasoning in both work and web data, but soon, users will have more control over which sources Researcher uses.</a:t>
            </a:r>
          </a:p>
          <a:p>
            <a:r>
              <a:rPr lang="en-US" sz="882" b="0" i="0" kern="1200">
                <a:solidFill>
                  <a:schemeClr val="tx1"/>
                </a:solidFill>
                <a:effectLst/>
                <a:latin typeface="Segoe Sans Display" pitchFamily="2" charset="0"/>
                <a:ea typeface="+mn-ea"/>
                <a:cs typeface="+mn-cs"/>
              </a:rPr>
              <a:t>You’ll be able to manually select whether you want Researcher to use only work data, only web data, or a combination. This gives you more flexibility and ensures that the agent’s analysis is tailored to your needs and privacy requirements.</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sz="882" b="0" i="0" kern="1200">
                <a:solidFill>
                  <a:schemeClr val="tx1"/>
                </a:solidFill>
                <a:effectLst/>
                <a:latin typeface="Segoe Sans Display" pitchFamily="2" charset="0"/>
                <a:ea typeface="+mn-ea"/>
                <a:cs typeface="+mn-cs"/>
              </a:rPr>
              <a:t>If you want Researcher to look at just a particular document or specific SharePoint sites—without getting distracted by emails or Teams chats—you can set those preferences. This helps you get the right balance between signal and noise, so your results are high quality and relevant.</a:t>
            </a:r>
          </a:p>
          <a:p>
            <a:r>
              <a:rPr lang="en-US" sz="882" b="1" i="0" kern="1200">
                <a:solidFill>
                  <a:schemeClr val="tx1"/>
                </a:solidFill>
                <a:effectLst/>
                <a:latin typeface="Segoe Sans Display" pitchFamily="2" charset="0"/>
                <a:ea typeface="+mn-ea"/>
                <a:cs typeface="+mn-cs"/>
              </a:rPr>
              <a:t>Report Length Controls</a:t>
            </a:r>
            <a:endParaRPr lang="en-US" sz="882" b="0" i="0" kern="1200">
              <a:solidFill>
                <a:schemeClr val="tx1"/>
              </a:solidFill>
              <a:effectLst/>
              <a:latin typeface="Segoe Sans Display" pitchFamily="2" charset="0"/>
              <a:ea typeface="+mn-ea"/>
              <a:cs typeface="+mn-cs"/>
            </a:endParaRPr>
          </a:p>
          <a:p>
            <a:r>
              <a:rPr lang="en-US" sz="882" b="0" i="0" kern="1200">
                <a:solidFill>
                  <a:schemeClr val="tx1"/>
                </a:solidFill>
                <a:effectLst/>
                <a:latin typeface="Segoe Sans Display" pitchFamily="2" charset="0"/>
                <a:ea typeface="+mn-ea"/>
                <a:cs typeface="+mn-cs"/>
              </a:rPr>
              <a:t>We know some users love deep, detailed reports, while others want quick summaries.</a:t>
            </a:r>
          </a:p>
          <a:p>
            <a:r>
              <a:rPr lang="en-US" sz="882" b="0" i="0" kern="1200">
                <a:solidFill>
                  <a:schemeClr val="tx1"/>
                </a:solidFill>
                <a:effectLst/>
                <a:latin typeface="Segoe Sans Display" pitchFamily="2" charset="0"/>
                <a:ea typeface="+mn-ea"/>
                <a:cs typeface="+mn-cs"/>
              </a:rPr>
              <a:t>That’s why we’re working hard to let you control the length of Researcher reports.</a:t>
            </a:r>
          </a:p>
          <a:p>
            <a:r>
              <a:rPr lang="en-US" sz="882" b="0" i="0" kern="1200">
                <a:solidFill>
                  <a:schemeClr val="tx1"/>
                </a:solidFill>
                <a:effectLst/>
                <a:latin typeface="Segoe Sans Display" pitchFamily="2" charset="0"/>
                <a:ea typeface="+mn-ea"/>
                <a:cs typeface="+mn-cs"/>
              </a:rPr>
              <a:t>If you’re making an executive report, you might want a short summary instead of a long, dense document. Soon, you’ll be able to adjust the report length to fit your needs.</a:t>
            </a:r>
          </a:p>
          <a:p>
            <a:r>
              <a:rPr lang="en-US" sz="882" b="1" i="0" kern="1200">
                <a:solidFill>
                  <a:schemeClr val="tx1"/>
                </a:solidFill>
                <a:effectLst/>
                <a:latin typeface="Segoe Sans Display" pitchFamily="2" charset="0"/>
                <a:ea typeface="+mn-ea"/>
                <a:cs typeface="+mn-cs"/>
              </a:rPr>
              <a:t>Microsoft Native Formats</a:t>
            </a:r>
            <a:endParaRPr lang="en-US" sz="882" b="0" i="0" kern="1200">
              <a:solidFill>
                <a:schemeClr val="tx1"/>
              </a:solidFill>
              <a:effectLst/>
              <a:latin typeface="Segoe Sans Display" pitchFamily="2" charset="0"/>
              <a:ea typeface="+mn-ea"/>
              <a:cs typeface="+mn-cs"/>
            </a:endParaRPr>
          </a:p>
          <a:p>
            <a:r>
              <a:rPr lang="en-US" sz="882" b="0" i="0" kern="1200">
                <a:solidFill>
                  <a:schemeClr val="tx1"/>
                </a:solidFill>
                <a:effectLst/>
                <a:latin typeface="Segoe Sans Display" pitchFamily="2" charset="0"/>
                <a:ea typeface="+mn-ea"/>
                <a:cs typeface="+mn-cs"/>
              </a:rPr>
              <a:t>We’re also making it easier to export your Researcher results into Microsoft formats like Word and PowerPoint.</a:t>
            </a:r>
          </a:p>
          <a:p>
            <a:r>
              <a:rPr lang="en-US" sz="882" b="0" i="0" kern="1200">
                <a:solidFill>
                  <a:schemeClr val="tx1"/>
                </a:solidFill>
                <a:effectLst/>
                <a:latin typeface="Segoe Sans Display" pitchFamily="2" charset="0"/>
                <a:ea typeface="+mn-ea"/>
                <a:cs typeface="+mn-cs"/>
              </a:rPr>
              <a:t>This means you can quickly move your findings into documents or presentations and keep working without any hassle.</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sz="882" b="1" i="0" kern="1200">
                <a:solidFill>
                  <a:schemeClr val="tx1"/>
                </a:solidFill>
                <a:effectLst/>
                <a:latin typeface="Segoe Sans Display" pitchFamily="2" charset="0"/>
                <a:ea typeface="+mn-ea"/>
                <a:cs typeface="+mn-cs"/>
              </a:rPr>
              <a:t>Key Takeaway:</a:t>
            </a:r>
            <a:br>
              <a:rPr lang="en-US" sz="882" b="0" i="0" kern="1200">
                <a:solidFill>
                  <a:schemeClr val="tx1"/>
                </a:solidFill>
                <a:effectLst/>
                <a:latin typeface="Segoe Sans Display" pitchFamily="2" charset="0"/>
                <a:ea typeface="+mn-ea"/>
                <a:cs typeface="+mn-cs"/>
              </a:rPr>
            </a:br>
            <a:r>
              <a:rPr lang="en-US" sz="882" b="0" i="0" kern="1200">
                <a:solidFill>
                  <a:schemeClr val="tx1"/>
                </a:solidFill>
                <a:effectLst/>
                <a:latin typeface="Segoe Sans Display" pitchFamily="2" charset="0"/>
                <a:ea typeface="+mn-ea"/>
                <a:cs typeface="+mn-cs"/>
              </a:rPr>
              <a:t>Researcher is becoming more flexible, letting you choose your sources and report length, and making it easier to use your results in familiar Microsoft tools. This is all about helping you get the information you need, in the format you want, with less noise and more control.</a:t>
            </a:r>
          </a:p>
          <a:p>
            <a:endParaRPr lang="en-US" sz="882" b="0" i="0" kern="1200">
              <a:solidFill>
                <a:schemeClr val="tx1"/>
              </a:solidFill>
              <a:effectLst/>
              <a:latin typeface="Segoe Sans Display" pitchFamily="2" charset="0"/>
              <a:ea typeface="+mn-ea"/>
              <a:cs typeface="+mn-cs"/>
            </a:endParaRPr>
          </a:p>
          <a:p>
            <a:endParaRPr lang="en-US" sz="882" b="0" i="0" kern="1200">
              <a:solidFill>
                <a:schemeClr val="tx1"/>
              </a:solidFill>
              <a:effectLst/>
              <a:latin typeface="Segoe Sans Display" pitchFamily="2" charset="0"/>
              <a:ea typeface="+mn-ea"/>
              <a:cs typeface="+mn-cs"/>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pPr/>
              <a:t>11/20/2025 12:59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3464651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emf"/><Relationship Id="rId5" Type="http://schemas.microsoft.com/office/2007/relationships/hdphoto" Target="../media/hdphoto1.wdp"/><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emf"/><Relationship Id="rId5" Type="http://schemas.microsoft.com/office/2007/relationships/hdphoto" Target="../media/hdphoto1.wdp"/><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 name="Picture 2" descr="A blue and orange sky&#10;&#10;AI-generated content may be incorrect.">
            <a:extLst>
              <a:ext uri="{FF2B5EF4-FFF2-40B4-BE49-F238E27FC236}">
                <a16:creationId xmlns:a16="http://schemas.microsoft.com/office/drawing/2014/main" id="{B53FBF24-EE52-9152-2D40-87550FF4CB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209893" cy="6858000"/>
          </a:xfrm>
          <a:prstGeom prst="rect">
            <a:avLst/>
          </a:prstGeom>
        </p:spPr>
      </p:pic>
      <p:pic>
        <p:nvPicPr>
          <p:cNvPr id="6" name="Picture 5" descr="A close up of a corner of a paper&#10;&#10;AI-generated content may be incorrect.">
            <a:extLst>
              <a:ext uri="{FF2B5EF4-FFF2-40B4-BE49-F238E27FC236}">
                <a16:creationId xmlns:a16="http://schemas.microsoft.com/office/drawing/2014/main" id="{58082223-228D-0D73-1BE9-2EF2BFACD893}"/>
              </a:ext>
            </a:extLst>
          </p:cNvPr>
          <p:cNvPicPr>
            <a:picLocks noChangeAspect="1"/>
          </p:cNvPicPr>
          <p:nvPr userDrawn="1"/>
        </p:nvPicPr>
        <p:blipFill>
          <a:blip r:embed="rId3" cstate="screen">
            <a:alphaModFix amt="85000"/>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l="59835" t="-3489" r="308" b="3489"/>
          <a:stretch>
            <a:fillRect/>
          </a:stretch>
        </p:blipFill>
        <p:spPr>
          <a:xfrm rot="5400000" flipV="1">
            <a:off x="5793471" y="281511"/>
            <a:ext cx="6730538" cy="6125480"/>
          </a:xfrm>
          <a:prstGeom prst="rect">
            <a:avLst/>
          </a:prstGeom>
        </p:spPr>
      </p:pic>
      <p:pic>
        <p:nvPicPr>
          <p:cNvPr id="9" name="Graphic 8">
            <a:extLst>
              <a:ext uri="{FF2B5EF4-FFF2-40B4-BE49-F238E27FC236}">
                <a16:creationId xmlns:a16="http://schemas.microsoft.com/office/drawing/2014/main" id="{2D81F35F-51EF-1A05-D21F-30E9EB908F3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1040" y="713232"/>
            <a:ext cx="1337566" cy="705394"/>
          </a:xfrm>
          <a:prstGeom prst="rect">
            <a:avLst/>
          </a:prstGeom>
        </p:spPr>
      </p:pic>
      <p:pic>
        <p:nvPicPr>
          <p:cNvPr id="13" name="Picture 12">
            <a:extLst>
              <a:ext uri="{FF2B5EF4-FFF2-40B4-BE49-F238E27FC236}">
                <a16:creationId xmlns:a16="http://schemas.microsoft.com/office/drawing/2014/main" id="{5349DB46-2E1F-33DC-CBA7-D279F98549A8}"/>
              </a:ext>
              <a:ext uri="{C183D7F6-B498-43B3-948B-1728B52AA6E4}">
                <adec:decorative xmlns:adec="http://schemas.microsoft.com/office/drawing/2017/decorative" val="1"/>
              </a:ext>
            </a:extLst>
          </p:cNvPr>
          <p:cNvPicPr>
            <a:picLocks noChangeAspect="1"/>
          </p:cNvPicPr>
          <p:nvPr userDrawn="1"/>
        </p:nvPicPr>
        <p:blipFill rotWithShape="1">
          <a:blip r:embed="rId7"/>
          <a:srcRect l="370" t="1" r="531" b="29523"/>
          <a:stretch>
            <a:fillRect/>
          </a:stretch>
        </p:blipFill>
        <p:spPr>
          <a:xfrm rot="10800000" flipV="1">
            <a:off x="-9333" y="6675120"/>
            <a:ext cx="12201331" cy="182880"/>
          </a:xfrm>
          <a:prstGeom prst="rect">
            <a:avLst/>
          </a:prstGeom>
          <a:ln>
            <a:noFill/>
          </a:ln>
          <a:effectLst/>
        </p:spPr>
      </p:pic>
      <p:sp>
        <p:nvSpPr>
          <p:cNvPr id="2" name="Title Placeholder 1">
            <a:extLst>
              <a:ext uri="{FF2B5EF4-FFF2-40B4-BE49-F238E27FC236}">
                <a16:creationId xmlns:a16="http://schemas.microsoft.com/office/drawing/2014/main" id="{B0CEF29F-AD69-0E43-342A-9B87F2F60C02}"/>
              </a:ext>
            </a:extLst>
          </p:cNvPr>
          <p:cNvSpPr>
            <a:spLocks noGrp="1"/>
          </p:cNvSpPr>
          <p:nvPr>
            <p:ph type="title"/>
          </p:nvPr>
        </p:nvSpPr>
        <p:spPr>
          <a:xfrm>
            <a:off x="591450" y="2511166"/>
            <a:ext cx="5973473" cy="1588127"/>
          </a:xfrm>
          <a:prstGeom prst="rect">
            <a:avLst/>
          </a:prstGeom>
          <a:noFill/>
          <a:ln>
            <a:noFill/>
            <a:prstDash/>
          </a:ln>
          <a:effectLst/>
        </p:spPr>
        <p:txBody>
          <a:bodyPr wrap="square" lIns="0" rIns="0">
            <a:spAutoFit/>
          </a:bodyPr>
          <a:lstStyle>
            <a:lvl1pPr>
              <a:defRPr kumimoji="0" lang="en-US" sz="5400" i="0" u="none" strike="noStrike" spc="0" normalizeH="0" baseline="0" dirty="0">
                <a:ln>
                  <a:noFill/>
                </a:ln>
                <a:gradFill flip="none" rotWithShape="1">
                  <a:gsLst>
                    <a:gs pos="0">
                      <a:srgbClr val="94D8FE"/>
                    </a:gs>
                    <a:gs pos="100000">
                      <a:prstClr val="white"/>
                    </a:gs>
                  </a:gsLst>
                  <a:lin ang="16200000" scaled="1"/>
                  <a:tileRect/>
                </a:gradFill>
                <a:uLnTx/>
                <a:uFillTx/>
                <a:latin typeface="+mj-lt"/>
              </a:defRPr>
            </a:lvl1pPr>
          </a:lstStyle>
          <a:p>
            <a:pPr marL="0" marR="0" lvl="0" indent="0" defTabSz="457200" fontAlgn="auto">
              <a:lnSpc>
                <a:spcPct val="90000"/>
              </a:lnSpc>
              <a:spcBef>
                <a:spcPts val="0"/>
              </a:spcBef>
              <a:spcAft>
                <a:spcPts val="0"/>
              </a:spcAft>
              <a:buClrTx/>
              <a:buSzTx/>
              <a:buFontTx/>
              <a:tabLst/>
            </a:pPr>
            <a:r>
              <a:rPr lang="en-US"/>
              <a:t>Click to edit Master title style</a:t>
            </a:r>
          </a:p>
        </p:txBody>
      </p:sp>
      <p:sp>
        <p:nvSpPr>
          <p:cNvPr id="4" name="Text Placeholder 14">
            <a:extLst>
              <a:ext uri="{FF2B5EF4-FFF2-40B4-BE49-F238E27FC236}">
                <a16:creationId xmlns:a16="http://schemas.microsoft.com/office/drawing/2014/main" id="{8B3CE10E-3DEF-3797-28AD-A45FD0739AA4}"/>
              </a:ext>
            </a:extLst>
          </p:cNvPr>
          <p:cNvSpPr>
            <a:spLocks noGrp="1"/>
          </p:cNvSpPr>
          <p:nvPr>
            <p:ph type="body" sz="quarter" idx="10"/>
          </p:nvPr>
        </p:nvSpPr>
        <p:spPr>
          <a:xfrm>
            <a:off x="591450" y="4606146"/>
            <a:ext cx="6805629" cy="587375"/>
          </a:xfrm>
          <a:prstGeom prst="rect">
            <a:avLst/>
          </a:prstGeom>
        </p:spPr>
        <p:txBody>
          <a:bodyPr lIns="0" rIns="0"/>
          <a:lstStyle>
            <a:lvl1pPr>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873455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A blue and red background&#10;&#10;AI-generated content may be incorrect.">
            <a:extLst>
              <a:ext uri="{FF2B5EF4-FFF2-40B4-BE49-F238E27FC236}">
                <a16:creationId xmlns:a16="http://schemas.microsoft.com/office/drawing/2014/main" id="{BBFC8868-BCF8-2EF4-AE9B-8641F358F3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8" cy="6858000"/>
          </a:xfrm>
          <a:prstGeom prst="rect">
            <a:avLst/>
          </a:prstGeom>
        </p:spPr>
      </p:pic>
      <p:pic>
        <p:nvPicPr>
          <p:cNvPr id="5" name="Picture 4">
            <a:extLst>
              <a:ext uri="{FF2B5EF4-FFF2-40B4-BE49-F238E27FC236}">
                <a16:creationId xmlns:a16="http://schemas.microsoft.com/office/drawing/2014/main" id="{BECC0BF1-2B06-50FB-75B6-AE688A866917}"/>
              </a:ext>
              <a:ext uri="{C183D7F6-B498-43B3-948B-1728B52AA6E4}">
                <adec:decorative xmlns:adec="http://schemas.microsoft.com/office/drawing/2017/decorative" val="1"/>
              </a:ext>
            </a:extLst>
          </p:cNvPr>
          <p:cNvPicPr>
            <a:picLocks noChangeAspect="1"/>
          </p:cNvPicPr>
          <p:nvPr userDrawn="1"/>
        </p:nvPicPr>
        <p:blipFill rotWithShape="1">
          <a:blip r:embed="rId3"/>
          <a:srcRect l="370" t="1" r="531" b="29523"/>
          <a:stretch>
            <a:fillRect/>
          </a:stretch>
        </p:blipFill>
        <p:spPr>
          <a:xfrm rot="10800000" flipV="1">
            <a:off x="-9333" y="6675120"/>
            <a:ext cx="12201331" cy="182880"/>
          </a:xfrm>
          <a:prstGeom prst="rect">
            <a:avLst/>
          </a:prstGeom>
          <a:ln>
            <a:noFill/>
          </a:ln>
          <a:effectLst/>
        </p:spPr>
      </p:pic>
      <p:sp>
        <p:nvSpPr>
          <p:cNvPr id="2" name="Title 1">
            <a:extLst>
              <a:ext uri="{FF2B5EF4-FFF2-40B4-BE49-F238E27FC236}">
                <a16:creationId xmlns:a16="http://schemas.microsoft.com/office/drawing/2014/main" id="{17832389-BBB4-D415-2E01-214D01BA99EF}"/>
              </a:ext>
            </a:extLst>
          </p:cNvPr>
          <p:cNvSpPr>
            <a:spLocks noGrp="1"/>
          </p:cNvSpPr>
          <p:nvPr>
            <p:ph type="title"/>
          </p:nvPr>
        </p:nvSpPr>
        <p:spPr>
          <a:xfrm>
            <a:off x="588263" y="485481"/>
            <a:ext cx="11018520" cy="498598"/>
          </a:xfrm>
          <a:prstGeom prst="rect">
            <a:avLst/>
          </a:prstGeom>
        </p:spPr>
        <p:txBody>
          <a:bodyPr lIns="0" tIns="0" rIns="0" bIns="0"/>
          <a:lstStyle>
            <a:lvl1pPr>
              <a:defRPr spc="0" baseline="0">
                <a:latin typeface="+mj-lt"/>
              </a:defRPr>
            </a:lvl1pPr>
          </a:lstStyle>
          <a:p>
            <a:r>
              <a:rPr lang="en-US"/>
              <a:t>Click to edit Master title style</a:t>
            </a:r>
          </a:p>
        </p:txBody>
      </p:sp>
    </p:spTree>
    <p:extLst>
      <p:ext uri="{BB962C8B-B14F-4D97-AF65-F5344CB8AC3E}">
        <p14:creationId xmlns:p14="http://schemas.microsoft.com/office/powerpoint/2010/main" val="28849225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3" name="Picture 2" descr="A blue and red background&#10;&#10;AI-generated content may be incorrect.">
            <a:extLst>
              <a:ext uri="{FF2B5EF4-FFF2-40B4-BE49-F238E27FC236}">
                <a16:creationId xmlns:a16="http://schemas.microsoft.com/office/drawing/2014/main" id="{BBFC8868-BCF8-2EF4-AE9B-8641F358F3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8" cy="6858000"/>
          </a:xfrm>
          <a:prstGeom prst="rect">
            <a:avLst/>
          </a:prstGeom>
        </p:spPr>
      </p:pic>
      <p:pic>
        <p:nvPicPr>
          <p:cNvPr id="5" name="Picture 4">
            <a:extLst>
              <a:ext uri="{FF2B5EF4-FFF2-40B4-BE49-F238E27FC236}">
                <a16:creationId xmlns:a16="http://schemas.microsoft.com/office/drawing/2014/main" id="{BECC0BF1-2B06-50FB-75B6-AE688A866917}"/>
              </a:ext>
              <a:ext uri="{C183D7F6-B498-43B3-948B-1728B52AA6E4}">
                <adec:decorative xmlns:adec="http://schemas.microsoft.com/office/drawing/2017/decorative" val="1"/>
              </a:ext>
            </a:extLst>
          </p:cNvPr>
          <p:cNvPicPr>
            <a:picLocks noChangeAspect="1"/>
          </p:cNvPicPr>
          <p:nvPr userDrawn="1"/>
        </p:nvPicPr>
        <p:blipFill rotWithShape="1">
          <a:blip r:embed="rId3"/>
          <a:srcRect l="370" t="1" r="531" b="29523"/>
          <a:stretch>
            <a:fillRect/>
          </a:stretch>
        </p:blipFill>
        <p:spPr>
          <a:xfrm rot="10800000" flipV="1">
            <a:off x="-9333" y="6675120"/>
            <a:ext cx="12201331" cy="182880"/>
          </a:xfrm>
          <a:prstGeom prst="rect">
            <a:avLst/>
          </a:prstGeom>
          <a:ln>
            <a:noFill/>
          </a:ln>
          <a:effectLst/>
        </p:spPr>
      </p:pic>
      <p:sp>
        <p:nvSpPr>
          <p:cNvPr id="2" name="Title 1">
            <a:extLst>
              <a:ext uri="{FF2B5EF4-FFF2-40B4-BE49-F238E27FC236}">
                <a16:creationId xmlns:a16="http://schemas.microsoft.com/office/drawing/2014/main" id="{17832389-BBB4-D415-2E01-214D01BA99EF}"/>
              </a:ext>
            </a:extLst>
          </p:cNvPr>
          <p:cNvSpPr>
            <a:spLocks noGrp="1"/>
          </p:cNvSpPr>
          <p:nvPr>
            <p:ph type="title"/>
          </p:nvPr>
        </p:nvSpPr>
        <p:spPr>
          <a:xfrm>
            <a:off x="588263" y="485481"/>
            <a:ext cx="11018520" cy="498598"/>
          </a:xfrm>
          <a:prstGeom prst="rect">
            <a:avLst/>
          </a:prstGeom>
        </p:spPr>
        <p:txBody>
          <a:bodyPr lIns="0" tIns="0" rIns="0" bIns="0"/>
          <a:lstStyle>
            <a:lvl1pPr>
              <a:defRPr spc="0" baseline="0">
                <a:latin typeface="+mj-lt"/>
              </a:defRPr>
            </a:lvl1pPr>
          </a:lstStyle>
          <a:p>
            <a:r>
              <a:rPr lang="en-US"/>
              <a:t>Click to edit Master title style</a:t>
            </a:r>
          </a:p>
        </p:txBody>
      </p:sp>
      <p:sp>
        <p:nvSpPr>
          <p:cNvPr id="7" name="Text Placeholder 6">
            <a:extLst>
              <a:ext uri="{FF2B5EF4-FFF2-40B4-BE49-F238E27FC236}">
                <a16:creationId xmlns:a16="http://schemas.microsoft.com/office/drawing/2014/main" id="{BD4ED6CA-60E3-7CDD-FAA8-F134DB005C9D}"/>
              </a:ext>
            </a:extLst>
          </p:cNvPr>
          <p:cNvSpPr>
            <a:spLocks noGrp="1"/>
          </p:cNvSpPr>
          <p:nvPr>
            <p:ph type="body" sz="quarter" idx="10" hasCustomPrompt="1"/>
          </p:nvPr>
        </p:nvSpPr>
        <p:spPr>
          <a:xfrm>
            <a:off x="588263" y="1140460"/>
            <a:ext cx="11018520" cy="246221"/>
          </a:xfrm>
          <a:prstGeom prst="rect">
            <a:avLst/>
          </a:prstGeom>
        </p:spPr>
        <p:txBody>
          <a:bodyPr lIns="0" tIns="0" rIns="0" bIns="0">
            <a:spAutoFit/>
          </a:bodyPr>
          <a:lstStyle>
            <a:lvl1pPr marL="0" indent="0">
              <a:defRPr sz="1600">
                <a:solidFill>
                  <a:schemeClr val="bg1"/>
                </a:solidFill>
              </a:defRPr>
            </a:lvl1pPr>
            <a:lvl5pPr>
              <a:defRPr/>
            </a:lvl5pPr>
          </a:lstStyle>
          <a:p>
            <a:pPr lvl="0"/>
            <a:r>
              <a:rPr lang="en-US"/>
              <a:t>Click to add subtitle</a:t>
            </a:r>
          </a:p>
        </p:txBody>
      </p:sp>
    </p:spTree>
    <p:extLst>
      <p:ext uri="{BB962C8B-B14F-4D97-AF65-F5344CB8AC3E}">
        <p14:creationId xmlns:p14="http://schemas.microsoft.com/office/powerpoint/2010/main" val="3724420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7 Blank">
    <p:spTree>
      <p:nvGrpSpPr>
        <p:cNvPr id="1" name=""/>
        <p:cNvGrpSpPr/>
        <p:nvPr/>
      </p:nvGrpSpPr>
      <p:grpSpPr>
        <a:xfrm>
          <a:off x="0" y="0"/>
          <a:ext cx="0" cy="0"/>
          <a:chOff x="0" y="0"/>
          <a:chExt cx="0" cy="0"/>
        </a:xfrm>
      </p:grpSpPr>
      <p:pic>
        <p:nvPicPr>
          <p:cNvPr id="3" name="Picture 2" descr="A blurry image of a blue and orange sky&#10;&#10;AI-generated content may be incorrect.">
            <a:extLst>
              <a:ext uri="{FF2B5EF4-FFF2-40B4-BE49-F238E27FC236}">
                <a16:creationId xmlns:a16="http://schemas.microsoft.com/office/drawing/2014/main" id="{FFED00C8-116A-78FA-9CC6-526E7C5C5815}"/>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l="-13"/>
          <a:stretch>
            <a:fillRect/>
          </a:stretch>
        </p:blipFill>
        <p:spPr>
          <a:xfrm rot="10800000" flipV="1">
            <a:off x="0" y="1"/>
            <a:ext cx="12201331" cy="6857999"/>
          </a:xfrm>
          <a:prstGeom prst="rect">
            <a:avLst/>
          </a:prstGeom>
          <a:effectLst/>
        </p:spPr>
      </p:pic>
      <p:pic>
        <p:nvPicPr>
          <p:cNvPr id="4" name="Picture 3">
            <a:extLst>
              <a:ext uri="{FF2B5EF4-FFF2-40B4-BE49-F238E27FC236}">
                <a16:creationId xmlns:a16="http://schemas.microsoft.com/office/drawing/2014/main" id="{59157498-2775-75C5-CAA2-576475C15BD9}"/>
              </a:ext>
              <a:ext uri="{C183D7F6-B498-43B3-948B-1728B52AA6E4}">
                <adec:decorative xmlns:adec="http://schemas.microsoft.com/office/drawing/2017/decorative" val="1"/>
              </a:ext>
            </a:extLst>
          </p:cNvPr>
          <p:cNvPicPr>
            <a:picLocks noChangeAspect="1"/>
          </p:cNvPicPr>
          <p:nvPr userDrawn="1"/>
        </p:nvPicPr>
        <p:blipFill rotWithShape="1">
          <a:blip r:embed="rId4"/>
          <a:srcRect l="370" t="1" r="531" b="29523"/>
          <a:stretch>
            <a:fillRect/>
          </a:stretch>
        </p:blipFill>
        <p:spPr>
          <a:xfrm rot="10800000" flipV="1">
            <a:off x="-9333" y="6675120"/>
            <a:ext cx="12201331" cy="182880"/>
          </a:xfrm>
          <a:prstGeom prst="rect">
            <a:avLst/>
          </a:prstGeom>
          <a:ln>
            <a:noFill/>
          </a:ln>
          <a:effectLst/>
        </p:spPr>
      </p:pic>
      <p:sp>
        <p:nvSpPr>
          <p:cNvPr id="2" name="Title 1">
            <a:extLst>
              <a:ext uri="{FF2B5EF4-FFF2-40B4-BE49-F238E27FC236}">
                <a16:creationId xmlns:a16="http://schemas.microsoft.com/office/drawing/2014/main" id="{E898D75E-E587-7A84-E210-507FD2F3A90B}"/>
              </a:ext>
            </a:extLst>
          </p:cNvPr>
          <p:cNvSpPr>
            <a:spLocks noGrp="1"/>
          </p:cNvSpPr>
          <p:nvPr>
            <p:ph type="title"/>
          </p:nvPr>
        </p:nvSpPr>
        <p:spPr>
          <a:xfrm>
            <a:off x="571500" y="-601226"/>
            <a:ext cx="11049000" cy="492443"/>
          </a:xfrm>
          <a:prstGeom prst="rect">
            <a:avLst/>
          </a:prstGeom>
        </p:spPr>
        <p:txBody>
          <a:bodyPr lIns="0" tIns="0" rIns="0" bIns="0" anchor="b">
            <a:spAutoFit/>
          </a:bodyPr>
          <a:lstStyle>
            <a:lvl1pPr>
              <a:defRPr sz="3200"/>
            </a:lvl1pPr>
          </a:lstStyle>
          <a:p>
            <a:r>
              <a:rPr lang="en-US"/>
              <a:t>Click to edit Master title style</a:t>
            </a:r>
          </a:p>
        </p:txBody>
      </p:sp>
    </p:spTree>
    <p:extLst>
      <p:ext uri="{BB962C8B-B14F-4D97-AF65-F5344CB8AC3E}">
        <p14:creationId xmlns:p14="http://schemas.microsoft.com/office/powerpoint/2010/main" val="24254584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3">
    <p:spTree>
      <p:nvGrpSpPr>
        <p:cNvPr id="1" name=""/>
        <p:cNvGrpSpPr/>
        <p:nvPr/>
      </p:nvGrpSpPr>
      <p:grpSpPr>
        <a:xfrm>
          <a:off x="0" y="0"/>
          <a:ext cx="0" cy="0"/>
          <a:chOff x="0" y="0"/>
          <a:chExt cx="0" cy="0"/>
        </a:xfrm>
      </p:grpSpPr>
      <p:pic>
        <p:nvPicPr>
          <p:cNvPr id="4" name="Picture 3" descr="A blurry image of a blue and orange sky&#10;&#10;AI-generated content may be incorrect.">
            <a:extLst>
              <a:ext uri="{FF2B5EF4-FFF2-40B4-BE49-F238E27FC236}">
                <a16:creationId xmlns:a16="http://schemas.microsoft.com/office/drawing/2014/main" id="{66B8B079-3F2E-E0AC-E4F6-FB821708D6BC}"/>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l="-13"/>
          <a:stretch>
            <a:fillRect/>
          </a:stretch>
        </p:blipFill>
        <p:spPr>
          <a:xfrm rot="10800000" flipV="1">
            <a:off x="0" y="1"/>
            <a:ext cx="12201331" cy="6857999"/>
          </a:xfrm>
          <a:prstGeom prst="rect">
            <a:avLst/>
          </a:prstGeom>
          <a:effectLst/>
        </p:spPr>
      </p:pic>
      <p:pic>
        <p:nvPicPr>
          <p:cNvPr id="5" name="Picture 4">
            <a:extLst>
              <a:ext uri="{FF2B5EF4-FFF2-40B4-BE49-F238E27FC236}">
                <a16:creationId xmlns:a16="http://schemas.microsoft.com/office/drawing/2014/main" id="{BECC0BF1-2B06-50FB-75B6-AE688A866917}"/>
              </a:ext>
              <a:ext uri="{C183D7F6-B498-43B3-948B-1728B52AA6E4}">
                <adec:decorative xmlns:adec="http://schemas.microsoft.com/office/drawing/2017/decorative" val="1"/>
              </a:ext>
            </a:extLst>
          </p:cNvPr>
          <p:cNvPicPr>
            <a:picLocks noChangeAspect="1"/>
          </p:cNvPicPr>
          <p:nvPr userDrawn="1"/>
        </p:nvPicPr>
        <p:blipFill rotWithShape="1">
          <a:blip r:embed="rId4"/>
          <a:srcRect l="370" t="1" r="531" b="29523"/>
          <a:stretch>
            <a:fillRect/>
          </a:stretch>
        </p:blipFill>
        <p:spPr>
          <a:xfrm rot="10800000" flipV="1">
            <a:off x="-9333" y="6675120"/>
            <a:ext cx="12201331" cy="182880"/>
          </a:xfrm>
          <a:prstGeom prst="rect">
            <a:avLst/>
          </a:prstGeom>
          <a:ln>
            <a:noFill/>
          </a:ln>
          <a:effectLst/>
        </p:spPr>
      </p:pic>
      <p:sp>
        <p:nvSpPr>
          <p:cNvPr id="2" name="Title 1">
            <a:extLst>
              <a:ext uri="{FF2B5EF4-FFF2-40B4-BE49-F238E27FC236}">
                <a16:creationId xmlns:a16="http://schemas.microsoft.com/office/drawing/2014/main" id="{17832389-BBB4-D415-2E01-214D01BA99EF}"/>
              </a:ext>
            </a:extLst>
          </p:cNvPr>
          <p:cNvSpPr>
            <a:spLocks noGrp="1"/>
          </p:cNvSpPr>
          <p:nvPr>
            <p:ph type="title"/>
          </p:nvPr>
        </p:nvSpPr>
        <p:spPr>
          <a:xfrm>
            <a:off x="588263" y="485481"/>
            <a:ext cx="11018520" cy="498598"/>
          </a:xfrm>
          <a:prstGeom prst="rect">
            <a:avLst/>
          </a:prstGeom>
        </p:spPr>
        <p:txBody>
          <a:bodyPr lIns="0" tIns="0" rIns="0" bIns="0"/>
          <a:lstStyle>
            <a:lvl1pPr>
              <a:defRPr spc="0" baseline="0">
                <a:latin typeface="+mj-lt"/>
              </a:defRPr>
            </a:lvl1pPr>
          </a:lstStyle>
          <a:p>
            <a:r>
              <a:rPr lang="en-US"/>
              <a:t>Click to edit Master title style</a:t>
            </a:r>
          </a:p>
        </p:txBody>
      </p:sp>
      <p:sp>
        <p:nvSpPr>
          <p:cNvPr id="7" name="Text Placeholder 6">
            <a:extLst>
              <a:ext uri="{FF2B5EF4-FFF2-40B4-BE49-F238E27FC236}">
                <a16:creationId xmlns:a16="http://schemas.microsoft.com/office/drawing/2014/main" id="{BD4ED6CA-60E3-7CDD-FAA8-F134DB005C9D}"/>
              </a:ext>
            </a:extLst>
          </p:cNvPr>
          <p:cNvSpPr>
            <a:spLocks noGrp="1"/>
          </p:cNvSpPr>
          <p:nvPr>
            <p:ph type="body" sz="quarter" idx="10" hasCustomPrompt="1"/>
          </p:nvPr>
        </p:nvSpPr>
        <p:spPr>
          <a:xfrm>
            <a:off x="588263" y="1140460"/>
            <a:ext cx="11018520" cy="246221"/>
          </a:xfrm>
          <a:prstGeom prst="rect">
            <a:avLst/>
          </a:prstGeom>
        </p:spPr>
        <p:txBody>
          <a:bodyPr lIns="0" tIns="0" rIns="0" bIns="0">
            <a:spAutoFit/>
          </a:bodyPr>
          <a:lstStyle>
            <a:lvl1pPr marL="0" indent="0">
              <a:defRPr sz="1600">
                <a:solidFill>
                  <a:schemeClr val="bg1"/>
                </a:solidFill>
              </a:defRPr>
            </a:lvl1pPr>
            <a:lvl5pPr>
              <a:defRPr/>
            </a:lvl5pPr>
          </a:lstStyle>
          <a:p>
            <a:pPr lvl="0"/>
            <a:r>
              <a:rPr lang="en-US"/>
              <a:t>Click to add subtitle</a:t>
            </a:r>
          </a:p>
        </p:txBody>
      </p:sp>
    </p:spTree>
    <p:extLst>
      <p:ext uri="{BB962C8B-B14F-4D97-AF65-F5344CB8AC3E}">
        <p14:creationId xmlns:p14="http://schemas.microsoft.com/office/powerpoint/2010/main" val="124861030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 bullet">
    <p:spTree>
      <p:nvGrpSpPr>
        <p:cNvPr id="1" name=""/>
        <p:cNvGrpSpPr/>
        <p:nvPr/>
      </p:nvGrpSpPr>
      <p:grpSpPr>
        <a:xfrm>
          <a:off x="0" y="0"/>
          <a:ext cx="0" cy="0"/>
          <a:chOff x="0" y="0"/>
          <a:chExt cx="0" cy="0"/>
        </a:xfrm>
      </p:grpSpPr>
      <p:pic>
        <p:nvPicPr>
          <p:cNvPr id="2" name="Picture 1" descr="A blue background with a light&#10;&#10;AI-generated content may be incorrect.">
            <a:extLst>
              <a:ext uri="{FF2B5EF4-FFF2-40B4-BE49-F238E27FC236}">
                <a16:creationId xmlns:a16="http://schemas.microsoft.com/office/drawing/2014/main" id="{EC0129C9-611E-40C7-935F-FE79CCB43F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9334" y="0"/>
            <a:ext cx="12201333" cy="6857999"/>
          </a:xfrm>
          <a:prstGeom prst="rect">
            <a:avLst/>
          </a:prstGeom>
        </p:spPr>
      </p:pic>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a:prstGeom prst="rect">
            <a:avLst/>
          </a:prstGeom>
        </p:spPr>
        <p:txBody>
          <a:bodyPr anchor="t"/>
          <a:lstStyle>
            <a:lvl1pPr marL="0" indent="0">
              <a:spcBef>
                <a:spcPts val="0"/>
              </a:spcBef>
              <a:buNone/>
              <a:defRPr sz="1600">
                <a:solidFill>
                  <a:schemeClr val="bg1"/>
                </a:solidFill>
                <a:latin typeface="+mn-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163395"/>
          </a:xfrm>
          <a:prstGeom prst="rect">
            <a:avLst/>
          </a:prstGeom>
        </p:spPr>
        <p:txBody>
          <a:bodyPr wrap="square">
            <a:spAutoFit/>
          </a:bodyPr>
          <a:lstStyle>
            <a:lvl1pPr marL="141288" indent="-141288">
              <a:defRPr lang="en-US" sz="1200" dirty="0">
                <a:solidFill>
                  <a:schemeClr val="bg1"/>
                </a:solidFill>
              </a:defRPr>
            </a:lvl1pPr>
            <a:lvl2pPr marL="285750" indent="-125413">
              <a:defRPr lang="en-US" sz="1200" dirty="0">
                <a:solidFill>
                  <a:schemeClr val="bg1"/>
                </a:solidFill>
              </a:defRPr>
            </a:lvl2pPr>
            <a:lvl3pPr marL="438150" indent="-133350">
              <a:defRPr lang="en-US" sz="1200" dirty="0">
                <a:solidFill>
                  <a:schemeClr val="bg1"/>
                </a:solidFill>
              </a:defRPr>
            </a:lvl3pPr>
            <a:lvl4pPr marL="566738" indent="-114300">
              <a:defRPr lang="en-US" sz="1200" dirty="0">
                <a:solidFill>
                  <a:schemeClr val="bg1"/>
                </a:solidFill>
              </a:defRPr>
            </a:lvl4pPr>
            <a:lvl5pPr marL="685800" indent="-109538">
              <a:defRPr lang="en-US" sz="120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a:prstGeom prst="rect">
            <a:avLst/>
          </a:prstGeom>
        </p:spPr>
        <p:txBody>
          <a:bodyPr anchor="t"/>
          <a:lstStyle>
            <a:lvl1pPr marL="0" indent="0">
              <a:spcBef>
                <a:spcPts val="0"/>
              </a:spcBef>
              <a:buNone/>
              <a:defRPr sz="1600">
                <a:solidFill>
                  <a:schemeClr val="bg1"/>
                </a:solidFill>
                <a:latin typeface="+mn-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163395"/>
          </a:xfrm>
          <a:prstGeom prst="rect">
            <a:avLst/>
          </a:prstGeom>
        </p:spPr>
        <p:txBody>
          <a:bodyPr wrap="square">
            <a:spAutoFit/>
          </a:bodyPr>
          <a:lstStyle>
            <a:lvl1pPr marL="141288" indent="-141288">
              <a:defRPr lang="en-US" sz="1200" dirty="0">
                <a:solidFill>
                  <a:schemeClr val="bg1"/>
                </a:solidFill>
              </a:defRPr>
            </a:lvl1pPr>
            <a:lvl2pPr marL="285750" indent="-125413">
              <a:defRPr lang="en-US" sz="1200" dirty="0">
                <a:solidFill>
                  <a:schemeClr val="bg1"/>
                </a:solidFill>
              </a:defRPr>
            </a:lvl2pPr>
            <a:lvl3pPr marL="438150" indent="-133350">
              <a:defRPr lang="en-US" sz="1200" dirty="0">
                <a:solidFill>
                  <a:schemeClr val="bg1"/>
                </a:solidFill>
              </a:defRPr>
            </a:lvl3pPr>
            <a:lvl4pPr marL="566738" indent="-114300">
              <a:defRPr lang="en-US" sz="1200" dirty="0">
                <a:solidFill>
                  <a:schemeClr val="bg1"/>
                </a:solidFill>
              </a:defRPr>
            </a:lvl4pPr>
            <a:lvl5pPr marL="685800" indent="-109538">
              <a:defRPr lang="en-US" sz="120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a:prstGeom prst="rect">
            <a:avLst/>
          </a:prstGeom>
        </p:spPr>
        <p:txBody>
          <a:bodyPr anchor="t"/>
          <a:lstStyle>
            <a:lvl1pPr marL="0" indent="0">
              <a:spcBef>
                <a:spcPts val="0"/>
              </a:spcBef>
              <a:buNone/>
              <a:defRPr sz="1600">
                <a:solidFill>
                  <a:schemeClr val="bg1"/>
                </a:solidFill>
                <a:latin typeface="+mn-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163395"/>
          </a:xfrm>
          <a:prstGeom prst="rect">
            <a:avLst/>
          </a:prstGeom>
        </p:spPr>
        <p:txBody>
          <a:bodyPr wrap="square">
            <a:spAutoFit/>
          </a:bodyPr>
          <a:lstStyle>
            <a:lvl1pPr marL="141288" indent="-141288">
              <a:defRPr lang="en-US" sz="1200" dirty="0">
                <a:solidFill>
                  <a:schemeClr val="bg1"/>
                </a:solidFill>
              </a:defRPr>
            </a:lvl1pPr>
            <a:lvl2pPr marL="285750" indent="-125413">
              <a:defRPr lang="en-US" sz="1200" dirty="0">
                <a:solidFill>
                  <a:schemeClr val="bg1"/>
                </a:solidFill>
              </a:defRPr>
            </a:lvl2pPr>
            <a:lvl3pPr marL="438150" indent="-133350">
              <a:defRPr lang="en-US" sz="1200" dirty="0">
                <a:solidFill>
                  <a:schemeClr val="bg1"/>
                </a:solidFill>
              </a:defRPr>
            </a:lvl3pPr>
            <a:lvl4pPr marL="566738" indent="-114300">
              <a:defRPr lang="en-US" sz="1200" dirty="0">
                <a:solidFill>
                  <a:schemeClr val="bg1"/>
                </a:solidFill>
              </a:defRPr>
            </a:lvl4pPr>
            <a:lvl5pPr marL="685800" indent="-109538">
              <a:defRPr lang="en-US" sz="120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a:prstGeom prst="rect">
            <a:avLst/>
          </a:prstGeom>
        </p:spPr>
        <p:txBody>
          <a:bodyPr anchor="t"/>
          <a:lstStyle>
            <a:lvl1pPr marL="0" indent="0">
              <a:spcBef>
                <a:spcPts val="0"/>
              </a:spcBef>
              <a:buNone/>
              <a:defRPr sz="1600">
                <a:solidFill>
                  <a:schemeClr val="bg1"/>
                </a:solidFill>
                <a:latin typeface="+mn-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163395"/>
          </a:xfrm>
          <a:prstGeom prst="rect">
            <a:avLst/>
          </a:prstGeom>
        </p:spPr>
        <p:txBody>
          <a:bodyPr wrap="square">
            <a:spAutoFit/>
          </a:bodyPr>
          <a:lstStyle>
            <a:lvl1pPr marL="141288" indent="-141288">
              <a:defRPr lang="en-US" sz="1200" dirty="0">
                <a:solidFill>
                  <a:schemeClr val="bg1"/>
                </a:solidFill>
              </a:defRPr>
            </a:lvl1pPr>
            <a:lvl2pPr marL="285750" indent="-125413">
              <a:defRPr lang="en-US" sz="1200" dirty="0">
                <a:solidFill>
                  <a:schemeClr val="bg1"/>
                </a:solidFill>
              </a:defRPr>
            </a:lvl2pPr>
            <a:lvl3pPr marL="438150" indent="-133350">
              <a:defRPr lang="en-US" sz="1200" dirty="0">
                <a:solidFill>
                  <a:schemeClr val="bg1"/>
                </a:solidFill>
              </a:defRPr>
            </a:lvl3pPr>
            <a:lvl4pPr marL="566738" indent="-114300">
              <a:defRPr lang="en-US" sz="1200" dirty="0">
                <a:solidFill>
                  <a:schemeClr val="bg1"/>
                </a:solidFill>
              </a:defRPr>
            </a:lvl4pPr>
            <a:lvl5pPr marL="685800" indent="-109538">
              <a:defRPr lang="en-US" sz="120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0AF402B5-027B-5EC2-96FF-0F2D2940C8EC}"/>
              </a:ext>
              <a:ext uri="{C183D7F6-B498-43B3-948B-1728B52AA6E4}">
                <adec:decorative xmlns:adec="http://schemas.microsoft.com/office/drawing/2017/decorative" val="1"/>
              </a:ext>
            </a:extLst>
          </p:cNvPr>
          <p:cNvPicPr>
            <a:picLocks noChangeAspect="1"/>
          </p:cNvPicPr>
          <p:nvPr userDrawn="1"/>
        </p:nvPicPr>
        <p:blipFill rotWithShape="1">
          <a:blip r:embed="rId3"/>
          <a:srcRect l="370" t="1" r="531" b="29523"/>
          <a:stretch>
            <a:fillRect/>
          </a:stretch>
        </p:blipFill>
        <p:spPr>
          <a:xfrm rot="10800000" flipV="1">
            <a:off x="-9333" y="6675120"/>
            <a:ext cx="12201331" cy="182880"/>
          </a:xfrm>
          <a:prstGeom prst="rect">
            <a:avLst/>
          </a:prstGeom>
          <a:ln>
            <a:noFill/>
          </a:ln>
          <a:effectLst/>
        </p:spPr>
      </p:pic>
      <p:sp>
        <p:nvSpPr>
          <p:cNvPr id="5" name="Title 1">
            <a:extLst>
              <a:ext uri="{FF2B5EF4-FFF2-40B4-BE49-F238E27FC236}">
                <a16:creationId xmlns:a16="http://schemas.microsoft.com/office/drawing/2014/main" id="{E069B642-F814-0105-94A5-568EB275A72B}"/>
              </a:ext>
            </a:extLst>
          </p:cNvPr>
          <p:cNvSpPr>
            <a:spLocks noGrp="1"/>
          </p:cNvSpPr>
          <p:nvPr>
            <p:ph type="title"/>
          </p:nvPr>
        </p:nvSpPr>
        <p:spPr>
          <a:xfrm>
            <a:off x="588263" y="485481"/>
            <a:ext cx="11018520" cy="498598"/>
          </a:xfrm>
          <a:prstGeom prst="rect">
            <a:avLst/>
          </a:prstGeom>
        </p:spPr>
        <p:txBody>
          <a:bodyPr lIns="0" tIns="0" rIns="0" bIns="0"/>
          <a:lstStyle>
            <a:lvl1pPr>
              <a:defRPr spc="0" baseline="0">
                <a:latin typeface="+mj-lt"/>
              </a:defRPr>
            </a:lvl1pPr>
          </a:lstStyle>
          <a:p>
            <a:r>
              <a:rPr lang="en-US"/>
              <a:t>Click to edit Master title style</a:t>
            </a:r>
          </a:p>
        </p:txBody>
      </p:sp>
    </p:spTree>
    <p:extLst>
      <p:ext uri="{BB962C8B-B14F-4D97-AF65-F5344CB8AC3E}">
        <p14:creationId xmlns:p14="http://schemas.microsoft.com/office/powerpoint/2010/main" val="1305257681"/>
      </p:ext>
    </p:extLst>
  </p:cSld>
  <p:clrMapOvr>
    <a:masterClrMapping/>
  </p:clrMapOvr>
  <p:transition>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4" name="Picture 3" descr="A blurry image of a blue and orange sky&#10;&#10;AI-generated content may be incorrect.">
            <a:extLst>
              <a:ext uri="{FF2B5EF4-FFF2-40B4-BE49-F238E27FC236}">
                <a16:creationId xmlns:a16="http://schemas.microsoft.com/office/drawing/2014/main" id="{C1CE11E4-B8BE-A9CE-DCB7-4BB082B2CB9C}"/>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l="-13"/>
          <a:stretch>
            <a:fillRect/>
          </a:stretch>
        </p:blipFill>
        <p:spPr>
          <a:xfrm rot="10800000" flipV="1">
            <a:off x="0" y="1"/>
            <a:ext cx="12201331" cy="6857999"/>
          </a:xfrm>
          <a:prstGeom prst="rect">
            <a:avLst/>
          </a:prstGeom>
          <a:effectLst/>
        </p:spPr>
      </p:pic>
      <p:pic>
        <p:nvPicPr>
          <p:cNvPr id="5" name="Picture 4" descr="A close up of a corner of a paper&#10;&#10;AI-generated content may be incorrect.">
            <a:extLst>
              <a:ext uri="{FF2B5EF4-FFF2-40B4-BE49-F238E27FC236}">
                <a16:creationId xmlns:a16="http://schemas.microsoft.com/office/drawing/2014/main" id="{DFB73796-4E7B-0C74-4CA1-AA47D2F077A4}"/>
              </a:ext>
            </a:extLst>
          </p:cNvPr>
          <p:cNvPicPr>
            <a:picLocks noChangeAspect="1"/>
          </p:cNvPicPr>
          <p:nvPr userDrawn="1"/>
        </p:nvPicPr>
        <p:blipFill>
          <a:blip r:embed="rId4" cstate="screen">
            <a:alphaModFix amt="85000"/>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l="59455" t="5931" r="688" b="15639"/>
          <a:stretch>
            <a:fillRect/>
          </a:stretch>
        </p:blipFill>
        <p:spPr>
          <a:xfrm rot="16200000">
            <a:off x="6433950" y="963158"/>
            <a:ext cx="6730538" cy="4804224"/>
          </a:xfrm>
          <a:prstGeom prst="rect">
            <a:avLst/>
          </a:prstGeom>
        </p:spPr>
      </p:pic>
      <p:pic>
        <p:nvPicPr>
          <p:cNvPr id="6" name="Picture 5">
            <a:extLst>
              <a:ext uri="{FF2B5EF4-FFF2-40B4-BE49-F238E27FC236}">
                <a16:creationId xmlns:a16="http://schemas.microsoft.com/office/drawing/2014/main" id="{EE9D2CF4-1584-E026-75D3-CA842F77711B}"/>
              </a:ext>
              <a:ext uri="{C183D7F6-B498-43B3-948B-1728B52AA6E4}">
                <adec:decorative xmlns:adec="http://schemas.microsoft.com/office/drawing/2017/decorative" val="1"/>
              </a:ext>
            </a:extLst>
          </p:cNvPr>
          <p:cNvPicPr>
            <a:picLocks noChangeAspect="1"/>
          </p:cNvPicPr>
          <p:nvPr userDrawn="1"/>
        </p:nvPicPr>
        <p:blipFill rotWithShape="1">
          <a:blip r:embed="rId6"/>
          <a:srcRect l="370" t="1" r="531" b="29523"/>
          <a:stretch>
            <a:fillRect/>
          </a:stretch>
        </p:blipFill>
        <p:spPr>
          <a:xfrm rot="10800000" flipV="1">
            <a:off x="-9333" y="6675120"/>
            <a:ext cx="12201331" cy="182880"/>
          </a:xfrm>
          <a:prstGeom prst="rect">
            <a:avLst/>
          </a:prstGeom>
          <a:ln>
            <a:noFill/>
          </a:ln>
          <a:effectLst/>
        </p:spPr>
      </p:pic>
      <p:sp>
        <p:nvSpPr>
          <p:cNvPr id="3" name="TextBox 2">
            <a:extLst>
              <a:ext uri="{FF2B5EF4-FFF2-40B4-BE49-F238E27FC236}">
                <a16:creationId xmlns:a16="http://schemas.microsoft.com/office/drawing/2014/main" id="{0F2B7703-B80B-4610-1A72-01F0C5AC4D49}"/>
              </a:ext>
            </a:extLst>
          </p:cNvPr>
          <p:cNvSpPr txBox="1"/>
          <p:nvPr userDrawn="1"/>
        </p:nvSpPr>
        <p:spPr>
          <a:xfrm>
            <a:off x="583953" y="2139416"/>
            <a:ext cx="7331228" cy="2579168"/>
          </a:xfrm>
          <a:prstGeom prst="rect">
            <a:avLst/>
          </a:prstGeom>
          <a:noFill/>
          <a:ln>
            <a:noFill/>
            <a:prstDash/>
          </a:ln>
          <a:effectLst/>
        </p:spPr>
        <p:txBody>
          <a:bodyPr wrap="square" lIns="0" rIns="0">
            <a:spAutoFit/>
          </a:bodyPr>
          <a:lstStyle/>
          <a:p>
            <a:pPr>
              <a:lnSpc>
                <a:spcPct val="80000"/>
              </a:lnSpc>
              <a:spcAft>
                <a:spcPts val="600"/>
              </a:spcAft>
            </a:pPr>
            <a:r>
              <a:rPr lang="en-US" sz="10100" spc="0" baseline="0">
                <a:gradFill flip="none" rotWithShape="1">
                  <a:gsLst>
                    <a:gs pos="0">
                      <a:srgbClr val="94D8FE"/>
                    </a:gs>
                    <a:gs pos="100000">
                      <a:srgbClr val="FFFFFF"/>
                    </a:gs>
                  </a:gsLst>
                  <a:lin ang="13500000" scaled="1"/>
                  <a:tileRect/>
                </a:gradFill>
                <a:latin typeface="+mj-lt"/>
                <a:cs typeface="Segoe Sans Display Semibold" pitchFamily="2" charset="0"/>
              </a:rPr>
              <a:t>Thank</a:t>
            </a:r>
            <a:br>
              <a:rPr lang="en-US" sz="10100" spc="0" baseline="0">
                <a:gradFill flip="none" rotWithShape="1">
                  <a:gsLst>
                    <a:gs pos="0">
                      <a:srgbClr val="94D8FE"/>
                    </a:gs>
                    <a:gs pos="100000">
                      <a:srgbClr val="FFFFFF"/>
                    </a:gs>
                  </a:gsLst>
                  <a:lin ang="13500000" scaled="1"/>
                  <a:tileRect/>
                </a:gradFill>
                <a:latin typeface="+mj-lt"/>
                <a:cs typeface="Segoe Sans Display Semibold" pitchFamily="2" charset="0"/>
              </a:rPr>
            </a:br>
            <a:r>
              <a:rPr lang="en-US" sz="10100" spc="0" baseline="0">
                <a:gradFill flip="none" rotWithShape="1">
                  <a:gsLst>
                    <a:gs pos="0">
                      <a:srgbClr val="94D8FE"/>
                    </a:gs>
                    <a:gs pos="100000">
                      <a:srgbClr val="FFFFFF"/>
                    </a:gs>
                  </a:gsLst>
                  <a:lin ang="13500000" scaled="1"/>
                  <a:tileRect/>
                </a:gradFill>
                <a:latin typeface="+mj-lt"/>
                <a:cs typeface="Segoe Sans Display Semibold" pitchFamily="2" charset="0"/>
              </a:rPr>
              <a:t>      you!</a:t>
            </a:r>
          </a:p>
        </p:txBody>
      </p:sp>
    </p:spTree>
    <p:extLst>
      <p:ext uri="{BB962C8B-B14F-4D97-AF65-F5344CB8AC3E}">
        <p14:creationId xmlns:p14="http://schemas.microsoft.com/office/powerpoint/2010/main" val="8070652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3">
    <p:bg>
      <p:bgPr>
        <a:solidFill>
          <a:schemeClr val="tx1"/>
        </a:solidFill>
        <a:effectLst/>
      </p:bgPr>
    </p:bg>
    <p:spTree>
      <p:nvGrpSpPr>
        <p:cNvPr id="1" name=""/>
        <p:cNvGrpSpPr/>
        <p:nvPr/>
      </p:nvGrpSpPr>
      <p:grpSpPr>
        <a:xfrm>
          <a:off x="0" y="0"/>
          <a:ext cx="0" cy="0"/>
          <a:chOff x="0" y="0"/>
          <a:chExt cx="0" cy="0"/>
        </a:xfrm>
      </p:grpSpPr>
      <p:pic>
        <p:nvPicPr>
          <p:cNvPr id="4" name="Picture 3" descr="A blurry image of a blue and orange sky&#10;&#10;AI-generated content may be incorrect.">
            <a:extLst>
              <a:ext uri="{FF2B5EF4-FFF2-40B4-BE49-F238E27FC236}">
                <a16:creationId xmlns:a16="http://schemas.microsoft.com/office/drawing/2014/main" id="{C1CE11E4-B8BE-A9CE-DCB7-4BB082B2CB9C}"/>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l="-13"/>
          <a:stretch>
            <a:fillRect/>
          </a:stretch>
        </p:blipFill>
        <p:spPr>
          <a:xfrm rot="10800000" flipV="1">
            <a:off x="0" y="1"/>
            <a:ext cx="12201331" cy="6857999"/>
          </a:xfrm>
          <a:prstGeom prst="rect">
            <a:avLst/>
          </a:prstGeom>
          <a:effectLst/>
        </p:spPr>
      </p:pic>
      <p:pic>
        <p:nvPicPr>
          <p:cNvPr id="2" name="Picture 1" descr="A close up of a corner of a paper&#10;&#10;AI-generated content may be incorrect.">
            <a:extLst>
              <a:ext uri="{FF2B5EF4-FFF2-40B4-BE49-F238E27FC236}">
                <a16:creationId xmlns:a16="http://schemas.microsoft.com/office/drawing/2014/main" id="{9D1D243A-BEC8-31C0-957B-7041D1ECEAB7}"/>
              </a:ext>
            </a:extLst>
          </p:cNvPr>
          <p:cNvPicPr>
            <a:picLocks noChangeAspect="1"/>
          </p:cNvPicPr>
          <p:nvPr userDrawn="1"/>
        </p:nvPicPr>
        <p:blipFill>
          <a:blip r:embed="rId4" cstate="screen">
            <a:alphaModFix amt="85000"/>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l="39669" t="-3489" r="308" b="5012"/>
          <a:stretch>
            <a:fillRect/>
          </a:stretch>
        </p:blipFill>
        <p:spPr>
          <a:xfrm rot="10800000" flipH="1" flipV="1">
            <a:off x="5931363" y="3132150"/>
            <a:ext cx="6260637" cy="3725849"/>
          </a:xfrm>
          <a:prstGeom prst="rect">
            <a:avLst/>
          </a:prstGeom>
        </p:spPr>
      </p:pic>
      <p:pic>
        <p:nvPicPr>
          <p:cNvPr id="6" name="Picture 5">
            <a:extLst>
              <a:ext uri="{FF2B5EF4-FFF2-40B4-BE49-F238E27FC236}">
                <a16:creationId xmlns:a16="http://schemas.microsoft.com/office/drawing/2014/main" id="{EE9D2CF4-1584-E026-75D3-CA842F77711B}"/>
              </a:ext>
              <a:ext uri="{C183D7F6-B498-43B3-948B-1728B52AA6E4}">
                <adec:decorative xmlns:adec="http://schemas.microsoft.com/office/drawing/2017/decorative" val="1"/>
              </a:ext>
            </a:extLst>
          </p:cNvPr>
          <p:cNvPicPr>
            <a:picLocks noChangeAspect="1"/>
          </p:cNvPicPr>
          <p:nvPr userDrawn="1"/>
        </p:nvPicPr>
        <p:blipFill rotWithShape="1">
          <a:blip r:embed="rId6"/>
          <a:srcRect l="370" t="1" r="531" b="29523"/>
          <a:stretch>
            <a:fillRect/>
          </a:stretch>
        </p:blipFill>
        <p:spPr>
          <a:xfrm rot="10800000" flipV="1">
            <a:off x="-9333" y="6675120"/>
            <a:ext cx="12201331" cy="182880"/>
          </a:xfrm>
          <a:prstGeom prst="rect">
            <a:avLst/>
          </a:prstGeom>
          <a:ln>
            <a:noFill/>
          </a:ln>
          <a:effectLst/>
        </p:spPr>
      </p:pic>
      <p:sp>
        <p:nvSpPr>
          <p:cNvPr id="10" name="Title Placeholder 1">
            <a:extLst>
              <a:ext uri="{FF2B5EF4-FFF2-40B4-BE49-F238E27FC236}">
                <a16:creationId xmlns:a16="http://schemas.microsoft.com/office/drawing/2014/main" id="{A88E3D19-2226-DDC2-A8D5-813993AE86C9}"/>
              </a:ext>
            </a:extLst>
          </p:cNvPr>
          <p:cNvSpPr>
            <a:spLocks noGrp="1"/>
          </p:cNvSpPr>
          <p:nvPr>
            <p:ph type="title"/>
          </p:nvPr>
        </p:nvSpPr>
        <p:spPr>
          <a:xfrm>
            <a:off x="571500" y="2792795"/>
            <a:ext cx="4179404" cy="1089529"/>
          </a:xfrm>
          <a:prstGeom prst="rect">
            <a:avLst/>
          </a:prstGeom>
          <a:noFill/>
          <a:ln>
            <a:noFill/>
            <a:prstDash/>
          </a:ln>
          <a:effectLst/>
        </p:spPr>
        <p:txBody>
          <a:bodyPr wrap="square" lIns="0" rIns="0" anchor="ctr">
            <a:spAutoFit/>
          </a:bodyPr>
          <a:lstStyle>
            <a:lvl1pPr>
              <a:defRPr kumimoji="0" lang="en-US" sz="3600" i="0" u="none" strike="noStrike" spc="0" normalizeH="0" baseline="0" dirty="0">
                <a:ln>
                  <a:noFill/>
                </a:ln>
                <a:gradFill flip="none" rotWithShape="1">
                  <a:gsLst>
                    <a:gs pos="0">
                      <a:srgbClr val="94D8FE"/>
                    </a:gs>
                    <a:gs pos="100000">
                      <a:prstClr val="white"/>
                    </a:gs>
                  </a:gsLst>
                  <a:lin ang="16200000" scaled="1"/>
                  <a:tileRect/>
                </a:gradFill>
                <a:uLnTx/>
                <a:uFillTx/>
                <a:latin typeface="+mj-lt"/>
              </a:defRPr>
            </a:lvl1pPr>
          </a:lstStyle>
          <a:p>
            <a:pPr marL="0" marR="0" lvl="0" indent="0" defTabSz="457200" fontAlgn="auto">
              <a:lnSpc>
                <a:spcPct val="90000"/>
              </a:lnSpc>
              <a:spcBef>
                <a:spcPts val="0"/>
              </a:spcBef>
              <a:spcAft>
                <a:spcPts val="0"/>
              </a:spcAft>
              <a:buClrTx/>
              <a:buSzTx/>
              <a:buFontTx/>
              <a:tabLst/>
            </a:pPr>
            <a:r>
              <a:rPr lang="en-US"/>
              <a:t>Click to edit Master title style</a:t>
            </a:r>
          </a:p>
        </p:txBody>
      </p:sp>
    </p:spTree>
    <p:extLst>
      <p:ext uri="{BB962C8B-B14F-4D97-AF65-F5344CB8AC3E}">
        <p14:creationId xmlns:p14="http://schemas.microsoft.com/office/powerpoint/2010/main" val="8998356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you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40B3E2-2543-6A21-CBC3-324EA6159EDA}"/>
              </a:ext>
            </a:extLst>
          </p:cNvPr>
          <p:cNvSpPr/>
          <p:nvPr userDrawn="1"/>
        </p:nvSpPr>
        <p:spPr bwMode="auto">
          <a:xfrm>
            <a:off x="3048" y="0"/>
            <a:ext cx="12188952" cy="6858000"/>
          </a:xfrm>
          <a:prstGeom prst="rect">
            <a:avLst/>
          </a:prstGeom>
          <a:solidFill>
            <a:srgbClr val="151E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5" name="Picture 4" descr="A blurry image of a blue and orange sky&#10;&#10;AI-generated content may be incorrect.">
            <a:extLst>
              <a:ext uri="{FF2B5EF4-FFF2-40B4-BE49-F238E27FC236}">
                <a16:creationId xmlns:a16="http://schemas.microsoft.com/office/drawing/2014/main" id="{7ECCAC18-2F4F-C147-45FB-166E499C5522}"/>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rot="10800000" flipV="1">
            <a:off x="3621432" y="1"/>
            <a:ext cx="8567520" cy="6857999"/>
          </a:xfrm>
          <a:prstGeom prst="rect">
            <a:avLst/>
          </a:prstGeom>
          <a:effectLst/>
        </p:spPr>
      </p:pic>
      <p:pic>
        <p:nvPicPr>
          <p:cNvPr id="12" name="Picture 11">
            <a:extLst>
              <a:ext uri="{FF2B5EF4-FFF2-40B4-BE49-F238E27FC236}">
                <a16:creationId xmlns:a16="http://schemas.microsoft.com/office/drawing/2014/main" id="{6183884A-9238-BBF5-0572-AB8AFD039CB4}"/>
              </a:ext>
              <a:ext uri="{C183D7F6-B498-43B3-948B-1728B52AA6E4}">
                <adec:decorative xmlns:adec="http://schemas.microsoft.com/office/drawing/2017/decorative" val="1"/>
              </a:ext>
            </a:extLst>
          </p:cNvPr>
          <p:cNvPicPr>
            <a:picLocks noChangeAspect="1"/>
          </p:cNvPicPr>
          <p:nvPr userDrawn="1"/>
        </p:nvPicPr>
        <p:blipFill rotWithShape="1">
          <a:blip r:embed="rId4"/>
          <a:srcRect l="370" t="1" r="531" b="29523"/>
          <a:stretch>
            <a:fillRect/>
          </a:stretch>
        </p:blipFill>
        <p:spPr>
          <a:xfrm rot="10800000" flipV="1">
            <a:off x="-9333" y="6675120"/>
            <a:ext cx="12201331" cy="182880"/>
          </a:xfrm>
          <a:prstGeom prst="rect">
            <a:avLst/>
          </a:prstGeom>
          <a:ln>
            <a:noFill/>
          </a:ln>
          <a:effectLst/>
        </p:spPr>
      </p:pic>
      <p:sp>
        <p:nvSpPr>
          <p:cNvPr id="13" name="Text Placeholder 3">
            <a:extLst>
              <a:ext uri="{FF2B5EF4-FFF2-40B4-BE49-F238E27FC236}">
                <a16:creationId xmlns:a16="http://schemas.microsoft.com/office/drawing/2014/main" id="{618EF35C-C4C5-BF1F-6F31-DD45121E6AFE}"/>
              </a:ext>
            </a:extLst>
          </p:cNvPr>
          <p:cNvSpPr>
            <a:spLocks noGrp="1"/>
          </p:cNvSpPr>
          <p:nvPr>
            <p:ph idx="1"/>
          </p:nvPr>
        </p:nvSpPr>
        <p:spPr>
          <a:xfrm>
            <a:off x="4253948" y="2117026"/>
            <a:ext cx="7348772" cy="1465016"/>
          </a:xfrm>
          <a:prstGeom prst="rect">
            <a:avLst/>
          </a:prstGeom>
        </p:spPr>
        <p:txBody>
          <a:bodyPr vert="horz" wrap="square" lIns="0" tIns="0" rIns="0" bIns="0" rtlCol="0">
            <a:spAutoFit/>
          </a:bodyPr>
          <a:lstStyle>
            <a:lvl1pPr marL="0" indent="0">
              <a:buFontTx/>
              <a:buNone/>
              <a:defRPr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4F7DF0D4-95BD-466E-B24D-9779BEA64DCF}"/>
              </a:ext>
            </a:extLst>
          </p:cNvPr>
          <p:cNvSpPr>
            <a:spLocks noGrp="1"/>
          </p:cNvSpPr>
          <p:nvPr>
            <p:ph type="title"/>
          </p:nvPr>
        </p:nvSpPr>
        <p:spPr>
          <a:xfrm>
            <a:off x="589280" y="2117026"/>
            <a:ext cx="2373598" cy="2215991"/>
          </a:xfrm>
          <a:prstGeom prst="rect">
            <a:avLst/>
          </a:prstGeom>
        </p:spPr>
        <p:txBody>
          <a:bodyPr lIns="0" tIns="0" rIns="0" bIns="0">
            <a:spAutoFit/>
          </a:bodyPr>
          <a:lstStyle>
            <a:lvl1pPr>
              <a:defRPr spc="0" baseline="0">
                <a:latin typeface="+mj-lt"/>
              </a:defRPr>
            </a:lvl1pPr>
          </a:lstStyle>
          <a:p>
            <a:r>
              <a:rPr lang="en-US"/>
              <a:t>Click to edit Master title style</a:t>
            </a:r>
          </a:p>
        </p:txBody>
      </p:sp>
    </p:spTree>
    <p:extLst>
      <p:ext uri="{BB962C8B-B14F-4D97-AF65-F5344CB8AC3E}">
        <p14:creationId xmlns:p14="http://schemas.microsoft.com/office/powerpoint/2010/main" val="1166695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chemeClr val="tx1"/>
        </a:solidFill>
        <a:effectLst/>
      </p:bgPr>
    </p:bg>
    <p:spTree>
      <p:nvGrpSpPr>
        <p:cNvPr id="1" name=""/>
        <p:cNvGrpSpPr/>
        <p:nvPr/>
      </p:nvGrpSpPr>
      <p:grpSpPr>
        <a:xfrm>
          <a:off x="0" y="0"/>
          <a:ext cx="0" cy="0"/>
          <a:chOff x="0" y="0"/>
          <a:chExt cx="0" cy="0"/>
        </a:xfrm>
      </p:grpSpPr>
      <p:pic>
        <p:nvPicPr>
          <p:cNvPr id="4" name="Picture 3" descr="A blurry image of a blue and orange sky&#10;&#10;AI-generated content may be incorrect.">
            <a:extLst>
              <a:ext uri="{FF2B5EF4-FFF2-40B4-BE49-F238E27FC236}">
                <a16:creationId xmlns:a16="http://schemas.microsoft.com/office/drawing/2014/main" id="{C1CE11E4-B8BE-A9CE-DCB7-4BB082B2CB9C}"/>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l="-13"/>
          <a:stretch>
            <a:fillRect/>
          </a:stretch>
        </p:blipFill>
        <p:spPr>
          <a:xfrm rot="10800000" flipV="1">
            <a:off x="0" y="1"/>
            <a:ext cx="12201331" cy="6857999"/>
          </a:xfrm>
          <a:prstGeom prst="rect">
            <a:avLst/>
          </a:prstGeom>
          <a:effectLst/>
        </p:spPr>
      </p:pic>
      <p:pic>
        <p:nvPicPr>
          <p:cNvPr id="6" name="Picture 5">
            <a:extLst>
              <a:ext uri="{FF2B5EF4-FFF2-40B4-BE49-F238E27FC236}">
                <a16:creationId xmlns:a16="http://schemas.microsoft.com/office/drawing/2014/main" id="{EE9D2CF4-1584-E026-75D3-CA842F77711B}"/>
              </a:ext>
              <a:ext uri="{C183D7F6-B498-43B3-948B-1728B52AA6E4}">
                <adec:decorative xmlns:adec="http://schemas.microsoft.com/office/drawing/2017/decorative" val="1"/>
              </a:ext>
            </a:extLst>
          </p:cNvPr>
          <p:cNvPicPr>
            <a:picLocks noChangeAspect="1"/>
          </p:cNvPicPr>
          <p:nvPr userDrawn="1"/>
        </p:nvPicPr>
        <p:blipFill rotWithShape="1">
          <a:blip r:embed="rId4"/>
          <a:srcRect l="370" t="1" r="531" b="29523"/>
          <a:stretch>
            <a:fillRect/>
          </a:stretch>
        </p:blipFill>
        <p:spPr>
          <a:xfrm rot="10800000" flipV="1">
            <a:off x="-9333" y="6675120"/>
            <a:ext cx="12201331" cy="182880"/>
          </a:xfrm>
          <a:prstGeom prst="rect">
            <a:avLst/>
          </a:prstGeom>
          <a:ln>
            <a:noFill/>
          </a:ln>
          <a:effectLst/>
        </p:spPr>
      </p:pic>
      <p:sp>
        <p:nvSpPr>
          <p:cNvPr id="2" name="Title Placeholder 1">
            <a:extLst>
              <a:ext uri="{FF2B5EF4-FFF2-40B4-BE49-F238E27FC236}">
                <a16:creationId xmlns:a16="http://schemas.microsoft.com/office/drawing/2014/main" id="{841804CA-5B33-245C-AE53-73C33CB23EE3}"/>
              </a:ext>
            </a:extLst>
          </p:cNvPr>
          <p:cNvSpPr>
            <a:spLocks noGrp="1"/>
          </p:cNvSpPr>
          <p:nvPr>
            <p:ph type="title"/>
          </p:nvPr>
        </p:nvSpPr>
        <p:spPr>
          <a:xfrm>
            <a:off x="571500" y="3042094"/>
            <a:ext cx="7639050" cy="590931"/>
          </a:xfrm>
          <a:prstGeom prst="rect">
            <a:avLst/>
          </a:prstGeom>
          <a:noFill/>
          <a:ln>
            <a:noFill/>
            <a:prstDash/>
          </a:ln>
          <a:effectLst/>
        </p:spPr>
        <p:txBody>
          <a:bodyPr wrap="square" lIns="0" rIns="0" anchor="ctr">
            <a:spAutoFit/>
          </a:bodyPr>
          <a:lstStyle>
            <a:lvl1pPr>
              <a:defRPr kumimoji="0" lang="en-US" sz="3600" i="0" u="none" strike="noStrike" spc="0" normalizeH="0" baseline="0" dirty="0">
                <a:ln>
                  <a:noFill/>
                </a:ln>
                <a:gradFill flip="none" rotWithShape="1">
                  <a:gsLst>
                    <a:gs pos="0">
                      <a:srgbClr val="94D8FE"/>
                    </a:gs>
                    <a:gs pos="100000">
                      <a:prstClr val="white"/>
                    </a:gs>
                  </a:gsLst>
                  <a:lin ang="16200000" scaled="1"/>
                  <a:tileRect/>
                </a:gradFill>
                <a:uLnTx/>
                <a:uFillTx/>
                <a:latin typeface="+mj-lt"/>
              </a:defRPr>
            </a:lvl1pPr>
          </a:lstStyle>
          <a:p>
            <a:pPr marL="0" marR="0" lvl="0" indent="0" defTabSz="457200" fontAlgn="auto">
              <a:lnSpc>
                <a:spcPct val="90000"/>
              </a:lnSpc>
              <a:spcBef>
                <a:spcPts val="0"/>
              </a:spcBef>
              <a:spcAft>
                <a:spcPts val="0"/>
              </a:spcAft>
              <a:buClrTx/>
              <a:buSzTx/>
              <a:buFontTx/>
              <a:tabLst/>
            </a:pPr>
            <a:r>
              <a:rPr lang="en-US"/>
              <a:t>Click to edit Master title style</a:t>
            </a:r>
          </a:p>
        </p:txBody>
      </p:sp>
    </p:spTree>
    <p:extLst>
      <p:ext uri="{BB962C8B-B14F-4D97-AF65-F5344CB8AC3E}">
        <p14:creationId xmlns:p14="http://schemas.microsoft.com/office/powerpoint/2010/main" val="13812381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5">
    <p:spTree>
      <p:nvGrpSpPr>
        <p:cNvPr id="1" name=""/>
        <p:cNvGrpSpPr/>
        <p:nvPr/>
      </p:nvGrpSpPr>
      <p:grpSpPr>
        <a:xfrm>
          <a:off x="0" y="0"/>
          <a:ext cx="0" cy="0"/>
          <a:chOff x="0" y="0"/>
          <a:chExt cx="0" cy="0"/>
        </a:xfrm>
      </p:grpSpPr>
      <p:pic>
        <p:nvPicPr>
          <p:cNvPr id="3" name="Picture 2" descr="A blue and orange background&#10;&#10;AI-generated content may be incorrect.">
            <a:extLst>
              <a:ext uri="{FF2B5EF4-FFF2-40B4-BE49-F238E27FC236}">
                <a16:creationId xmlns:a16="http://schemas.microsoft.com/office/drawing/2014/main" id="{24E3C02A-A35C-AD37-5455-3DCD407E97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0" y="-1"/>
            <a:ext cx="12192000" cy="6858001"/>
          </a:xfrm>
          <a:prstGeom prst="rect">
            <a:avLst/>
          </a:prstGeom>
        </p:spPr>
      </p:pic>
      <p:pic>
        <p:nvPicPr>
          <p:cNvPr id="8" name="Picture 7" descr="A colorful spiral of paper&#10;&#10;AI-generated content may be incorrect.">
            <a:extLst>
              <a:ext uri="{FF2B5EF4-FFF2-40B4-BE49-F238E27FC236}">
                <a16:creationId xmlns:a16="http://schemas.microsoft.com/office/drawing/2014/main" id="{B5E2AA70-0E7D-8859-661D-CF5E7FD9F86F}"/>
              </a:ext>
            </a:extLst>
          </p:cNvPr>
          <p:cNvPicPr>
            <a:picLocks noChangeAspect="1"/>
          </p:cNvPicPr>
          <p:nvPr userDrawn="1"/>
        </p:nvPicPr>
        <p:blipFill>
          <a:blip r:embed="rId3" cstate="screen">
            <a:extLst>
              <a:ext uri="{28A0092B-C50C-407E-A947-70E740481C1C}">
                <a14:useLocalDpi xmlns:a14="http://schemas.microsoft.com/office/drawing/2010/main"/>
              </a:ext>
            </a:extLst>
          </a:blip>
          <a:srcRect l="-537"/>
          <a:stretch>
            <a:fillRect/>
          </a:stretch>
        </p:blipFill>
        <p:spPr>
          <a:xfrm>
            <a:off x="5488599" y="-1"/>
            <a:ext cx="6721295" cy="6704117"/>
          </a:xfrm>
          <a:prstGeom prst="rect">
            <a:avLst/>
          </a:prstGeom>
        </p:spPr>
      </p:pic>
      <p:pic>
        <p:nvPicPr>
          <p:cNvPr id="17" name="Picture 16">
            <a:extLst>
              <a:ext uri="{FF2B5EF4-FFF2-40B4-BE49-F238E27FC236}">
                <a16:creationId xmlns:a16="http://schemas.microsoft.com/office/drawing/2014/main" id="{8884D87A-9369-40DC-5CEA-822F1C220208}"/>
              </a:ext>
              <a:ext uri="{C183D7F6-B498-43B3-948B-1728B52AA6E4}">
                <adec:decorative xmlns:adec="http://schemas.microsoft.com/office/drawing/2017/decorative" val="1"/>
              </a:ext>
            </a:extLst>
          </p:cNvPr>
          <p:cNvPicPr>
            <a:picLocks noChangeAspect="1"/>
          </p:cNvPicPr>
          <p:nvPr userDrawn="1"/>
        </p:nvPicPr>
        <p:blipFill rotWithShape="1">
          <a:blip r:embed="rId4"/>
          <a:srcRect l="370" t="1" r="531" b="29523"/>
          <a:stretch>
            <a:fillRect/>
          </a:stretch>
        </p:blipFill>
        <p:spPr>
          <a:xfrm rot="10800000" flipV="1">
            <a:off x="-9333" y="6675120"/>
            <a:ext cx="12201331" cy="182880"/>
          </a:xfrm>
          <a:prstGeom prst="rect">
            <a:avLst/>
          </a:prstGeom>
          <a:ln>
            <a:noFill/>
          </a:ln>
          <a:effectLst/>
        </p:spPr>
      </p:pic>
      <p:sp>
        <p:nvSpPr>
          <p:cNvPr id="4" name="Title Placeholder 1">
            <a:extLst>
              <a:ext uri="{FF2B5EF4-FFF2-40B4-BE49-F238E27FC236}">
                <a16:creationId xmlns:a16="http://schemas.microsoft.com/office/drawing/2014/main" id="{B8291BFD-F619-0250-71BD-ED5F5475E9F4}"/>
              </a:ext>
            </a:extLst>
          </p:cNvPr>
          <p:cNvSpPr>
            <a:spLocks noGrp="1"/>
          </p:cNvSpPr>
          <p:nvPr>
            <p:ph type="title"/>
          </p:nvPr>
        </p:nvSpPr>
        <p:spPr>
          <a:xfrm>
            <a:off x="571500" y="2792795"/>
            <a:ext cx="4179404" cy="1089529"/>
          </a:xfrm>
          <a:prstGeom prst="rect">
            <a:avLst/>
          </a:prstGeom>
          <a:noFill/>
          <a:ln>
            <a:noFill/>
            <a:prstDash/>
          </a:ln>
          <a:effectLst/>
        </p:spPr>
        <p:txBody>
          <a:bodyPr wrap="square" lIns="0" rIns="0" anchor="ctr">
            <a:spAutoFit/>
          </a:bodyPr>
          <a:lstStyle>
            <a:lvl1pPr>
              <a:defRPr kumimoji="0" lang="en-US" sz="3600" i="0" u="none" strike="noStrike" spc="0" normalizeH="0" baseline="0" dirty="0">
                <a:ln>
                  <a:noFill/>
                </a:ln>
                <a:gradFill flip="none" rotWithShape="1">
                  <a:gsLst>
                    <a:gs pos="0">
                      <a:srgbClr val="94D8FE"/>
                    </a:gs>
                    <a:gs pos="100000">
                      <a:prstClr val="white"/>
                    </a:gs>
                  </a:gsLst>
                  <a:lin ang="16200000" scaled="1"/>
                  <a:tileRect/>
                </a:gradFill>
                <a:uLnTx/>
                <a:uFillTx/>
                <a:latin typeface="+mj-lt"/>
              </a:defRPr>
            </a:lvl1pPr>
          </a:lstStyle>
          <a:p>
            <a:pPr marL="0" marR="0" lvl="0" indent="0" defTabSz="457200" fontAlgn="auto">
              <a:lnSpc>
                <a:spcPct val="90000"/>
              </a:lnSpc>
              <a:spcBef>
                <a:spcPts val="0"/>
              </a:spcBef>
              <a:spcAft>
                <a:spcPts val="0"/>
              </a:spcAft>
              <a:buClrTx/>
              <a:buSzTx/>
              <a:buFontTx/>
              <a:tabLst/>
            </a:pPr>
            <a:r>
              <a:rPr lang="en-US"/>
              <a:t>Click to edit Master title style</a:t>
            </a:r>
          </a:p>
        </p:txBody>
      </p:sp>
    </p:spTree>
    <p:extLst>
      <p:ext uri="{BB962C8B-B14F-4D97-AF65-F5344CB8AC3E}">
        <p14:creationId xmlns:p14="http://schemas.microsoft.com/office/powerpoint/2010/main" val="22103085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D7A402-6B36-6950-F0AA-5F1C9CDA40D8}"/>
              </a:ext>
            </a:extLst>
          </p:cNvPr>
          <p:cNvSpPr/>
          <p:nvPr userDrawn="1"/>
        </p:nvSpPr>
        <p:spPr bwMode="auto">
          <a:xfrm>
            <a:off x="3048" y="-1"/>
            <a:ext cx="12188952" cy="6858000"/>
          </a:xfrm>
          <a:prstGeom prst="rect">
            <a:avLst/>
          </a:prstGeom>
          <a:solidFill>
            <a:srgbClr val="151E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3" name="Picture 2" descr="A blurry image of a blue and orange sky&#10;&#10;AI-generated content may be incorrect.">
            <a:extLst>
              <a:ext uri="{FF2B5EF4-FFF2-40B4-BE49-F238E27FC236}">
                <a16:creationId xmlns:a16="http://schemas.microsoft.com/office/drawing/2014/main" id="{DB3D29C1-2941-0540-2AF8-7ECE6E8D048A}"/>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t="-247"/>
          <a:stretch>
            <a:fillRect/>
          </a:stretch>
        </p:blipFill>
        <p:spPr>
          <a:xfrm rot="10800000" flipH="1" flipV="1">
            <a:off x="0" y="4492"/>
            <a:ext cx="4267200" cy="6730536"/>
          </a:xfrm>
          <a:prstGeom prst="roundRect">
            <a:avLst>
              <a:gd name="adj" fmla="val 0"/>
            </a:avLst>
          </a:prstGeom>
          <a:noFill/>
          <a:effectLst>
            <a:outerShdw blurRad="127000" dist="63500" dir="5400000" algn="t" rotWithShape="0">
              <a:prstClr val="black">
                <a:alpha val="10000"/>
              </a:prstClr>
            </a:outerShdw>
          </a:effectLst>
        </p:spPr>
      </p:pic>
      <p:pic>
        <p:nvPicPr>
          <p:cNvPr id="12" name="Picture 11">
            <a:extLst>
              <a:ext uri="{FF2B5EF4-FFF2-40B4-BE49-F238E27FC236}">
                <a16:creationId xmlns:a16="http://schemas.microsoft.com/office/drawing/2014/main" id="{6183884A-9238-BBF5-0572-AB8AFD039CB4}"/>
              </a:ext>
              <a:ext uri="{C183D7F6-B498-43B3-948B-1728B52AA6E4}">
                <adec:decorative xmlns:adec="http://schemas.microsoft.com/office/drawing/2017/decorative" val="1"/>
              </a:ext>
            </a:extLst>
          </p:cNvPr>
          <p:cNvPicPr>
            <a:picLocks noChangeAspect="1"/>
          </p:cNvPicPr>
          <p:nvPr userDrawn="1"/>
        </p:nvPicPr>
        <p:blipFill rotWithShape="1">
          <a:blip r:embed="rId4"/>
          <a:srcRect l="370" t="1" r="531" b="29523"/>
          <a:stretch>
            <a:fillRect/>
          </a:stretch>
        </p:blipFill>
        <p:spPr>
          <a:xfrm rot="10800000" flipV="1">
            <a:off x="-9333" y="6675120"/>
            <a:ext cx="12201331" cy="182880"/>
          </a:xfrm>
          <a:prstGeom prst="rect">
            <a:avLst/>
          </a:prstGeom>
          <a:ln>
            <a:noFill/>
          </a:ln>
          <a:effectLst/>
        </p:spPr>
      </p:pic>
      <p:sp>
        <p:nvSpPr>
          <p:cNvPr id="13" name="Text Placeholder 3">
            <a:extLst>
              <a:ext uri="{FF2B5EF4-FFF2-40B4-BE49-F238E27FC236}">
                <a16:creationId xmlns:a16="http://schemas.microsoft.com/office/drawing/2014/main" id="{618EF35C-C4C5-BF1F-6F31-DD45121E6AFE}"/>
              </a:ext>
            </a:extLst>
          </p:cNvPr>
          <p:cNvSpPr>
            <a:spLocks noGrp="1"/>
          </p:cNvSpPr>
          <p:nvPr>
            <p:ph idx="1"/>
          </p:nvPr>
        </p:nvSpPr>
        <p:spPr>
          <a:xfrm>
            <a:off x="5178287" y="605657"/>
            <a:ext cx="6442213" cy="1465016"/>
          </a:xfrm>
          <a:prstGeom prst="rect">
            <a:avLst/>
          </a:prstGeom>
        </p:spPr>
        <p:txBody>
          <a:bodyPr vert="horz" wrap="square" lIns="0" tIns="0" rIns="0" bIns="0" rtlCol="0">
            <a:spAutoFit/>
          </a:bodyPr>
          <a:lstStyle>
            <a:lvl1pPr marL="0" indent="0">
              <a:buFontTx/>
              <a:buNone/>
              <a:defRPr>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4F7DF0D4-95BD-466E-B24D-9779BEA64DCF}"/>
              </a:ext>
            </a:extLst>
          </p:cNvPr>
          <p:cNvSpPr>
            <a:spLocks noGrp="1"/>
          </p:cNvSpPr>
          <p:nvPr>
            <p:ph type="title"/>
          </p:nvPr>
        </p:nvSpPr>
        <p:spPr>
          <a:xfrm>
            <a:off x="589280" y="605657"/>
            <a:ext cx="2482166" cy="1939850"/>
          </a:xfrm>
          <a:prstGeom prst="rect">
            <a:avLst/>
          </a:prstGeom>
        </p:spPr>
        <p:txBody>
          <a:bodyPr lIns="0" tIns="0" rIns="0" bIns="0"/>
          <a:lstStyle>
            <a:lvl1pPr>
              <a:defRPr spc="0" baseline="0">
                <a:latin typeface="+mj-lt"/>
              </a:defRPr>
            </a:lvl1pPr>
          </a:lstStyle>
          <a:p>
            <a:r>
              <a:rPr lang="en-US"/>
              <a:t>Click to edit Master title style</a:t>
            </a:r>
          </a:p>
        </p:txBody>
      </p:sp>
    </p:spTree>
    <p:extLst>
      <p:ext uri="{BB962C8B-B14F-4D97-AF65-F5344CB8AC3E}">
        <p14:creationId xmlns:p14="http://schemas.microsoft.com/office/powerpoint/2010/main" val="24966462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D7A402-6B36-6950-F0AA-5F1C9CDA40D8}"/>
              </a:ext>
            </a:extLst>
          </p:cNvPr>
          <p:cNvSpPr/>
          <p:nvPr userDrawn="1"/>
        </p:nvSpPr>
        <p:spPr bwMode="auto">
          <a:xfrm>
            <a:off x="3048" y="-1"/>
            <a:ext cx="12188952" cy="6858000"/>
          </a:xfrm>
          <a:prstGeom prst="rect">
            <a:avLst/>
          </a:prstGeom>
          <a:solidFill>
            <a:srgbClr val="151E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3" name="Picture 2" descr="A blurry image of a blue and orange sky&#10;&#10;AI-generated content may be incorrect.">
            <a:extLst>
              <a:ext uri="{FF2B5EF4-FFF2-40B4-BE49-F238E27FC236}">
                <a16:creationId xmlns:a16="http://schemas.microsoft.com/office/drawing/2014/main" id="{DB3D29C1-2941-0540-2AF8-7ECE6E8D048A}"/>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t="-247"/>
          <a:stretch>
            <a:fillRect/>
          </a:stretch>
        </p:blipFill>
        <p:spPr>
          <a:xfrm rot="10800000" flipH="1" flipV="1">
            <a:off x="0" y="4492"/>
            <a:ext cx="4267200" cy="6730536"/>
          </a:xfrm>
          <a:prstGeom prst="roundRect">
            <a:avLst>
              <a:gd name="adj" fmla="val 0"/>
            </a:avLst>
          </a:prstGeom>
          <a:gradFill>
            <a:gsLst>
              <a:gs pos="49400">
                <a:srgbClr val="D589FF"/>
              </a:gs>
              <a:gs pos="0">
                <a:srgbClr val="3EB1FF"/>
              </a:gs>
              <a:gs pos="100000">
                <a:srgbClr val="F69F97"/>
              </a:gs>
            </a:gsLst>
            <a:lin ang="2700000" scaled="0"/>
          </a:gradFill>
          <a:effectLst>
            <a:outerShdw blurRad="127000" dist="63500" dir="5400000" algn="t" rotWithShape="0">
              <a:prstClr val="black">
                <a:alpha val="10000"/>
              </a:prstClr>
            </a:outerShdw>
          </a:effectLst>
        </p:spPr>
      </p:pic>
      <p:pic>
        <p:nvPicPr>
          <p:cNvPr id="12" name="Picture 11">
            <a:extLst>
              <a:ext uri="{FF2B5EF4-FFF2-40B4-BE49-F238E27FC236}">
                <a16:creationId xmlns:a16="http://schemas.microsoft.com/office/drawing/2014/main" id="{6183884A-9238-BBF5-0572-AB8AFD039CB4}"/>
              </a:ext>
              <a:ext uri="{C183D7F6-B498-43B3-948B-1728B52AA6E4}">
                <adec:decorative xmlns:adec="http://schemas.microsoft.com/office/drawing/2017/decorative" val="1"/>
              </a:ext>
            </a:extLst>
          </p:cNvPr>
          <p:cNvPicPr>
            <a:picLocks noChangeAspect="1"/>
          </p:cNvPicPr>
          <p:nvPr userDrawn="1"/>
        </p:nvPicPr>
        <p:blipFill rotWithShape="1">
          <a:blip r:embed="rId4"/>
          <a:srcRect l="370" t="1" r="531" b="29523"/>
          <a:stretch>
            <a:fillRect/>
          </a:stretch>
        </p:blipFill>
        <p:spPr>
          <a:xfrm rot="10800000" flipV="1">
            <a:off x="-9333" y="6675120"/>
            <a:ext cx="12201331" cy="182880"/>
          </a:xfrm>
          <a:prstGeom prst="rect">
            <a:avLst/>
          </a:prstGeom>
          <a:ln>
            <a:noFill/>
          </a:ln>
          <a:effectLst/>
        </p:spPr>
      </p:pic>
      <p:sp>
        <p:nvSpPr>
          <p:cNvPr id="6" name="Title 1">
            <a:extLst>
              <a:ext uri="{FF2B5EF4-FFF2-40B4-BE49-F238E27FC236}">
                <a16:creationId xmlns:a16="http://schemas.microsoft.com/office/drawing/2014/main" id="{4F7DF0D4-95BD-466E-B24D-9779BEA64DCF}"/>
              </a:ext>
            </a:extLst>
          </p:cNvPr>
          <p:cNvSpPr>
            <a:spLocks noGrp="1"/>
          </p:cNvSpPr>
          <p:nvPr>
            <p:ph type="title"/>
          </p:nvPr>
        </p:nvSpPr>
        <p:spPr>
          <a:xfrm>
            <a:off x="589280" y="605657"/>
            <a:ext cx="2482166" cy="1939850"/>
          </a:xfrm>
          <a:prstGeom prst="rect">
            <a:avLst/>
          </a:prstGeom>
        </p:spPr>
        <p:txBody>
          <a:bodyPr lIns="0" tIns="0" rIns="0" bIns="0"/>
          <a:lstStyle>
            <a:lvl1pPr>
              <a:defRPr spc="0" baseline="0">
                <a:latin typeface="+mj-lt"/>
              </a:defRPr>
            </a:lvl1pPr>
          </a:lstStyle>
          <a:p>
            <a:r>
              <a:rPr lang="en-US"/>
              <a:t>Click to edit Master title style</a:t>
            </a:r>
          </a:p>
        </p:txBody>
      </p:sp>
    </p:spTree>
    <p:extLst>
      <p:ext uri="{BB962C8B-B14F-4D97-AF65-F5344CB8AC3E}">
        <p14:creationId xmlns:p14="http://schemas.microsoft.com/office/powerpoint/2010/main" val="12882150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pic>
        <p:nvPicPr>
          <p:cNvPr id="3" name="Picture 2" descr="A blue and orange sky&#10;&#10;AI-generated content may be incorrect.">
            <a:extLst>
              <a:ext uri="{FF2B5EF4-FFF2-40B4-BE49-F238E27FC236}">
                <a16:creationId xmlns:a16="http://schemas.microsoft.com/office/drawing/2014/main" id="{63143516-6F43-972F-F75D-B6F86D60E18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D644AA-78DC-4B3D-C942-06D502534D8E}"/>
              </a:ext>
            </a:extLst>
          </p:cNvPr>
          <p:cNvSpPr>
            <a:spLocks noGrp="1"/>
          </p:cNvSpPr>
          <p:nvPr>
            <p:ph type="title"/>
          </p:nvPr>
        </p:nvSpPr>
        <p:spPr>
          <a:xfrm>
            <a:off x="588263" y="485481"/>
            <a:ext cx="11018520" cy="498598"/>
          </a:xfrm>
          <a:prstGeom prst="rect">
            <a:avLst/>
          </a:prstGeom>
        </p:spPr>
        <p:txBody>
          <a:bodyPr lIns="0" tIns="0" rIns="0" bIns="0"/>
          <a:lstStyle>
            <a:lvl1pPr>
              <a:defRPr spc="0" baseline="0">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BECC0BF1-2B06-50FB-75B6-AE688A866917}"/>
              </a:ext>
              <a:ext uri="{C183D7F6-B498-43B3-948B-1728B52AA6E4}">
                <adec:decorative xmlns:adec="http://schemas.microsoft.com/office/drawing/2017/decorative" val="1"/>
              </a:ext>
            </a:extLst>
          </p:cNvPr>
          <p:cNvPicPr>
            <a:picLocks noChangeAspect="1"/>
          </p:cNvPicPr>
          <p:nvPr userDrawn="1"/>
        </p:nvPicPr>
        <p:blipFill rotWithShape="1">
          <a:blip r:embed="rId3"/>
          <a:srcRect l="370" t="1" r="531" b="29523"/>
          <a:stretch>
            <a:fillRect/>
          </a:stretch>
        </p:blipFill>
        <p:spPr>
          <a:xfrm rot="10800000" flipV="1">
            <a:off x="-9333" y="6675120"/>
            <a:ext cx="12201331" cy="182880"/>
          </a:xfrm>
          <a:prstGeom prst="rect">
            <a:avLst/>
          </a:prstGeom>
          <a:ln>
            <a:noFill/>
          </a:ln>
          <a:effectLst/>
        </p:spPr>
      </p:pic>
      <p:sp>
        <p:nvSpPr>
          <p:cNvPr id="6" name="Text Placeholder 3">
            <a:extLst>
              <a:ext uri="{FF2B5EF4-FFF2-40B4-BE49-F238E27FC236}">
                <a16:creationId xmlns:a16="http://schemas.microsoft.com/office/drawing/2014/main" id="{B5CA8737-F968-D9D4-0E15-E2F00BEC5F9F}"/>
              </a:ext>
            </a:extLst>
          </p:cNvPr>
          <p:cNvSpPr>
            <a:spLocks noGrp="1"/>
          </p:cNvSpPr>
          <p:nvPr>
            <p:ph idx="1"/>
          </p:nvPr>
        </p:nvSpPr>
        <p:spPr>
          <a:xfrm>
            <a:off x="584200" y="1435503"/>
            <a:ext cx="11018520" cy="1465016"/>
          </a:xfrm>
          <a:prstGeom prst="rect">
            <a:avLst/>
          </a:prstGeom>
        </p:spPr>
        <p:txBody>
          <a:bodyPr vert="horz" wrap="square" lIns="0" tIns="0" rIns="0" bIns="0" rtlCol="0">
            <a:spAutoFit/>
          </a:bodyPr>
          <a:lstStyle>
            <a:lvl1pPr>
              <a:defRPr>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8548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pic>
        <p:nvPicPr>
          <p:cNvPr id="3" name="Picture 2" descr="A blue and orange sky&#10;&#10;AI-generated content may be incorrect.">
            <a:extLst>
              <a:ext uri="{FF2B5EF4-FFF2-40B4-BE49-F238E27FC236}">
                <a16:creationId xmlns:a16="http://schemas.microsoft.com/office/drawing/2014/main" id="{63143516-6F43-972F-F75D-B6F86D60E18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D644AA-78DC-4B3D-C942-06D502534D8E}"/>
              </a:ext>
            </a:extLst>
          </p:cNvPr>
          <p:cNvSpPr>
            <a:spLocks noGrp="1"/>
          </p:cNvSpPr>
          <p:nvPr>
            <p:ph type="title"/>
          </p:nvPr>
        </p:nvSpPr>
        <p:spPr>
          <a:xfrm>
            <a:off x="588263" y="485481"/>
            <a:ext cx="11018520" cy="498598"/>
          </a:xfrm>
          <a:prstGeom prst="rect">
            <a:avLst/>
          </a:prstGeom>
        </p:spPr>
        <p:txBody>
          <a:bodyPr lIns="0" tIns="0" rIns="0" bIns="0"/>
          <a:lstStyle>
            <a:lvl1pPr>
              <a:defRPr spc="0" baseline="0">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BECC0BF1-2B06-50FB-75B6-AE688A866917}"/>
              </a:ext>
              <a:ext uri="{C183D7F6-B498-43B3-948B-1728B52AA6E4}">
                <adec:decorative xmlns:adec="http://schemas.microsoft.com/office/drawing/2017/decorative" val="1"/>
              </a:ext>
            </a:extLst>
          </p:cNvPr>
          <p:cNvPicPr>
            <a:picLocks noChangeAspect="1"/>
          </p:cNvPicPr>
          <p:nvPr userDrawn="1"/>
        </p:nvPicPr>
        <p:blipFill rotWithShape="1">
          <a:blip r:embed="rId3"/>
          <a:srcRect l="370" t="1" r="531" b="29523"/>
          <a:stretch>
            <a:fillRect/>
          </a:stretch>
        </p:blipFill>
        <p:spPr>
          <a:xfrm rot="10800000" flipV="1">
            <a:off x="-9333" y="6675120"/>
            <a:ext cx="12201331" cy="182880"/>
          </a:xfrm>
          <a:prstGeom prst="rect">
            <a:avLst/>
          </a:prstGeom>
          <a:ln>
            <a:noFill/>
          </a:ln>
          <a:effectLst/>
        </p:spPr>
      </p:pic>
    </p:spTree>
    <p:extLst>
      <p:ext uri="{BB962C8B-B14F-4D97-AF65-F5344CB8AC3E}">
        <p14:creationId xmlns:p14="http://schemas.microsoft.com/office/powerpoint/2010/main" val="478076670"/>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1">
    <p:spTree>
      <p:nvGrpSpPr>
        <p:cNvPr id="1" name=""/>
        <p:cNvGrpSpPr/>
        <p:nvPr/>
      </p:nvGrpSpPr>
      <p:grpSpPr>
        <a:xfrm>
          <a:off x="0" y="0"/>
          <a:ext cx="0" cy="0"/>
          <a:chOff x="0" y="0"/>
          <a:chExt cx="0" cy="0"/>
        </a:xfrm>
      </p:grpSpPr>
      <p:pic>
        <p:nvPicPr>
          <p:cNvPr id="3" name="Picture 2" descr="A blue and orange sky&#10;&#10;AI-generated content may be incorrect.">
            <a:extLst>
              <a:ext uri="{FF2B5EF4-FFF2-40B4-BE49-F238E27FC236}">
                <a16:creationId xmlns:a16="http://schemas.microsoft.com/office/drawing/2014/main" id="{B6B2F928-973E-006A-E08C-44F4E6EF9C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ECC0BF1-2B06-50FB-75B6-AE688A866917}"/>
              </a:ext>
              <a:ext uri="{C183D7F6-B498-43B3-948B-1728B52AA6E4}">
                <adec:decorative xmlns:adec="http://schemas.microsoft.com/office/drawing/2017/decorative" val="1"/>
              </a:ext>
            </a:extLst>
          </p:cNvPr>
          <p:cNvPicPr>
            <a:picLocks noChangeAspect="1"/>
          </p:cNvPicPr>
          <p:nvPr userDrawn="1"/>
        </p:nvPicPr>
        <p:blipFill rotWithShape="1">
          <a:blip r:embed="rId3"/>
          <a:srcRect l="370" t="1" r="531" b="29523"/>
          <a:stretch>
            <a:fillRect/>
          </a:stretch>
        </p:blipFill>
        <p:spPr>
          <a:xfrm rot="10800000" flipV="1">
            <a:off x="-9333" y="6675120"/>
            <a:ext cx="12201331" cy="182880"/>
          </a:xfrm>
          <a:prstGeom prst="rect">
            <a:avLst/>
          </a:prstGeom>
          <a:ln>
            <a:noFill/>
          </a:ln>
          <a:effectLst/>
        </p:spPr>
      </p:pic>
      <p:sp>
        <p:nvSpPr>
          <p:cNvPr id="2" name="Title 1">
            <a:extLst>
              <a:ext uri="{FF2B5EF4-FFF2-40B4-BE49-F238E27FC236}">
                <a16:creationId xmlns:a16="http://schemas.microsoft.com/office/drawing/2014/main" id="{17832389-BBB4-D415-2E01-214D01BA99EF}"/>
              </a:ext>
            </a:extLst>
          </p:cNvPr>
          <p:cNvSpPr>
            <a:spLocks noGrp="1"/>
          </p:cNvSpPr>
          <p:nvPr>
            <p:ph type="title"/>
          </p:nvPr>
        </p:nvSpPr>
        <p:spPr>
          <a:xfrm>
            <a:off x="588263" y="485481"/>
            <a:ext cx="11018520" cy="498598"/>
          </a:xfrm>
          <a:prstGeom prst="rect">
            <a:avLst/>
          </a:prstGeom>
        </p:spPr>
        <p:txBody>
          <a:bodyPr lIns="0" tIns="0" rIns="0" bIns="0"/>
          <a:lstStyle>
            <a:lvl1pPr>
              <a:defRPr spc="0" baseline="0">
                <a:latin typeface="+mj-lt"/>
              </a:defRPr>
            </a:lvl1pPr>
          </a:lstStyle>
          <a:p>
            <a:r>
              <a:rPr lang="en-US"/>
              <a:t>Click to edit Master title style</a:t>
            </a:r>
          </a:p>
        </p:txBody>
      </p:sp>
      <p:sp>
        <p:nvSpPr>
          <p:cNvPr id="7" name="Text Placeholder 6">
            <a:extLst>
              <a:ext uri="{FF2B5EF4-FFF2-40B4-BE49-F238E27FC236}">
                <a16:creationId xmlns:a16="http://schemas.microsoft.com/office/drawing/2014/main" id="{BD4ED6CA-60E3-7CDD-FAA8-F134DB005C9D}"/>
              </a:ext>
            </a:extLst>
          </p:cNvPr>
          <p:cNvSpPr>
            <a:spLocks noGrp="1"/>
          </p:cNvSpPr>
          <p:nvPr>
            <p:ph type="body" sz="quarter" idx="10" hasCustomPrompt="1"/>
          </p:nvPr>
        </p:nvSpPr>
        <p:spPr>
          <a:xfrm>
            <a:off x="588263" y="1140460"/>
            <a:ext cx="11018520" cy="246221"/>
          </a:xfrm>
          <a:prstGeom prst="rect">
            <a:avLst/>
          </a:prstGeom>
        </p:spPr>
        <p:txBody>
          <a:bodyPr lIns="0" tIns="0" rIns="0" bIns="0">
            <a:spAutoFit/>
          </a:bodyPr>
          <a:lstStyle>
            <a:lvl1pPr marL="0" indent="0">
              <a:defRPr sz="1600">
                <a:solidFill>
                  <a:schemeClr val="bg1"/>
                </a:solidFill>
              </a:defRPr>
            </a:lvl1pPr>
            <a:lvl5pPr>
              <a:defRPr/>
            </a:lvl5pPr>
          </a:lstStyle>
          <a:p>
            <a:pPr lvl="0"/>
            <a:r>
              <a:rPr lang="en-US"/>
              <a:t>Click to add subtitle</a:t>
            </a:r>
          </a:p>
        </p:txBody>
      </p:sp>
    </p:spTree>
    <p:extLst>
      <p:ext uri="{BB962C8B-B14F-4D97-AF65-F5344CB8AC3E}">
        <p14:creationId xmlns:p14="http://schemas.microsoft.com/office/powerpoint/2010/main" val="41780889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pic>
        <p:nvPicPr>
          <p:cNvPr id="3" name="Picture 2" descr="A blue and red background&#10;&#10;AI-generated content may be incorrect.">
            <a:extLst>
              <a:ext uri="{FF2B5EF4-FFF2-40B4-BE49-F238E27FC236}">
                <a16:creationId xmlns:a16="http://schemas.microsoft.com/office/drawing/2014/main" id="{BBFC8868-BCF8-2EF4-AE9B-8641F358F3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8" cy="6858000"/>
          </a:xfrm>
          <a:prstGeom prst="rect">
            <a:avLst/>
          </a:prstGeom>
        </p:spPr>
      </p:pic>
      <p:sp>
        <p:nvSpPr>
          <p:cNvPr id="4" name="Text Placeholder 3">
            <a:extLst>
              <a:ext uri="{FF2B5EF4-FFF2-40B4-BE49-F238E27FC236}">
                <a16:creationId xmlns:a16="http://schemas.microsoft.com/office/drawing/2014/main" id="{3E7932A5-0369-DFF3-C484-9FA5DF6E129E}"/>
              </a:ext>
            </a:extLst>
          </p:cNvPr>
          <p:cNvSpPr>
            <a:spLocks noGrp="1"/>
          </p:cNvSpPr>
          <p:nvPr>
            <p:ph idx="1"/>
          </p:nvPr>
        </p:nvSpPr>
        <p:spPr>
          <a:xfrm>
            <a:off x="584200" y="1435503"/>
            <a:ext cx="11018520" cy="1465016"/>
          </a:xfrm>
          <a:prstGeom prst="rect">
            <a:avLst/>
          </a:prstGeom>
        </p:spPr>
        <p:txBody>
          <a:bodyPr vert="horz" wrap="square" lIns="0" tIns="0" rIns="0" bIns="0" rtlCol="0">
            <a:spAutoFit/>
          </a:bodyPr>
          <a:lstStyle>
            <a:lvl1pPr>
              <a:defRPr>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ECC0BF1-2B06-50FB-75B6-AE688A866917}"/>
              </a:ext>
              <a:ext uri="{C183D7F6-B498-43B3-948B-1728B52AA6E4}">
                <adec:decorative xmlns:adec="http://schemas.microsoft.com/office/drawing/2017/decorative" val="1"/>
              </a:ext>
            </a:extLst>
          </p:cNvPr>
          <p:cNvPicPr>
            <a:picLocks noChangeAspect="1"/>
          </p:cNvPicPr>
          <p:nvPr userDrawn="1"/>
        </p:nvPicPr>
        <p:blipFill rotWithShape="1">
          <a:blip r:embed="rId3"/>
          <a:srcRect l="370" t="1" r="531" b="29523"/>
          <a:stretch>
            <a:fillRect/>
          </a:stretch>
        </p:blipFill>
        <p:spPr>
          <a:xfrm rot="10800000" flipV="1">
            <a:off x="-9333" y="6675120"/>
            <a:ext cx="12201331" cy="182880"/>
          </a:xfrm>
          <a:prstGeom prst="rect">
            <a:avLst/>
          </a:prstGeom>
          <a:ln>
            <a:noFill/>
          </a:ln>
          <a:effectLst/>
        </p:spPr>
      </p:pic>
      <p:sp>
        <p:nvSpPr>
          <p:cNvPr id="2" name="Title 1">
            <a:extLst>
              <a:ext uri="{FF2B5EF4-FFF2-40B4-BE49-F238E27FC236}">
                <a16:creationId xmlns:a16="http://schemas.microsoft.com/office/drawing/2014/main" id="{17832389-BBB4-D415-2E01-214D01BA99EF}"/>
              </a:ext>
            </a:extLst>
          </p:cNvPr>
          <p:cNvSpPr>
            <a:spLocks noGrp="1"/>
          </p:cNvSpPr>
          <p:nvPr>
            <p:ph type="title"/>
          </p:nvPr>
        </p:nvSpPr>
        <p:spPr>
          <a:xfrm>
            <a:off x="588263" y="485481"/>
            <a:ext cx="11018520" cy="498598"/>
          </a:xfrm>
          <a:prstGeom prst="rect">
            <a:avLst/>
          </a:prstGeom>
        </p:spPr>
        <p:txBody>
          <a:bodyPr lIns="0" tIns="0" rIns="0" bIns="0"/>
          <a:lstStyle>
            <a:lvl1pPr>
              <a:defRPr spc="0" baseline="0">
                <a:latin typeface="+mj-lt"/>
              </a:defRPr>
            </a:lvl1pPr>
          </a:lstStyle>
          <a:p>
            <a:r>
              <a:rPr lang="en-US"/>
              <a:t>Click to edit Master title style</a:t>
            </a:r>
          </a:p>
        </p:txBody>
      </p:sp>
    </p:spTree>
    <p:extLst>
      <p:ext uri="{BB962C8B-B14F-4D97-AF65-F5344CB8AC3E}">
        <p14:creationId xmlns:p14="http://schemas.microsoft.com/office/powerpoint/2010/main" val="11176712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6B07C2E4-0DFA-F8B9-B096-ECFDEA07D54A}"/>
              </a:ext>
              <a:ext uri="{C183D7F6-B498-43B3-948B-1728B52AA6E4}">
                <adec:decorative xmlns:adec="http://schemas.microsoft.com/office/drawing/2017/decorative" val="1"/>
              </a:ext>
            </a:extLst>
          </p:cNvPr>
          <p:cNvPicPr>
            <a:picLocks noChangeAspect="1"/>
          </p:cNvPicPr>
          <p:nvPr userDrawn="1"/>
        </p:nvPicPr>
        <p:blipFill rotWithShape="1">
          <a:blip r:embed="rId19"/>
          <a:srcRect l="370" t="1" r="531" b="29523"/>
          <a:stretch>
            <a:fillRect/>
          </a:stretch>
        </p:blipFill>
        <p:spPr>
          <a:xfrm rot="10800000" flipV="1">
            <a:off x="-9333" y="6675119"/>
            <a:ext cx="12201331" cy="182880"/>
          </a:xfrm>
          <a:prstGeom prst="rect">
            <a:avLst/>
          </a:prstGeom>
          <a:ln>
            <a:noFill/>
          </a:ln>
          <a:effectLst/>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316301647"/>
      </p:ext>
    </p:extLst>
  </p:cSld>
  <p:clrMap bg1="lt1" tx1="dk1" bg2="lt2" tx2="dk2" accent1="accent1" accent2="accent2" accent3="accent3" accent4="accent4" accent5="accent5" accent6="accent6" hlink="hlink" folHlink="folHlink"/>
  <p:sldLayoutIdLst>
    <p:sldLayoutId id="2147486163" r:id="rId1"/>
    <p:sldLayoutId id="2147486164" r:id="rId2"/>
    <p:sldLayoutId id="2147486165" r:id="rId3"/>
    <p:sldLayoutId id="2147486166" r:id="rId4"/>
    <p:sldLayoutId id="2147486167" r:id="rId5"/>
    <p:sldLayoutId id="2147486168" r:id="rId6"/>
    <p:sldLayoutId id="2147486169" r:id="rId7"/>
    <p:sldLayoutId id="2147486170" r:id="rId8"/>
    <p:sldLayoutId id="2147486171" r:id="rId9"/>
    <p:sldLayoutId id="2147486172" r:id="rId10"/>
    <p:sldLayoutId id="2147486173" r:id="rId11"/>
    <p:sldLayoutId id="2147486174" r:id="rId12"/>
    <p:sldLayoutId id="2147486175" r:id="rId13"/>
    <p:sldLayoutId id="2147486176" r:id="rId14"/>
    <p:sldLayoutId id="2147486177" r:id="rId15"/>
    <p:sldLayoutId id="2147486178" r:id="rId16"/>
    <p:sldLayoutId id="2147486179" r:id="rId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a:ln w="3175">
            <a:noFill/>
          </a:ln>
          <a:gradFill flip="none" rotWithShape="1">
            <a:gsLst>
              <a:gs pos="0">
                <a:srgbClr val="94D8FE"/>
              </a:gs>
              <a:gs pos="100000">
                <a:schemeClr val="bg1"/>
              </a:gs>
            </a:gsLst>
            <a:lin ang="13500000" scaled="1"/>
            <a:tileRect/>
          </a:gradFill>
          <a:effectLst/>
          <a:latin typeface="Segoe Sans Display Semibold" pitchFamily="2" charset="0"/>
          <a:ea typeface="+mn-ea"/>
          <a:cs typeface="Segoe Sans Display Semibold" pitchFamily="2" charset="0"/>
        </a:defRPr>
      </a:lvl1pPr>
    </p:titleStyle>
    <p:bodyStyle>
      <a:lvl1pPr marL="0" marR="0" indent="0" algn="l" defTabSz="932742" rtl="0" eaLnBrk="1" fontAlgn="auto" latinLnBrk="0" hangingPunct="1">
        <a:lnSpc>
          <a:spcPct val="100000"/>
        </a:lnSpc>
        <a:spcBef>
          <a:spcPct val="20000"/>
        </a:spcBef>
        <a:spcAft>
          <a:spcPts val="0"/>
        </a:spcAft>
        <a:buClrTx/>
        <a:buSzPct val="90000"/>
        <a:buFontTx/>
        <a:buNone/>
        <a:tabLst/>
        <a:defRPr sz="2800" kern="1200" spc="0" baseline="0">
          <a:solidFill>
            <a:srgbClr val="091F2C"/>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91F2C"/>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91F2C"/>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userDrawn="1">
          <p15:clr>
            <a:srgbClr val="F26B43"/>
          </p15:clr>
        </p15:guide>
        <p15:guide id="2" pos="7320" userDrawn="1">
          <p15:clr>
            <a:srgbClr val="F26B43"/>
          </p15:clr>
        </p15:guide>
        <p15:guide id="3" orient="horz" pos="368" userDrawn="1">
          <p15:clr>
            <a:srgbClr val="F26B43"/>
          </p15:clr>
        </p15:guide>
        <p15:guide id="4" orient="horz" pos="3952" userDrawn="1">
          <p15:clr>
            <a:srgbClr val="F26B43"/>
          </p15:clr>
        </p15:guide>
        <p15:guide id="5" pos="192" userDrawn="1">
          <p15:clr>
            <a:srgbClr val="F26B43"/>
          </p15:clr>
        </p15:guide>
        <p15:guide id="6" orient="horz" pos="4136" userDrawn="1">
          <p15:clr>
            <a:srgbClr val="F26B43"/>
          </p15:clr>
        </p15:guide>
        <p15:guide id="7" pos="7488" userDrawn="1">
          <p15:clr>
            <a:srgbClr val="F26B43"/>
          </p15:clr>
        </p15:guide>
        <p15:guide id="8"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microsoft.com/office/2017/04/relationships/track" Target="../media/track1.vtt"/><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adoption.microsoft.com/scenario-library/manufacturing/new-product-ideation-and-research/" TargetMode="External"/><Relationship Id="rId7" Type="http://schemas.openxmlformats.org/officeDocument/2006/relationships/hyperlink" Target="https://adoption.microsoft.com/scenario-library/information-technology/draft-a-product-strategy-document/"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s://adoption.microsoft.com/scenario-library/sales/create-an-unsolicited-proposal/" TargetMode="External"/><Relationship Id="rId5" Type="http://schemas.openxmlformats.org/officeDocument/2006/relationships/hyperlink" Target="https://adoption.microsoft.com/scenario-library/media-and-entertainment/data-strategy-and-insights/" TargetMode="External"/><Relationship Id="rId4" Type="http://schemas.openxmlformats.org/officeDocument/2006/relationships/hyperlink" Target="https://adoption.microsoft.com/scenario-library/marketing/streamline-market-research-and-strategy/"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techcommunity.microsoft.com/blog/microsoft365copilotblog/researcher-agent-in-microsoft-365-copilot/4397186" TargetMode="External"/><Relationship Id="rId3" Type="http://schemas.openxmlformats.org/officeDocument/2006/relationships/image" Target="../media/image11.png"/><Relationship Id="rId7" Type="http://schemas.openxmlformats.org/officeDocument/2006/relationships/hyperlink" Target="https://aka.ms/AdoptM365agents"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www.youtube.com/embed/5xj5BQUKQas?si=hJvR2qFnX2cPBdgb" TargetMode="External"/><Relationship Id="rId5" Type="http://schemas.openxmlformats.org/officeDocument/2006/relationships/hyperlink" Target="https://www.microsoft.com/en-us/microsoft-365/blog/2025/06/02/researcher-and-analyst-are-now-generally-available-in-microsoft-365-copilot/" TargetMode="External"/><Relationship Id="rId4" Type="http://schemas.microsoft.com/office/2007/relationships/hdphoto" Target="../media/hdphoto3.wdp"/><Relationship Id="rId9" Type="http://schemas.openxmlformats.org/officeDocument/2006/relationships/hyperlink" Target="https://techcommunity.microsoft.com/blog/microsoft365copilotblog/analyst-agent-in-microsoft-365-copilot/439719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aka.ms/CustomerHubSessions" TargetMode="External"/><Relationship Id="rId5" Type="http://schemas.openxmlformats.org/officeDocument/2006/relationships/image" Target="../media/image37.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hyperlink" Target="https://adoption.microsoft.com/copilot-ch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6.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9C5E4-19FB-FC74-67F8-BDC22F60F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E48D9-21F6-B555-E351-BDFA9F5E1404}"/>
              </a:ext>
            </a:extLst>
          </p:cNvPr>
          <p:cNvSpPr>
            <a:spLocks noGrp="1"/>
          </p:cNvSpPr>
          <p:nvPr>
            <p:ph type="title"/>
          </p:nvPr>
        </p:nvSpPr>
        <p:spPr>
          <a:xfrm>
            <a:off x="592138" y="2511425"/>
            <a:ext cx="4814749" cy="1587500"/>
          </a:xfrm>
        </p:spPr>
        <p:txBody>
          <a:bodyPr/>
          <a:lstStyle/>
          <a:p>
            <a:r>
              <a:rPr lang="en-US"/>
              <a:t>Researcher Deep Dive</a:t>
            </a:r>
            <a:br>
              <a:rPr lang="en-US"/>
            </a:br>
            <a:endParaRPr lang="en-US"/>
          </a:p>
        </p:txBody>
      </p:sp>
      <p:sp>
        <p:nvSpPr>
          <p:cNvPr id="12" name="Text Placeholder 11">
            <a:extLst>
              <a:ext uri="{FF2B5EF4-FFF2-40B4-BE49-F238E27FC236}">
                <a16:creationId xmlns:a16="http://schemas.microsoft.com/office/drawing/2014/main" id="{2513F6B0-925E-09A7-C830-0327A4DB348F}"/>
              </a:ext>
            </a:extLst>
          </p:cNvPr>
          <p:cNvSpPr>
            <a:spLocks noGrp="1"/>
          </p:cNvSpPr>
          <p:nvPr>
            <p:ph type="body" sz="quarter" idx="10"/>
          </p:nvPr>
        </p:nvSpPr>
        <p:spPr>
          <a:xfrm>
            <a:off x="591450" y="4606146"/>
            <a:ext cx="6805629" cy="587375"/>
          </a:xfrm>
        </p:spPr>
        <p:txBody>
          <a:bodyPr/>
          <a:lstStyle/>
          <a:p>
            <a:r>
              <a:rPr lang="en-US"/>
              <a:t>Overview</a:t>
            </a:r>
          </a:p>
          <a:p>
            <a:r>
              <a:rPr lang="en-US"/>
              <a:t>Use Cases &amp; Scenarios</a:t>
            </a:r>
          </a:p>
          <a:p>
            <a:r>
              <a:rPr lang="en-US"/>
              <a:t>Prompt Guidance</a:t>
            </a:r>
            <a:endParaRPr lang="en-IN"/>
          </a:p>
        </p:txBody>
      </p:sp>
      <p:sp>
        <p:nvSpPr>
          <p:cNvPr id="4" name="TextBox 3">
            <a:extLst>
              <a:ext uri="{FF2B5EF4-FFF2-40B4-BE49-F238E27FC236}">
                <a16:creationId xmlns:a16="http://schemas.microsoft.com/office/drawing/2014/main" id="{8090DDF5-185F-EE99-1DCA-985BD649A5B4}"/>
              </a:ext>
            </a:extLst>
          </p:cNvPr>
          <p:cNvSpPr txBox="1"/>
          <p:nvPr/>
        </p:nvSpPr>
        <p:spPr>
          <a:xfrm>
            <a:off x="592138" y="2029476"/>
            <a:ext cx="6816852" cy="221599"/>
          </a:xfrm>
          <a:prstGeom prst="rect">
            <a:avLst/>
          </a:prstGeom>
          <a:noFill/>
        </p:spPr>
        <p:txBody>
          <a:bodyPr wrap="square" lIns="0" tIns="0" rIns="0" bIns="0">
            <a:spAutoFit/>
          </a:bodyPr>
          <a:lstStyle/>
          <a:p>
            <a:pPr>
              <a:lnSpc>
                <a:spcPct val="80000"/>
              </a:lnSpc>
              <a:spcAft>
                <a:spcPts val="600"/>
              </a:spcAft>
            </a:pPr>
            <a:r>
              <a:rPr lang="en-US" sz="1800">
                <a:gradFill flip="none" rotWithShape="1">
                  <a:gsLst>
                    <a:gs pos="0">
                      <a:srgbClr val="94D8FE"/>
                    </a:gs>
                    <a:gs pos="100000">
                      <a:srgbClr val="FFFFFF"/>
                    </a:gs>
                  </a:gsLst>
                  <a:lin ang="13500000" scaled="1"/>
                  <a:tileRect/>
                </a:gradFill>
                <a:latin typeface="Segoe Sans Display Semibold" pitchFamily="2" charset="0"/>
                <a:cs typeface="Segoe Sans Display Semibold" pitchFamily="2" charset="0"/>
              </a:rPr>
              <a:t>Customer Hub -AI Agents Series</a:t>
            </a:r>
          </a:p>
        </p:txBody>
      </p:sp>
    </p:spTree>
    <p:extLst>
      <p:ext uri="{BB962C8B-B14F-4D97-AF65-F5344CB8AC3E}">
        <p14:creationId xmlns:p14="http://schemas.microsoft.com/office/powerpoint/2010/main" val="40528859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AF1BD-115A-D0A1-EC53-8109A5861874}"/>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9F41AA0-F800-81AC-4F22-91F6DA050FA7}"/>
              </a:ext>
              <a:ext uri="{C183D7F6-B498-43B3-948B-1728B52AA6E4}">
                <adec:decorative xmlns:adec="http://schemas.microsoft.com/office/drawing/2017/decorative" val="1"/>
              </a:ext>
            </a:extLst>
          </p:cNvPr>
          <p:cNvSpPr/>
          <p:nvPr/>
        </p:nvSpPr>
        <p:spPr bwMode="auto">
          <a:xfrm rot="16200000" flipH="1">
            <a:off x="5400678" y="52389"/>
            <a:ext cx="5686424" cy="6753224"/>
          </a:xfrm>
          <a:prstGeom prst="roundRect">
            <a:avLst>
              <a:gd name="adj" fmla="val 3551"/>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8" name="Title 7">
            <a:extLst>
              <a:ext uri="{FF2B5EF4-FFF2-40B4-BE49-F238E27FC236}">
                <a16:creationId xmlns:a16="http://schemas.microsoft.com/office/drawing/2014/main" id="{EE64D093-2683-0FED-933A-A55DEF7259D5}"/>
              </a:ext>
            </a:extLst>
          </p:cNvPr>
          <p:cNvSpPr>
            <a:spLocks noGrp="1"/>
          </p:cNvSpPr>
          <p:nvPr>
            <p:ph type="title"/>
          </p:nvPr>
        </p:nvSpPr>
        <p:spPr>
          <a:xfrm>
            <a:off x="588963" y="2875002"/>
            <a:ext cx="2482850" cy="1107996"/>
          </a:xfrm>
        </p:spPr>
        <p:txBody>
          <a:bodyPr>
            <a:spAutoFit/>
          </a:bodyPr>
          <a:lstStyle/>
          <a:p>
            <a:r>
              <a:rPr lang="en-US"/>
              <a:t>Code Interpreter</a:t>
            </a:r>
            <a:endParaRPr lang="en-IN"/>
          </a:p>
        </p:txBody>
      </p:sp>
      <p:pic>
        <p:nvPicPr>
          <p:cNvPr id="4" name="Picture 3" descr="Screenshot comparing growth types, linear, quadratic, exponential, and logarithmic, alongside a Python code snippet using matplotlib to plot these functions.">
            <a:extLst>
              <a:ext uri="{FF2B5EF4-FFF2-40B4-BE49-F238E27FC236}">
                <a16:creationId xmlns:a16="http://schemas.microsoft.com/office/drawing/2014/main" id="{3AD18656-300C-33B4-7BAD-43033DDD6299}"/>
              </a:ext>
            </a:extLst>
          </p:cNvPr>
          <p:cNvPicPr>
            <a:picLocks noChangeAspect="1"/>
          </p:cNvPicPr>
          <p:nvPr/>
        </p:nvPicPr>
        <p:blipFill>
          <a:blip r:embed="rId3"/>
          <a:stretch>
            <a:fillRect/>
          </a:stretch>
        </p:blipFill>
        <p:spPr>
          <a:xfrm>
            <a:off x="5057780" y="790849"/>
            <a:ext cx="6372220" cy="5276304"/>
          </a:xfrm>
          <a:prstGeom prst="roundRect">
            <a:avLst>
              <a:gd name="adj" fmla="val 1186"/>
            </a:avLst>
          </a:prstGeom>
        </p:spPr>
      </p:pic>
    </p:spTree>
    <p:extLst>
      <p:ext uri="{BB962C8B-B14F-4D97-AF65-F5344CB8AC3E}">
        <p14:creationId xmlns:p14="http://schemas.microsoft.com/office/powerpoint/2010/main" val="29763135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82AD27E8-335C-7ABC-74CB-6C900EA2C5B3}"/>
              </a:ext>
              <a:ext uri="{C183D7F6-B498-43B3-948B-1728B52AA6E4}">
                <adec:decorative xmlns:adec="http://schemas.microsoft.com/office/drawing/2017/decorative" val="1"/>
              </a:ext>
            </a:extLst>
          </p:cNvPr>
          <p:cNvSpPr/>
          <p:nvPr/>
        </p:nvSpPr>
        <p:spPr bwMode="auto">
          <a:xfrm>
            <a:off x="572417" y="1247776"/>
            <a:ext cx="11047166" cy="5021262"/>
          </a:xfrm>
          <a:prstGeom prst="roundRect">
            <a:avLst>
              <a:gd name="adj" fmla="val 2310"/>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27" name="Rectangle: Single Corner Rounded 26">
            <a:extLst>
              <a:ext uri="{FF2B5EF4-FFF2-40B4-BE49-F238E27FC236}">
                <a16:creationId xmlns:a16="http://schemas.microsoft.com/office/drawing/2014/main" id="{7E6778E3-1116-E79B-BC09-CE8CA39799D1}"/>
              </a:ext>
              <a:ext uri="{C183D7F6-B498-43B3-948B-1728B52AA6E4}">
                <adec:decorative xmlns:adec="http://schemas.microsoft.com/office/drawing/2017/decorative" val="1"/>
              </a:ext>
            </a:extLst>
          </p:cNvPr>
          <p:cNvSpPr/>
          <p:nvPr/>
        </p:nvSpPr>
        <p:spPr bwMode="auto">
          <a:xfrm flipH="1">
            <a:off x="1991913" y="1806827"/>
            <a:ext cx="9624953" cy="384048"/>
          </a:xfrm>
          <a:prstGeom prst="round1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2" name="Title 11">
            <a:extLst>
              <a:ext uri="{FF2B5EF4-FFF2-40B4-BE49-F238E27FC236}">
                <a16:creationId xmlns:a16="http://schemas.microsoft.com/office/drawing/2014/main" id="{A398E310-4791-DBF7-F263-E5DEB418A70B}"/>
              </a:ext>
            </a:extLst>
          </p:cNvPr>
          <p:cNvSpPr>
            <a:spLocks noGrp="1"/>
          </p:cNvSpPr>
          <p:nvPr>
            <p:ph type="title"/>
          </p:nvPr>
        </p:nvSpPr>
        <p:spPr>
          <a:xfrm>
            <a:off x="588263" y="485481"/>
            <a:ext cx="11018520" cy="498598"/>
          </a:xfrm>
        </p:spPr>
        <p:txBody>
          <a:bodyPr/>
          <a:lstStyle/>
          <a:p>
            <a:r>
              <a:rPr lang="en-US"/>
              <a:t>Copilot Chat with GPT-5 vs. Researcher</a:t>
            </a:r>
            <a:endParaRPr lang="en-IN"/>
          </a:p>
        </p:txBody>
      </p:sp>
      <p:sp>
        <p:nvSpPr>
          <p:cNvPr id="28" name="TextBox 27">
            <a:extLst>
              <a:ext uri="{FF2B5EF4-FFF2-40B4-BE49-F238E27FC236}">
                <a16:creationId xmlns:a16="http://schemas.microsoft.com/office/drawing/2014/main" id="{E65A703D-82C2-1B45-174E-0E310D4B16DB}"/>
              </a:ext>
            </a:extLst>
          </p:cNvPr>
          <p:cNvSpPr txBox="1"/>
          <p:nvPr/>
        </p:nvSpPr>
        <p:spPr>
          <a:xfrm>
            <a:off x="3169921" y="1425160"/>
            <a:ext cx="4038600" cy="30777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a:ln>
                  <a:noFill/>
                </a:ln>
                <a:solidFill>
                  <a:schemeClr val="accent1"/>
                </a:solidFill>
                <a:effectLst/>
                <a:uLnTx/>
                <a:uFillTx/>
                <a:latin typeface="+mj-lt"/>
                <a:cs typeface="Segoe Sans Display" pitchFamily="2" charset="0"/>
              </a:rPr>
              <a:t>Copilot Chat with GPT-5 chooses which to use</a:t>
            </a:r>
          </a:p>
        </p:txBody>
      </p:sp>
      <p:graphicFrame>
        <p:nvGraphicFramePr>
          <p:cNvPr id="29" name="Table 28">
            <a:extLst>
              <a:ext uri="{FF2B5EF4-FFF2-40B4-BE49-F238E27FC236}">
                <a16:creationId xmlns:a16="http://schemas.microsoft.com/office/drawing/2014/main" id="{812DDCC5-9CEC-0211-9B8C-8E736979DBF3}"/>
              </a:ext>
            </a:extLst>
          </p:cNvPr>
          <p:cNvGraphicFramePr>
            <a:graphicFrameLocks noGrp="1"/>
          </p:cNvGraphicFramePr>
          <p:nvPr>
            <p:extLst>
              <p:ext uri="{D42A27DB-BD31-4B8C-83A1-F6EECF244321}">
                <p14:modId xmlns:p14="http://schemas.microsoft.com/office/powerpoint/2010/main" val="2858966264"/>
              </p:ext>
            </p:extLst>
          </p:nvPr>
        </p:nvGraphicFramePr>
        <p:xfrm>
          <a:off x="575134" y="1806827"/>
          <a:ext cx="11041732" cy="4327271"/>
        </p:xfrm>
        <a:graphic>
          <a:graphicData uri="http://schemas.openxmlformats.org/drawingml/2006/table">
            <a:tbl>
              <a:tblPr firstRow="1" firstCol="1" bandRow="1">
                <a:effectLst>
                  <a:outerShdw blurRad="280676" dist="38100" dir="2700000" algn="tl" rotWithShape="0">
                    <a:prstClr val="black">
                      <a:alpha val="10000"/>
                    </a:prstClr>
                  </a:outerShdw>
                </a:effectLst>
                <a:tableStyleId>{5C22544A-7EE6-4342-B048-85BDC9FD1C3A}</a:tableStyleId>
              </a:tblPr>
              <a:tblGrid>
                <a:gridCol w="1421149">
                  <a:extLst>
                    <a:ext uri="{9D8B030D-6E8A-4147-A177-3AD203B41FA5}">
                      <a16:colId xmlns:a16="http://schemas.microsoft.com/office/drawing/2014/main" val="3501197684"/>
                    </a:ext>
                  </a:extLst>
                </a:gridCol>
                <a:gridCol w="3206861">
                  <a:extLst>
                    <a:ext uri="{9D8B030D-6E8A-4147-A177-3AD203B41FA5}">
                      <a16:colId xmlns:a16="http://schemas.microsoft.com/office/drawing/2014/main" val="3274316963"/>
                    </a:ext>
                  </a:extLst>
                </a:gridCol>
                <a:gridCol w="3206861">
                  <a:extLst>
                    <a:ext uri="{9D8B030D-6E8A-4147-A177-3AD203B41FA5}">
                      <a16:colId xmlns:a16="http://schemas.microsoft.com/office/drawing/2014/main" val="2979400887"/>
                    </a:ext>
                  </a:extLst>
                </a:gridCol>
                <a:gridCol w="3206861">
                  <a:extLst>
                    <a:ext uri="{9D8B030D-6E8A-4147-A177-3AD203B41FA5}">
                      <a16:colId xmlns:a16="http://schemas.microsoft.com/office/drawing/2014/main" val="1494398954"/>
                    </a:ext>
                  </a:extLst>
                </a:gridCol>
              </a:tblGrid>
              <a:tr h="379493">
                <a:tc>
                  <a:txBody>
                    <a:bodyPr/>
                    <a:lstStyle/>
                    <a:p>
                      <a:pPr lvl="0" algn="ctr">
                        <a:lnSpc>
                          <a:spcPct val="100000"/>
                        </a:lnSpc>
                        <a:spcBef>
                          <a:spcPts val="800"/>
                        </a:spcBef>
                        <a:buNone/>
                      </a:pPr>
                      <a:endParaRPr lang="en-US" sz="1200" b="0" i="0">
                        <a:solidFill>
                          <a:schemeClr val="bg1"/>
                        </a:solidFill>
                        <a:effectLst/>
                        <a:latin typeface="+mj-lt"/>
                      </a:endParaRPr>
                    </a:p>
                  </a:txBody>
                  <a:tcPr marT="9144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800"/>
                        </a:spcBef>
                        <a:buNone/>
                      </a:pPr>
                      <a:r>
                        <a:rPr lang="en-US" sz="1200" b="0" i="0">
                          <a:solidFill>
                            <a:schemeClr val="bg1"/>
                          </a:solidFill>
                          <a:effectLst/>
                          <a:latin typeface="+mj-lt"/>
                        </a:rPr>
                        <a:t>GPT-5 Chat</a:t>
                      </a:r>
                    </a:p>
                  </a:txBody>
                  <a:tcPr marT="91440" marB="91440" anchor="b">
                    <a:lnL w="1270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80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j-lt"/>
                          <a:ea typeface="+mn-ea"/>
                          <a:cs typeface="+mn-cs"/>
                        </a:rPr>
                        <a:t> GPT-5 Reasoning</a:t>
                      </a:r>
                    </a:p>
                  </a:txBody>
                  <a:tcPr marT="91440" marB="9144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800"/>
                        </a:spcBef>
                        <a:buNone/>
                      </a:pPr>
                      <a:r>
                        <a:rPr lang="en-US" sz="1200" b="0" i="0">
                          <a:solidFill>
                            <a:schemeClr val="bg1"/>
                          </a:solidFill>
                          <a:effectLst/>
                          <a:latin typeface="+mj-lt"/>
                        </a:rPr>
                        <a:t>Researcher</a:t>
                      </a:r>
                      <a:endParaRPr lang="en-US" sz="1200">
                        <a:solidFill>
                          <a:schemeClr val="bg1"/>
                        </a:solidFill>
                        <a:latin typeface="+mj-lt"/>
                      </a:endParaRPr>
                    </a:p>
                  </a:txBody>
                  <a:tcPr marT="91440" marB="91440" anchor="b">
                    <a:lnL w="635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7950140"/>
                  </a:ext>
                </a:extLst>
              </a:tr>
              <a:tr h="664112">
                <a:tc>
                  <a:txBody>
                    <a:bodyPr/>
                    <a:lstStyle/>
                    <a:p>
                      <a:pPr marL="0" lvl="0" indent="0" algn="l" defTabSz="932742" rtl="0" eaLnBrk="1" fontAlgn="base" latinLnBrk="0" hangingPunct="1">
                        <a:lnSpc>
                          <a:spcPct val="100000"/>
                        </a:lnSpc>
                        <a:spcBef>
                          <a:spcPts val="800"/>
                        </a:spcBef>
                        <a:buFont typeface="Arial"/>
                        <a:buNone/>
                      </a:pPr>
                      <a:r>
                        <a:rPr lang="en-US" sz="1100" b="1" i="0" kern="1200">
                          <a:solidFill>
                            <a:schemeClr val="bg1"/>
                          </a:solidFill>
                          <a:effectLst/>
                          <a:latin typeface="+mj-lt"/>
                          <a:ea typeface="+mn-ea"/>
                          <a:cs typeface="Segoe UI Semibold"/>
                        </a:rPr>
                        <a:t>Type of task</a:t>
                      </a:r>
                    </a:p>
                  </a:txBody>
                  <a:tcPr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Quick and straightforward:</a:t>
                      </a:r>
                      <a:r>
                        <a:rPr lang="en-US" sz="1000" b="0" i="0" kern="1200">
                          <a:solidFill>
                            <a:schemeClr val="bg1"/>
                          </a:solidFill>
                          <a:effectLst/>
                          <a:latin typeface="+mj-lt"/>
                          <a:ea typeface="+mn-ea"/>
                          <a:cs typeface="+mn-cs"/>
                        </a:rPr>
                        <a:t> </a:t>
                      </a:r>
                      <a:r>
                        <a:rPr lang="en-US" sz="1000" b="0" i="0" kern="1200">
                          <a:solidFill>
                            <a:schemeClr val="bg1"/>
                          </a:solidFill>
                          <a:effectLst/>
                          <a:latin typeface="+mn-lt"/>
                          <a:ea typeface="+mn-ea"/>
                          <a:cs typeface="+mn-cs"/>
                        </a:rPr>
                        <a:t>Simple Q&amp;A, summaries, or creative brainstorming</a:t>
                      </a:r>
                    </a:p>
                  </a:txBody>
                  <a:tcPr marT="91440" marB="91440">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Logical analysis and problem-solving: </a:t>
                      </a:r>
                      <a:r>
                        <a:rPr lang="en-US" sz="1000" b="0" i="0" kern="1200">
                          <a:solidFill>
                            <a:schemeClr val="bg1"/>
                          </a:solidFill>
                          <a:effectLst/>
                          <a:latin typeface="+mn-lt"/>
                          <a:ea typeface="+mn-ea"/>
                          <a:cs typeface="+mn-cs"/>
                        </a:rPr>
                        <a:t>Complex questions that benefit from deliberate thought, reasoning through scenarios</a:t>
                      </a:r>
                    </a:p>
                  </a:txBody>
                  <a:tcPr marT="91440" marB="9144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Thorough investigations or reports: </a:t>
                      </a:r>
                      <a:r>
                        <a:rPr lang="en-US" sz="1000" b="0" i="0" kern="1200">
                          <a:solidFill>
                            <a:schemeClr val="bg1"/>
                          </a:solidFill>
                          <a:effectLst/>
                          <a:latin typeface="+mn-lt"/>
                          <a:ea typeface="+mn-ea"/>
                          <a:cs typeface="+mn-cs"/>
                        </a:rPr>
                        <a:t>Comprehensive tasks requiring gathering and synthesizing information from lots of sources</a:t>
                      </a:r>
                    </a:p>
                  </a:txBody>
                  <a:tcPr marT="91440" marB="91440">
                    <a:lnL w="635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168203"/>
                  </a:ext>
                </a:extLst>
              </a:tr>
              <a:tr h="505990">
                <a:tc>
                  <a:txBody>
                    <a:bodyPr/>
                    <a:lstStyle/>
                    <a:p>
                      <a:pPr marL="0" lvl="0" indent="0" algn="l" defTabSz="932742" rtl="0" eaLnBrk="1" fontAlgn="base" latinLnBrk="0" hangingPunct="1">
                        <a:lnSpc>
                          <a:spcPct val="100000"/>
                        </a:lnSpc>
                        <a:spcBef>
                          <a:spcPts val="800"/>
                        </a:spcBef>
                        <a:buFont typeface="Arial"/>
                        <a:buNone/>
                      </a:pPr>
                      <a:r>
                        <a:rPr lang="en-US" sz="1100" b="1" i="0" kern="1200">
                          <a:solidFill>
                            <a:schemeClr val="bg1"/>
                          </a:solidFill>
                          <a:effectLst/>
                          <a:latin typeface="+mj-lt"/>
                          <a:ea typeface="+mn-ea"/>
                          <a:cs typeface="Segoe UI Semibold"/>
                        </a:rPr>
                        <a:t>Depth of reasoning</a:t>
                      </a:r>
                    </a:p>
                  </a:txBody>
                  <a:tcPr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Direct and rapid answers</a:t>
                      </a:r>
                    </a:p>
                  </a:txBody>
                  <a:tcPr marT="91440" marB="91440">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Multi-step logical reasoning </a:t>
                      </a:r>
                      <a:r>
                        <a:rPr lang="en-US" sz="1000" b="0" i="0" kern="1200">
                          <a:solidFill>
                            <a:schemeClr val="bg1"/>
                          </a:solidFill>
                          <a:effectLst/>
                          <a:latin typeface="+mn-lt"/>
                          <a:ea typeface="+mn-ea"/>
                          <a:cs typeface="+mn-cs"/>
                        </a:rPr>
                        <a:t>for “think this through” –  type prompts</a:t>
                      </a:r>
                    </a:p>
                  </a:txBody>
                  <a:tcPr marT="91440" marB="9144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Recursive, “exhaustive” reasoning </a:t>
                      </a:r>
                      <a:r>
                        <a:rPr lang="en-US" sz="1000" b="0" i="0" kern="1200">
                          <a:solidFill>
                            <a:schemeClr val="bg1"/>
                          </a:solidFill>
                          <a:effectLst/>
                          <a:latin typeface="+mn-lt"/>
                          <a:ea typeface="+mn-ea"/>
                          <a:cs typeface="+mn-cs"/>
                        </a:rPr>
                        <a:t>for deep inferences and synthesis</a:t>
                      </a:r>
                    </a:p>
                  </a:txBody>
                  <a:tcPr marT="91440" marB="91440">
                    <a:lnL w="635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930192"/>
                  </a:ext>
                </a:extLst>
              </a:tr>
              <a:tr h="363681">
                <a:tc>
                  <a:txBody>
                    <a:bodyPr/>
                    <a:lstStyle/>
                    <a:p>
                      <a:pPr marL="0" lvl="0" indent="0" algn="l" defTabSz="932742" rtl="0" eaLnBrk="1" fontAlgn="base" latinLnBrk="0" hangingPunct="1">
                        <a:lnSpc>
                          <a:spcPct val="100000"/>
                        </a:lnSpc>
                        <a:spcBef>
                          <a:spcPts val="800"/>
                        </a:spcBef>
                        <a:buFont typeface="Arial"/>
                        <a:buNone/>
                      </a:pPr>
                      <a:r>
                        <a:rPr lang="en-US" sz="1100" b="1" i="0" kern="1200">
                          <a:solidFill>
                            <a:schemeClr val="bg1"/>
                          </a:solidFill>
                          <a:effectLst/>
                          <a:latin typeface="+mj-lt"/>
                          <a:ea typeface="+mn-ea"/>
                          <a:cs typeface="Segoe UI Semibold"/>
                        </a:rPr>
                        <a:t>Output format</a:t>
                      </a:r>
                    </a:p>
                  </a:txBody>
                  <a:tcPr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Brief, concise responses</a:t>
                      </a:r>
                    </a:p>
                  </a:txBody>
                  <a:tcPr marT="91440" marB="91440">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Structured, well-organized responses</a:t>
                      </a:r>
                    </a:p>
                  </a:txBody>
                  <a:tcPr marT="91440" marB="9144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Comprehensive, detailed reports</a:t>
                      </a:r>
                    </a:p>
                  </a:txBody>
                  <a:tcPr marT="91440" marB="91440">
                    <a:lnL w="635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806084"/>
                  </a:ext>
                </a:extLst>
              </a:tr>
              <a:tr h="505990">
                <a:tc>
                  <a:txBody>
                    <a:bodyPr/>
                    <a:lstStyle/>
                    <a:p>
                      <a:pPr marL="0" lvl="0" indent="0" algn="l" defTabSz="932742" rtl="0" eaLnBrk="1" fontAlgn="base" latinLnBrk="0" hangingPunct="1">
                        <a:lnSpc>
                          <a:spcPct val="100000"/>
                        </a:lnSpc>
                        <a:spcBef>
                          <a:spcPts val="800"/>
                        </a:spcBef>
                        <a:buFont typeface="Arial"/>
                        <a:buNone/>
                      </a:pPr>
                      <a:r>
                        <a:rPr lang="en-US" sz="1100" b="1" i="0" kern="1200">
                          <a:solidFill>
                            <a:schemeClr val="bg1"/>
                          </a:solidFill>
                          <a:effectLst/>
                          <a:latin typeface="+mj-lt"/>
                          <a:ea typeface="+mn-ea"/>
                          <a:cs typeface="Segoe UI Semibold"/>
                        </a:rPr>
                        <a:t>Ideal use case</a:t>
                      </a:r>
                    </a:p>
                  </a:txBody>
                  <a:tcPr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Everyday queries</a:t>
                      </a:r>
                    </a:p>
                  </a:txBody>
                  <a:tcPr marT="91440" marB="91440">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Analytical and structured reasoning</a:t>
                      </a:r>
                    </a:p>
                  </a:txBody>
                  <a:tcPr marT="91440" marB="9144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1" i="0" kern="1200">
                          <a:solidFill>
                            <a:schemeClr val="bg1"/>
                          </a:solidFill>
                          <a:effectLst/>
                          <a:latin typeface="+mj-lt"/>
                          <a:ea typeface="+mn-ea"/>
                          <a:cs typeface="+mn-cs"/>
                        </a:rPr>
                        <a:t>In-depth research, cross-source synthesis, </a:t>
                      </a:r>
                      <a:br>
                        <a:rPr lang="en-US" sz="1000" b="1" i="0" kern="1200">
                          <a:solidFill>
                            <a:schemeClr val="bg1"/>
                          </a:solidFill>
                          <a:effectLst/>
                          <a:latin typeface="+mj-lt"/>
                          <a:ea typeface="+mn-ea"/>
                          <a:cs typeface="+mn-cs"/>
                        </a:rPr>
                      </a:br>
                      <a:r>
                        <a:rPr lang="en-US" sz="1000" b="1" i="0" kern="1200">
                          <a:solidFill>
                            <a:schemeClr val="bg1"/>
                          </a:solidFill>
                          <a:effectLst/>
                          <a:latin typeface="+mj-lt"/>
                          <a:ea typeface="+mn-ea"/>
                          <a:cs typeface="+mn-cs"/>
                        </a:rPr>
                        <a:t>deep dives</a:t>
                      </a:r>
                    </a:p>
                  </a:txBody>
                  <a:tcPr marT="91440" marB="91440">
                    <a:lnL w="635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433607"/>
                  </a:ext>
                </a:extLst>
              </a:tr>
              <a:tr h="1085771">
                <a:tc>
                  <a:txBody>
                    <a:bodyPr/>
                    <a:lstStyle/>
                    <a:p>
                      <a:pPr marL="0" lvl="0" indent="0" algn="l" defTabSz="932742" rtl="0" eaLnBrk="1" fontAlgn="base" latinLnBrk="0" hangingPunct="1">
                        <a:lnSpc>
                          <a:spcPct val="100000"/>
                        </a:lnSpc>
                        <a:spcBef>
                          <a:spcPts val="800"/>
                        </a:spcBef>
                        <a:buFont typeface="Arial"/>
                        <a:buNone/>
                      </a:pPr>
                      <a:r>
                        <a:rPr lang="en-US" sz="1100" b="1" i="0" kern="1200">
                          <a:solidFill>
                            <a:schemeClr val="bg1"/>
                          </a:solidFill>
                          <a:effectLst/>
                          <a:latin typeface="+mj-lt"/>
                          <a:ea typeface="+mn-ea"/>
                          <a:cs typeface="Segoe UI Semibold"/>
                        </a:rPr>
                        <a:t>Example use cases</a:t>
                      </a:r>
                    </a:p>
                  </a:txBody>
                  <a:tcPr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What does this acronym mean?</a:t>
                      </a:r>
                    </a:p>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Draft a 2-sentence reply thanking the team</a:t>
                      </a:r>
                    </a:p>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Summarize this document</a:t>
                      </a:r>
                    </a:p>
                  </a:txBody>
                  <a:tcPr marT="91440" marB="91440">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Plan a 5-step project timeline from kickoff to launch</a:t>
                      </a:r>
                    </a:p>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List the decisions made yesterday on Project X and identify open questions</a:t>
                      </a:r>
                    </a:p>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Let’s walk through this problem together</a:t>
                      </a:r>
                    </a:p>
                  </a:txBody>
                  <a:tcPr marT="91440" marB="9144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Compile a competitive analysis on…</a:t>
                      </a:r>
                    </a:p>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Summarize the new research on x and compare it to our internal strategy</a:t>
                      </a:r>
                    </a:p>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Create a detailed brief before a large meeting</a:t>
                      </a:r>
                    </a:p>
                  </a:txBody>
                  <a:tcPr marT="91440" marB="91440">
                    <a:lnL w="635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1862"/>
                  </a:ext>
                </a:extLst>
              </a:tr>
              <a:tr h="822234">
                <a:tc>
                  <a:txBody>
                    <a:bodyPr/>
                    <a:lstStyle/>
                    <a:p>
                      <a:pPr marL="0" lvl="0" indent="0" algn="l" defTabSz="932742" rtl="0" eaLnBrk="1" fontAlgn="base" latinLnBrk="0" hangingPunct="1">
                        <a:lnSpc>
                          <a:spcPct val="100000"/>
                        </a:lnSpc>
                        <a:spcBef>
                          <a:spcPts val="800"/>
                        </a:spcBef>
                        <a:buFont typeface="Arial"/>
                        <a:buNone/>
                      </a:pPr>
                      <a:r>
                        <a:rPr lang="en-US" sz="1100" b="1" i="0" kern="1200">
                          <a:solidFill>
                            <a:schemeClr val="bg1"/>
                          </a:solidFill>
                          <a:effectLst/>
                          <a:latin typeface="+mj-lt"/>
                          <a:ea typeface="+mn-ea"/>
                          <a:cs typeface="Segoe UI Semibold"/>
                        </a:rPr>
                        <a:t>Sample prompts</a:t>
                      </a:r>
                    </a:p>
                  </a:txBody>
                  <a:tcPr marT="91440" marB="9144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“Write a short announcement for [product x].”</a:t>
                      </a:r>
                    </a:p>
                  </a:txBody>
                  <a:tcPr marT="91440" marB="91440">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“Look back at last week’s activity on [product x], </a:t>
                      </a:r>
                      <a:br>
                        <a:rPr lang="en-US" sz="1000" b="0" i="1" kern="1200">
                          <a:solidFill>
                            <a:schemeClr val="bg1"/>
                          </a:solidFill>
                          <a:effectLst/>
                          <a:latin typeface="+mn-lt"/>
                          <a:ea typeface="+mn-ea"/>
                          <a:cs typeface="+mn-cs"/>
                        </a:rPr>
                      </a:br>
                      <a:r>
                        <a:rPr lang="en-US" sz="1000" b="0" i="1" kern="1200">
                          <a:solidFill>
                            <a:schemeClr val="bg1"/>
                          </a:solidFill>
                          <a:effectLst/>
                          <a:latin typeface="+mn-lt"/>
                          <a:ea typeface="+mn-ea"/>
                          <a:cs typeface="+mn-cs"/>
                        </a:rPr>
                        <a:t>and write a detailed newsletter to share with all stakeholders identifying current status, key decisions, and open items.”</a:t>
                      </a:r>
                    </a:p>
                  </a:txBody>
                  <a:tcPr marT="91440" marB="9144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10000"/>
                      </a:schemeClr>
                    </a:solidFill>
                  </a:tcPr>
                </a:tc>
                <a:tc>
                  <a:txBody>
                    <a:bodyPr/>
                    <a:lstStyle/>
                    <a:p>
                      <a:pPr marL="0" lvl="0" indent="0" algn="l" defTabSz="932742" rtl="0" eaLnBrk="1" fontAlgn="base" latinLnBrk="0" hangingPunct="1">
                        <a:lnSpc>
                          <a:spcPct val="100000"/>
                        </a:lnSpc>
                        <a:spcBef>
                          <a:spcPts val="800"/>
                        </a:spcBef>
                        <a:buFont typeface="Arial"/>
                        <a:buNone/>
                      </a:pPr>
                      <a:r>
                        <a:rPr lang="en-US" sz="1000" b="0" i="1" kern="1200">
                          <a:solidFill>
                            <a:schemeClr val="bg1"/>
                          </a:solidFill>
                          <a:effectLst/>
                          <a:latin typeface="+mn-lt"/>
                          <a:ea typeface="+mn-ea"/>
                          <a:cs typeface="+mn-cs"/>
                        </a:rPr>
                        <a:t>“Build a full go-to-market strategy for [product x]. Include competitive positioning, internal readiness, lessons learned from past launches, and external trends.”	</a:t>
                      </a:r>
                    </a:p>
                  </a:txBody>
                  <a:tcPr marT="91440" marB="91440">
                    <a:lnL w="635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085781"/>
                  </a:ext>
                </a:extLst>
              </a:tr>
            </a:tbl>
          </a:graphicData>
        </a:graphic>
      </p:graphicFrame>
      <p:grpSp>
        <p:nvGrpSpPr>
          <p:cNvPr id="2" name="Group 1">
            <a:extLst>
              <a:ext uri="{FF2B5EF4-FFF2-40B4-BE49-F238E27FC236}">
                <a16:creationId xmlns:a16="http://schemas.microsoft.com/office/drawing/2014/main" id="{30C27B96-D720-02FB-E7A3-985DE4EC6748}"/>
              </a:ext>
              <a:ext uri="{C183D7F6-B498-43B3-948B-1728B52AA6E4}">
                <adec:decorative xmlns:adec="http://schemas.microsoft.com/office/drawing/2017/decorative" val="1"/>
              </a:ext>
            </a:extLst>
          </p:cNvPr>
          <p:cNvGrpSpPr/>
          <p:nvPr/>
        </p:nvGrpSpPr>
        <p:grpSpPr>
          <a:xfrm>
            <a:off x="2034541" y="1579048"/>
            <a:ext cx="6309360" cy="1"/>
            <a:chOff x="776288" y="1579048"/>
            <a:chExt cx="10639426" cy="1"/>
          </a:xfrm>
        </p:grpSpPr>
        <p:cxnSp>
          <p:nvCxnSpPr>
            <p:cNvPr id="3" name="Straight Connector 2">
              <a:extLst>
                <a:ext uri="{FF2B5EF4-FFF2-40B4-BE49-F238E27FC236}">
                  <a16:creationId xmlns:a16="http://schemas.microsoft.com/office/drawing/2014/main" id="{D587C771-56EC-C4C5-BBCE-85117B356445}"/>
                </a:ext>
                <a:ext uri="{C183D7F6-B498-43B3-948B-1728B52AA6E4}">
                  <adec:decorative xmlns:adec="http://schemas.microsoft.com/office/drawing/2017/decorative" val="1"/>
                </a:ext>
              </a:extLst>
            </p:cNvPr>
            <p:cNvCxnSpPr>
              <a:cxnSpLocks/>
            </p:cNvCxnSpPr>
            <p:nvPr/>
          </p:nvCxnSpPr>
          <p:spPr>
            <a:xfrm>
              <a:off x="776288" y="1579048"/>
              <a:ext cx="1914583" cy="1"/>
            </a:xfrm>
            <a:prstGeom prst="line">
              <a:avLst/>
            </a:prstGeom>
            <a:ln>
              <a:solidFill>
                <a:schemeClr val="bg1">
                  <a:alpha val="30000"/>
                </a:schemeClr>
              </a:solidFill>
              <a:prstDash val="solid"/>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3E6C471-E49F-511A-34D4-04D795236A62}"/>
                </a:ext>
                <a:ext uri="{C183D7F6-B498-43B3-948B-1728B52AA6E4}">
                  <adec:decorative xmlns:adec="http://schemas.microsoft.com/office/drawing/2017/decorative" val="1"/>
                </a:ext>
              </a:extLst>
            </p:cNvPr>
            <p:cNvCxnSpPr>
              <a:cxnSpLocks/>
            </p:cNvCxnSpPr>
            <p:nvPr/>
          </p:nvCxnSpPr>
          <p:spPr>
            <a:xfrm flipH="1">
              <a:off x="9501131" y="1579048"/>
              <a:ext cx="1914583" cy="1"/>
            </a:xfrm>
            <a:prstGeom prst="line">
              <a:avLst/>
            </a:prstGeom>
            <a:ln>
              <a:solidFill>
                <a:schemeClr val="bg1">
                  <a:alpha val="30000"/>
                </a:schemeClr>
              </a:solidFill>
              <a:prstDash val="solid"/>
              <a:headEnd type="oval" w="sm" len="sm"/>
              <a:tailEnd type="non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0325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193175-2C1C-89F9-E13A-04DC426C0831}"/>
              </a:ext>
            </a:extLst>
          </p:cNvPr>
          <p:cNvSpPr>
            <a:spLocks noGrp="1"/>
          </p:cNvSpPr>
          <p:nvPr>
            <p:ph type="title"/>
          </p:nvPr>
        </p:nvSpPr>
        <p:spPr/>
        <p:txBody>
          <a:bodyPr vert="horz" wrap="square" lIns="0" tIns="0" rIns="0" bIns="0" rtlCol="0" anchor="b">
            <a:spAutoFit/>
          </a:bodyPr>
          <a:lstStyle/>
          <a:p>
            <a:r>
              <a:rPr lang="en-US" sz="1400">
                <a:latin typeface="+mn-lt"/>
              </a:rPr>
              <a:t>Researcher demo video</a:t>
            </a:r>
          </a:p>
        </p:txBody>
      </p:sp>
      <p:pic>
        <p:nvPicPr>
          <p:cNvPr id="2" name="Researcher short demo" descr="A video of ">
            <a:hlinkClick r:id="" action="ppaction://media"/>
            <a:extLst>
              <a:ext uri="{FF2B5EF4-FFF2-40B4-BE49-F238E27FC236}">
                <a16:creationId xmlns:a16="http://schemas.microsoft.com/office/drawing/2014/main" id="{0F2537D4-3AD7-9426-6512-D1FA9C66190F}"/>
              </a:ext>
            </a:extLst>
          </p:cNvPr>
          <p:cNvPicPr>
            <a:picLocks noChangeAspect="1"/>
          </p:cNvPicPr>
          <p:nvPr>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27718952-136A-4C0C-9C3A-2D42D424461C}" label="" lang="en-us" r:embed="rId5"/>
                        </p173:trackLst>
                      </p173:tracksInfo>
                    </p:ext>
                  </p14:extLst>
                </p14:media>
              </p:ext>
            </p:extLst>
          </p:nvPr>
        </p:nvPicPr>
        <p:blipFill>
          <a:blip r:embed="rId6"/>
          <a:stretch>
            <a:fillRect/>
          </a:stretch>
        </p:blipFill>
        <p:spPr>
          <a:xfrm>
            <a:off x="0" y="0"/>
            <a:ext cx="12192000" cy="6852646"/>
          </a:xfrm>
          <a:prstGeom prst="rect">
            <a:avLst/>
          </a:prstGeom>
        </p:spPr>
      </p:pic>
    </p:spTree>
    <p:extLst>
      <p:ext uri="{BB962C8B-B14F-4D97-AF65-F5344CB8AC3E}">
        <p14:creationId xmlns:p14="http://schemas.microsoft.com/office/powerpoint/2010/main" val="2736537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2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B375-8381-C481-F009-C63059392B4F}"/>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CC638D40-146B-C3EC-E1BA-739014EDFABB}"/>
              </a:ext>
              <a:ext uri="{C183D7F6-B498-43B3-948B-1728B52AA6E4}">
                <adec:decorative xmlns:adec="http://schemas.microsoft.com/office/drawing/2017/decorative" val="1"/>
              </a:ext>
            </a:extLst>
          </p:cNvPr>
          <p:cNvSpPr txBox="1"/>
          <p:nvPr/>
        </p:nvSpPr>
        <p:spPr>
          <a:xfrm>
            <a:off x="2862692" y="1752518"/>
            <a:ext cx="4302684" cy="4521282"/>
          </a:xfrm>
          <a:prstGeom prst="roundRect">
            <a:avLst>
              <a:gd name="adj" fmla="val 3215"/>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marL="571500" defTabSz="914400">
              <a:defRPr sz="1400">
                <a:gradFill>
                  <a:gsLst>
                    <a:gs pos="100000">
                      <a:srgbClr val="C03BC4"/>
                    </a:gs>
                    <a:gs pos="43000">
                      <a:srgbClr val="0078D4"/>
                    </a:gs>
                  </a:gsLst>
                  <a:lin ang="0" scaled="0"/>
                </a:gradFill>
                <a:latin typeface="Segoe Sans Display Semibol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solidFill>
                <a:schemeClr val="bg1"/>
              </a:solidFill>
            </a:endParaRPr>
          </a:p>
        </p:txBody>
      </p:sp>
      <p:cxnSp>
        <p:nvCxnSpPr>
          <p:cNvPr id="58" name="Straight Connector 57">
            <a:extLst>
              <a:ext uri="{FF2B5EF4-FFF2-40B4-BE49-F238E27FC236}">
                <a16:creationId xmlns:a16="http://schemas.microsoft.com/office/drawing/2014/main" id="{88FFD8AC-4277-D91B-9105-51CF3B4AC7B6}"/>
              </a:ext>
              <a:ext uri="{C183D7F6-B498-43B3-948B-1728B52AA6E4}">
                <adec:decorative xmlns:adec="http://schemas.microsoft.com/office/drawing/2017/decorative" val="1"/>
              </a:ext>
            </a:extLst>
          </p:cNvPr>
          <p:cNvCxnSpPr>
            <a:cxnSpLocks/>
          </p:cNvCxnSpPr>
          <p:nvPr/>
        </p:nvCxnSpPr>
        <p:spPr>
          <a:xfrm>
            <a:off x="2862692" y="2713974"/>
            <a:ext cx="430268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4AB9D1-8313-12C1-0483-3E4CF9E95E3E}"/>
              </a:ext>
              <a:ext uri="{C183D7F6-B498-43B3-948B-1728B52AA6E4}">
                <adec:decorative xmlns:adec="http://schemas.microsoft.com/office/drawing/2017/decorative" val="1"/>
              </a:ext>
            </a:extLst>
          </p:cNvPr>
          <p:cNvCxnSpPr>
            <a:cxnSpLocks/>
          </p:cNvCxnSpPr>
          <p:nvPr/>
        </p:nvCxnSpPr>
        <p:spPr>
          <a:xfrm>
            <a:off x="2862692" y="3580099"/>
            <a:ext cx="430268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A94672-6F4D-6A26-C518-7AE6786C9188}"/>
              </a:ext>
              <a:ext uri="{C183D7F6-B498-43B3-948B-1728B52AA6E4}">
                <adec:decorative xmlns:adec="http://schemas.microsoft.com/office/drawing/2017/decorative" val="1"/>
              </a:ext>
            </a:extLst>
          </p:cNvPr>
          <p:cNvCxnSpPr>
            <a:cxnSpLocks/>
          </p:cNvCxnSpPr>
          <p:nvPr/>
        </p:nvCxnSpPr>
        <p:spPr>
          <a:xfrm>
            <a:off x="2862692" y="4446223"/>
            <a:ext cx="430268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F43DD1F-0689-1C55-8B23-54A0DC52F768}"/>
              </a:ext>
              <a:ext uri="{C183D7F6-B498-43B3-948B-1728B52AA6E4}">
                <adec:decorative xmlns:adec="http://schemas.microsoft.com/office/drawing/2017/decorative" val="1"/>
              </a:ext>
            </a:extLst>
          </p:cNvPr>
          <p:cNvCxnSpPr>
            <a:cxnSpLocks/>
          </p:cNvCxnSpPr>
          <p:nvPr/>
        </p:nvCxnSpPr>
        <p:spPr>
          <a:xfrm>
            <a:off x="2862692" y="5312347"/>
            <a:ext cx="430268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0B55E65-CE62-F23C-9605-4EF8EFA40C12}"/>
              </a:ext>
              <a:ext uri="{C183D7F6-B498-43B3-948B-1728B52AA6E4}">
                <adec:decorative xmlns:adec="http://schemas.microsoft.com/office/drawing/2017/decorative" val="1"/>
              </a:ext>
            </a:extLst>
          </p:cNvPr>
          <p:cNvSpPr txBox="1"/>
          <p:nvPr/>
        </p:nvSpPr>
        <p:spPr>
          <a:xfrm>
            <a:off x="7317817" y="1752518"/>
            <a:ext cx="4302684" cy="4521282"/>
          </a:xfrm>
          <a:prstGeom prst="roundRect">
            <a:avLst>
              <a:gd name="adj" fmla="val 3215"/>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marL="571500" defTabSz="914400">
              <a:defRPr sz="1400">
                <a:gradFill>
                  <a:gsLst>
                    <a:gs pos="100000">
                      <a:srgbClr val="C03BC4"/>
                    </a:gs>
                    <a:gs pos="43000">
                      <a:srgbClr val="0078D4"/>
                    </a:gs>
                  </a:gsLst>
                  <a:lin ang="0" scaled="0"/>
                </a:gradFill>
                <a:latin typeface="Segoe Sans Display Semibol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solidFill>
                <a:schemeClr val="bg1"/>
              </a:solidFill>
            </a:endParaRPr>
          </a:p>
        </p:txBody>
      </p:sp>
      <p:cxnSp>
        <p:nvCxnSpPr>
          <p:cNvPr id="64" name="Straight Connector 63">
            <a:extLst>
              <a:ext uri="{FF2B5EF4-FFF2-40B4-BE49-F238E27FC236}">
                <a16:creationId xmlns:a16="http://schemas.microsoft.com/office/drawing/2014/main" id="{566D7296-3630-290A-BF32-04B968634CEE}"/>
              </a:ext>
              <a:ext uri="{C183D7F6-B498-43B3-948B-1728B52AA6E4}">
                <adec:decorative xmlns:adec="http://schemas.microsoft.com/office/drawing/2017/decorative" val="1"/>
              </a:ext>
            </a:extLst>
          </p:cNvPr>
          <p:cNvCxnSpPr>
            <a:cxnSpLocks/>
          </p:cNvCxnSpPr>
          <p:nvPr/>
        </p:nvCxnSpPr>
        <p:spPr>
          <a:xfrm>
            <a:off x="7317816" y="2713974"/>
            <a:ext cx="430268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F067DE-4E21-D9F3-436C-6ED7CECACD02}"/>
              </a:ext>
              <a:ext uri="{C183D7F6-B498-43B3-948B-1728B52AA6E4}">
                <adec:decorative xmlns:adec="http://schemas.microsoft.com/office/drawing/2017/decorative" val="1"/>
              </a:ext>
            </a:extLst>
          </p:cNvPr>
          <p:cNvCxnSpPr>
            <a:cxnSpLocks/>
          </p:cNvCxnSpPr>
          <p:nvPr/>
        </p:nvCxnSpPr>
        <p:spPr>
          <a:xfrm>
            <a:off x="7317816" y="3580098"/>
            <a:ext cx="430268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E067AFE-D6D5-B55E-113B-EC0EB4D74C23}"/>
              </a:ext>
              <a:ext uri="{C183D7F6-B498-43B3-948B-1728B52AA6E4}">
                <adec:decorative xmlns:adec="http://schemas.microsoft.com/office/drawing/2017/decorative" val="1"/>
              </a:ext>
            </a:extLst>
          </p:cNvPr>
          <p:cNvCxnSpPr>
            <a:cxnSpLocks/>
          </p:cNvCxnSpPr>
          <p:nvPr/>
        </p:nvCxnSpPr>
        <p:spPr>
          <a:xfrm>
            <a:off x="7317816" y="4446221"/>
            <a:ext cx="430268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9AAF447-010F-E08E-B998-96679230B212}"/>
              </a:ext>
              <a:ext uri="{C183D7F6-B498-43B3-948B-1728B52AA6E4}">
                <adec:decorative xmlns:adec="http://schemas.microsoft.com/office/drawing/2017/decorative" val="1"/>
              </a:ext>
            </a:extLst>
          </p:cNvPr>
          <p:cNvCxnSpPr>
            <a:cxnSpLocks/>
          </p:cNvCxnSpPr>
          <p:nvPr/>
        </p:nvCxnSpPr>
        <p:spPr>
          <a:xfrm>
            <a:off x="7317816" y="5312344"/>
            <a:ext cx="430268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D41AE3F-05BE-16D6-A4EC-5C945DFF4EB8}"/>
              </a:ext>
              <a:ext uri="{C183D7F6-B498-43B3-948B-1728B52AA6E4}">
                <adec:decorative xmlns:adec="http://schemas.microsoft.com/office/drawing/2017/decorative" val="1"/>
              </a:ext>
            </a:extLst>
          </p:cNvPr>
          <p:cNvSpPr txBox="1"/>
          <p:nvPr/>
        </p:nvSpPr>
        <p:spPr>
          <a:xfrm rot="16200000" flipH="1">
            <a:off x="-448212" y="2867564"/>
            <a:ext cx="4330620" cy="2291192"/>
          </a:xfrm>
          <a:prstGeom prst="round2SameRect">
            <a:avLst>
              <a:gd name="adj1" fmla="val 7297"/>
              <a:gd name="adj2" fmla="val 0"/>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marL="571500" defTabSz="914400">
              <a:defRPr sz="1400">
                <a:gradFill>
                  <a:gsLst>
                    <a:gs pos="100000">
                      <a:srgbClr val="C03BC4"/>
                    </a:gs>
                    <a:gs pos="43000">
                      <a:srgbClr val="0078D4"/>
                    </a:gs>
                  </a:gsLst>
                  <a:lin ang="0" scaled="0"/>
                </a:gradFill>
                <a:latin typeface="Segoe Sans Display Semibold"/>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cxnSp>
        <p:nvCxnSpPr>
          <p:cNvPr id="12" name="Straight Connector 11">
            <a:extLst>
              <a:ext uri="{FF2B5EF4-FFF2-40B4-BE49-F238E27FC236}">
                <a16:creationId xmlns:a16="http://schemas.microsoft.com/office/drawing/2014/main" id="{4B3428BC-35C8-C3A6-08FE-4AFEAEF7B176}"/>
              </a:ext>
              <a:ext uri="{C183D7F6-B498-43B3-948B-1728B52AA6E4}">
                <adec:decorative xmlns:adec="http://schemas.microsoft.com/office/drawing/2017/decorative" val="1"/>
              </a:ext>
            </a:extLst>
          </p:cNvPr>
          <p:cNvCxnSpPr>
            <a:cxnSpLocks/>
          </p:cNvCxnSpPr>
          <p:nvPr/>
        </p:nvCxnSpPr>
        <p:spPr>
          <a:xfrm>
            <a:off x="1562100" y="2713974"/>
            <a:ext cx="1195387"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40C087-D81A-59AF-2A15-058FEB08A525}"/>
              </a:ext>
              <a:ext uri="{C183D7F6-B498-43B3-948B-1728B52AA6E4}">
                <adec:decorative xmlns:adec="http://schemas.microsoft.com/office/drawing/2017/decorative" val="1"/>
              </a:ext>
            </a:extLst>
          </p:cNvPr>
          <p:cNvCxnSpPr>
            <a:cxnSpLocks/>
          </p:cNvCxnSpPr>
          <p:nvPr/>
        </p:nvCxnSpPr>
        <p:spPr>
          <a:xfrm>
            <a:off x="1455420" y="3580098"/>
            <a:ext cx="119786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5E5C29-D5D2-A685-5C79-5469467B42FF}"/>
              </a:ext>
              <a:ext uri="{C183D7F6-B498-43B3-948B-1728B52AA6E4}">
                <adec:decorative xmlns:adec="http://schemas.microsoft.com/office/drawing/2017/decorative" val="1"/>
              </a:ext>
            </a:extLst>
          </p:cNvPr>
          <p:cNvCxnSpPr>
            <a:cxnSpLocks/>
          </p:cNvCxnSpPr>
          <p:nvPr/>
        </p:nvCxnSpPr>
        <p:spPr>
          <a:xfrm>
            <a:off x="1455420" y="4446222"/>
            <a:ext cx="119786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F5DC29-33D8-342C-A456-D6BB3D210A1B}"/>
              </a:ext>
              <a:ext uri="{C183D7F6-B498-43B3-948B-1728B52AA6E4}">
                <adec:decorative xmlns:adec="http://schemas.microsoft.com/office/drawing/2017/decorative" val="1"/>
              </a:ext>
            </a:extLst>
          </p:cNvPr>
          <p:cNvCxnSpPr>
            <a:cxnSpLocks/>
          </p:cNvCxnSpPr>
          <p:nvPr/>
        </p:nvCxnSpPr>
        <p:spPr>
          <a:xfrm>
            <a:off x="1455420" y="5312346"/>
            <a:ext cx="1197864"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3A9FDE35-01CD-A6B0-CCA8-0FDEC3A2BC15}"/>
              </a:ext>
              <a:ext uri="{C183D7F6-B498-43B3-948B-1728B52AA6E4}">
                <adec:decorative xmlns:adec="http://schemas.microsoft.com/office/drawing/2017/decorative" val="1"/>
              </a:ext>
            </a:extLst>
          </p:cNvPr>
          <p:cNvGrpSpPr/>
          <p:nvPr/>
        </p:nvGrpSpPr>
        <p:grpSpPr>
          <a:xfrm>
            <a:off x="768219" y="2013999"/>
            <a:ext cx="534760" cy="533826"/>
            <a:chOff x="1955958" y="4187622"/>
            <a:chExt cx="766762" cy="765422"/>
          </a:xfrm>
        </p:grpSpPr>
        <p:sp>
          <p:nvSpPr>
            <p:cNvPr id="130" name="Oval 129">
              <a:extLst>
                <a:ext uri="{FF2B5EF4-FFF2-40B4-BE49-F238E27FC236}">
                  <a16:creationId xmlns:a16="http://schemas.microsoft.com/office/drawing/2014/main" id="{A0B8BA82-F5D7-4B15-7DCC-4D86A3C4D49B}"/>
                </a:ext>
                <a:ext uri="{C183D7F6-B498-43B3-948B-1728B52AA6E4}">
                  <adec:decorative xmlns:adec="http://schemas.microsoft.com/office/drawing/2017/decorative" val="1"/>
                </a:ext>
              </a:extLst>
            </p:cNvPr>
            <p:cNvSpPr/>
            <p:nvPr/>
          </p:nvSpPr>
          <p:spPr>
            <a:xfrm>
              <a:off x="1955958" y="4187622"/>
              <a:ext cx="766762" cy="765422"/>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131" name="Oval 130">
              <a:extLst>
                <a:ext uri="{FF2B5EF4-FFF2-40B4-BE49-F238E27FC236}">
                  <a16:creationId xmlns:a16="http://schemas.microsoft.com/office/drawing/2014/main" id="{0FB46423-04FB-544E-B627-B6751D86E833}"/>
                </a:ext>
                <a:ext uri="{C183D7F6-B498-43B3-948B-1728B52AA6E4}">
                  <adec:decorative xmlns:adec="http://schemas.microsoft.com/office/drawing/2017/decorative" val="1"/>
                </a:ext>
              </a:extLst>
            </p:cNvPr>
            <p:cNvSpPr/>
            <p:nvPr/>
          </p:nvSpPr>
          <p:spPr>
            <a:xfrm>
              <a:off x="2037153" y="4268675"/>
              <a:ext cx="604373" cy="603315"/>
            </a:xfrm>
            <a:prstGeom prst="ellipse">
              <a:avLst/>
            </a:prstGeom>
            <a:gradFill>
              <a:gsLst>
                <a:gs pos="49400">
                  <a:srgbClr val="D589FF"/>
                </a:gs>
                <a:gs pos="0">
                  <a:srgbClr val="3EB1FF"/>
                </a:gs>
                <a:gs pos="100000">
                  <a:srgbClr val="F69F97"/>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b="1">
                <a:solidFill>
                  <a:schemeClr val="bg1"/>
                </a:solidFill>
                <a:latin typeface="+mj-lt"/>
                <a:cs typeface="Segoe Sans Display Semibold" pitchFamily="2" charset="0"/>
              </a:endParaRPr>
            </a:p>
          </p:txBody>
        </p:sp>
      </p:grpSp>
      <p:grpSp>
        <p:nvGrpSpPr>
          <p:cNvPr id="140" name="Group 139">
            <a:extLst>
              <a:ext uri="{FF2B5EF4-FFF2-40B4-BE49-F238E27FC236}">
                <a16:creationId xmlns:a16="http://schemas.microsoft.com/office/drawing/2014/main" id="{269246C7-55E5-1727-22B0-E90C6E9E2842}"/>
              </a:ext>
              <a:ext uri="{C183D7F6-B498-43B3-948B-1728B52AA6E4}">
                <adec:decorative xmlns:adec="http://schemas.microsoft.com/office/drawing/2017/decorative" val="1"/>
              </a:ext>
            </a:extLst>
          </p:cNvPr>
          <p:cNvGrpSpPr/>
          <p:nvPr/>
        </p:nvGrpSpPr>
        <p:grpSpPr>
          <a:xfrm>
            <a:off x="768219" y="2880123"/>
            <a:ext cx="534760" cy="533826"/>
            <a:chOff x="1955958" y="4187622"/>
            <a:chExt cx="766762" cy="765422"/>
          </a:xfrm>
        </p:grpSpPr>
        <p:sp>
          <p:nvSpPr>
            <p:cNvPr id="141" name="Oval 140">
              <a:extLst>
                <a:ext uri="{FF2B5EF4-FFF2-40B4-BE49-F238E27FC236}">
                  <a16:creationId xmlns:a16="http://schemas.microsoft.com/office/drawing/2014/main" id="{C9CA2650-C9D7-B793-4FFB-F16063562C2C}"/>
                </a:ext>
                <a:ext uri="{C183D7F6-B498-43B3-948B-1728B52AA6E4}">
                  <adec:decorative xmlns:adec="http://schemas.microsoft.com/office/drawing/2017/decorative" val="1"/>
                </a:ext>
              </a:extLst>
            </p:cNvPr>
            <p:cNvSpPr/>
            <p:nvPr/>
          </p:nvSpPr>
          <p:spPr>
            <a:xfrm>
              <a:off x="1955958" y="4187622"/>
              <a:ext cx="766762" cy="765422"/>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142" name="Oval 141">
              <a:extLst>
                <a:ext uri="{FF2B5EF4-FFF2-40B4-BE49-F238E27FC236}">
                  <a16:creationId xmlns:a16="http://schemas.microsoft.com/office/drawing/2014/main" id="{F63D846E-174B-EBA4-2BBD-60DF5331E32B}"/>
                </a:ext>
                <a:ext uri="{C183D7F6-B498-43B3-948B-1728B52AA6E4}">
                  <adec:decorative xmlns:adec="http://schemas.microsoft.com/office/drawing/2017/decorative" val="1"/>
                </a:ext>
              </a:extLst>
            </p:cNvPr>
            <p:cNvSpPr/>
            <p:nvPr/>
          </p:nvSpPr>
          <p:spPr>
            <a:xfrm>
              <a:off x="2037153" y="4268675"/>
              <a:ext cx="604373" cy="603315"/>
            </a:xfrm>
            <a:prstGeom prst="ellipse">
              <a:avLst/>
            </a:prstGeom>
            <a:gradFill>
              <a:gsLst>
                <a:gs pos="49400">
                  <a:srgbClr val="D589FF"/>
                </a:gs>
                <a:gs pos="0">
                  <a:srgbClr val="3EB1FF"/>
                </a:gs>
                <a:gs pos="100000">
                  <a:srgbClr val="F69F97"/>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b="1">
                <a:solidFill>
                  <a:schemeClr val="bg1"/>
                </a:solidFill>
                <a:latin typeface="+mj-lt"/>
                <a:cs typeface="Segoe Sans Display Semibold" pitchFamily="2" charset="0"/>
              </a:endParaRPr>
            </a:p>
          </p:txBody>
        </p:sp>
      </p:grpSp>
      <p:grpSp>
        <p:nvGrpSpPr>
          <p:cNvPr id="143" name="Group 142">
            <a:extLst>
              <a:ext uri="{FF2B5EF4-FFF2-40B4-BE49-F238E27FC236}">
                <a16:creationId xmlns:a16="http://schemas.microsoft.com/office/drawing/2014/main" id="{7021CDBB-D44C-8D0B-9774-C2006678ADBB}"/>
              </a:ext>
              <a:ext uri="{C183D7F6-B498-43B3-948B-1728B52AA6E4}">
                <adec:decorative xmlns:adec="http://schemas.microsoft.com/office/drawing/2017/decorative" val="1"/>
              </a:ext>
            </a:extLst>
          </p:cNvPr>
          <p:cNvGrpSpPr/>
          <p:nvPr/>
        </p:nvGrpSpPr>
        <p:grpSpPr>
          <a:xfrm>
            <a:off x="768219" y="3746247"/>
            <a:ext cx="534760" cy="533826"/>
            <a:chOff x="1955958" y="4187622"/>
            <a:chExt cx="766762" cy="765422"/>
          </a:xfrm>
        </p:grpSpPr>
        <p:sp>
          <p:nvSpPr>
            <p:cNvPr id="144" name="Oval 143">
              <a:extLst>
                <a:ext uri="{FF2B5EF4-FFF2-40B4-BE49-F238E27FC236}">
                  <a16:creationId xmlns:a16="http://schemas.microsoft.com/office/drawing/2014/main" id="{D1EC0018-B7EF-1D4F-ED88-F605C450AC22}"/>
                </a:ext>
                <a:ext uri="{C183D7F6-B498-43B3-948B-1728B52AA6E4}">
                  <adec:decorative xmlns:adec="http://schemas.microsoft.com/office/drawing/2017/decorative" val="1"/>
                </a:ext>
              </a:extLst>
            </p:cNvPr>
            <p:cNvSpPr/>
            <p:nvPr/>
          </p:nvSpPr>
          <p:spPr>
            <a:xfrm>
              <a:off x="1955958" y="4187622"/>
              <a:ext cx="766762" cy="765422"/>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145" name="Oval 144">
              <a:extLst>
                <a:ext uri="{FF2B5EF4-FFF2-40B4-BE49-F238E27FC236}">
                  <a16:creationId xmlns:a16="http://schemas.microsoft.com/office/drawing/2014/main" id="{B95CD417-1D2A-CDB8-66E5-50051B213ECC}"/>
                </a:ext>
                <a:ext uri="{C183D7F6-B498-43B3-948B-1728B52AA6E4}">
                  <adec:decorative xmlns:adec="http://schemas.microsoft.com/office/drawing/2017/decorative" val="1"/>
                </a:ext>
              </a:extLst>
            </p:cNvPr>
            <p:cNvSpPr/>
            <p:nvPr/>
          </p:nvSpPr>
          <p:spPr>
            <a:xfrm>
              <a:off x="2037153" y="4268675"/>
              <a:ext cx="604373" cy="603315"/>
            </a:xfrm>
            <a:prstGeom prst="ellipse">
              <a:avLst/>
            </a:prstGeom>
            <a:gradFill>
              <a:gsLst>
                <a:gs pos="49400">
                  <a:srgbClr val="D589FF"/>
                </a:gs>
                <a:gs pos="0">
                  <a:srgbClr val="3EB1FF"/>
                </a:gs>
                <a:gs pos="100000">
                  <a:srgbClr val="F69F97"/>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b="1">
                <a:solidFill>
                  <a:schemeClr val="bg1"/>
                </a:solidFill>
                <a:latin typeface="+mj-lt"/>
                <a:cs typeface="Segoe Sans Display Semibold" pitchFamily="2" charset="0"/>
              </a:endParaRPr>
            </a:p>
          </p:txBody>
        </p:sp>
      </p:grpSp>
      <p:grpSp>
        <p:nvGrpSpPr>
          <p:cNvPr id="146" name="Group 145">
            <a:extLst>
              <a:ext uri="{FF2B5EF4-FFF2-40B4-BE49-F238E27FC236}">
                <a16:creationId xmlns:a16="http://schemas.microsoft.com/office/drawing/2014/main" id="{631D3F3B-ED48-BDA9-65CF-06EDA482C976}"/>
              </a:ext>
              <a:ext uri="{C183D7F6-B498-43B3-948B-1728B52AA6E4}">
                <adec:decorative xmlns:adec="http://schemas.microsoft.com/office/drawing/2017/decorative" val="1"/>
              </a:ext>
            </a:extLst>
          </p:cNvPr>
          <p:cNvGrpSpPr/>
          <p:nvPr/>
        </p:nvGrpSpPr>
        <p:grpSpPr>
          <a:xfrm>
            <a:off x="768219" y="4612371"/>
            <a:ext cx="534760" cy="533826"/>
            <a:chOff x="1955958" y="4187622"/>
            <a:chExt cx="766762" cy="765422"/>
          </a:xfrm>
        </p:grpSpPr>
        <p:sp>
          <p:nvSpPr>
            <p:cNvPr id="147" name="Oval 146">
              <a:extLst>
                <a:ext uri="{FF2B5EF4-FFF2-40B4-BE49-F238E27FC236}">
                  <a16:creationId xmlns:a16="http://schemas.microsoft.com/office/drawing/2014/main" id="{D77D5B71-8A4A-3722-89E4-ECF3221CE547}"/>
                </a:ext>
                <a:ext uri="{C183D7F6-B498-43B3-948B-1728B52AA6E4}">
                  <adec:decorative xmlns:adec="http://schemas.microsoft.com/office/drawing/2017/decorative" val="1"/>
                </a:ext>
              </a:extLst>
            </p:cNvPr>
            <p:cNvSpPr/>
            <p:nvPr/>
          </p:nvSpPr>
          <p:spPr>
            <a:xfrm>
              <a:off x="1955958" y="4187622"/>
              <a:ext cx="766762" cy="765422"/>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148" name="Oval 147">
              <a:extLst>
                <a:ext uri="{FF2B5EF4-FFF2-40B4-BE49-F238E27FC236}">
                  <a16:creationId xmlns:a16="http://schemas.microsoft.com/office/drawing/2014/main" id="{F9D76775-DCEC-61A1-0A6D-715232036C57}"/>
                </a:ext>
                <a:ext uri="{C183D7F6-B498-43B3-948B-1728B52AA6E4}">
                  <adec:decorative xmlns:adec="http://schemas.microsoft.com/office/drawing/2017/decorative" val="1"/>
                </a:ext>
              </a:extLst>
            </p:cNvPr>
            <p:cNvSpPr/>
            <p:nvPr/>
          </p:nvSpPr>
          <p:spPr>
            <a:xfrm>
              <a:off x="2037153" y="4268675"/>
              <a:ext cx="604373" cy="603315"/>
            </a:xfrm>
            <a:prstGeom prst="ellipse">
              <a:avLst/>
            </a:prstGeom>
            <a:gradFill>
              <a:gsLst>
                <a:gs pos="49400">
                  <a:srgbClr val="D589FF"/>
                </a:gs>
                <a:gs pos="0">
                  <a:srgbClr val="3EB1FF"/>
                </a:gs>
                <a:gs pos="100000">
                  <a:srgbClr val="F69F97"/>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b="1">
                <a:solidFill>
                  <a:schemeClr val="bg1"/>
                </a:solidFill>
                <a:latin typeface="+mj-lt"/>
                <a:cs typeface="Segoe Sans Display Semibold" pitchFamily="2" charset="0"/>
              </a:endParaRPr>
            </a:p>
          </p:txBody>
        </p:sp>
      </p:grpSp>
      <p:grpSp>
        <p:nvGrpSpPr>
          <p:cNvPr id="149" name="Group 148">
            <a:extLst>
              <a:ext uri="{FF2B5EF4-FFF2-40B4-BE49-F238E27FC236}">
                <a16:creationId xmlns:a16="http://schemas.microsoft.com/office/drawing/2014/main" id="{4BEB62B5-4A92-3F90-A34E-CF0B34E25175}"/>
              </a:ext>
              <a:ext uri="{C183D7F6-B498-43B3-948B-1728B52AA6E4}">
                <adec:decorative xmlns:adec="http://schemas.microsoft.com/office/drawing/2017/decorative" val="1"/>
              </a:ext>
            </a:extLst>
          </p:cNvPr>
          <p:cNvGrpSpPr/>
          <p:nvPr/>
        </p:nvGrpSpPr>
        <p:grpSpPr>
          <a:xfrm>
            <a:off x="768219" y="5478495"/>
            <a:ext cx="534760" cy="533826"/>
            <a:chOff x="1955958" y="4187622"/>
            <a:chExt cx="766762" cy="765422"/>
          </a:xfrm>
        </p:grpSpPr>
        <p:sp>
          <p:nvSpPr>
            <p:cNvPr id="150" name="Oval 149">
              <a:extLst>
                <a:ext uri="{FF2B5EF4-FFF2-40B4-BE49-F238E27FC236}">
                  <a16:creationId xmlns:a16="http://schemas.microsoft.com/office/drawing/2014/main" id="{716BB173-E11B-0DCA-E16B-5FEF88C4F285}"/>
                </a:ext>
                <a:ext uri="{C183D7F6-B498-43B3-948B-1728B52AA6E4}">
                  <adec:decorative xmlns:adec="http://schemas.microsoft.com/office/drawing/2017/decorative" val="1"/>
                </a:ext>
              </a:extLst>
            </p:cNvPr>
            <p:cNvSpPr/>
            <p:nvPr/>
          </p:nvSpPr>
          <p:spPr>
            <a:xfrm>
              <a:off x="1955958" y="4187622"/>
              <a:ext cx="766762" cy="765422"/>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151" name="Oval 150">
              <a:extLst>
                <a:ext uri="{FF2B5EF4-FFF2-40B4-BE49-F238E27FC236}">
                  <a16:creationId xmlns:a16="http://schemas.microsoft.com/office/drawing/2014/main" id="{3FB844EC-D02F-B8F4-2C0F-18D634CA9AB2}"/>
                </a:ext>
                <a:ext uri="{C183D7F6-B498-43B3-948B-1728B52AA6E4}">
                  <adec:decorative xmlns:adec="http://schemas.microsoft.com/office/drawing/2017/decorative" val="1"/>
                </a:ext>
              </a:extLst>
            </p:cNvPr>
            <p:cNvSpPr/>
            <p:nvPr/>
          </p:nvSpPr>
          <p:spPr>
            <a:xfrm>
              <a:off x="2037153" y="4268675"/>
              <a:ext cx="604373" cy="603315"/>
            </a:xfrm>
            <a:prstGeom prst="ellipse">
              <a:avLst/>
            </a:prstGeom>
            <a:gradFill>
              <a:gsLst>
                <a:gs pos="49400">
                  <a:srgbClr val="D589FF"/>
                </a:gs>
                <a:gs pos="0">
                  <a:srgbClr val="3EB1FF"/>
                </a:gs>
                <a:gs pos="100000">
                  <a:srgbClr val="F69F97"/>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b="1">
                <a:solidFill>
                  <a:schemeClr val="bg1"/>
                </a:solidFill>
                <a:latin typeface="+mj-lt"/>
                <a:cs typeface="Segoe Sans Display Semibold" pitchFamily="2" charset="0"/>
              </a:endParaRPr>
            </a:p>
          </p:txBody>
        </p:sp>
      </p:grpSp>
      <p:pic>
        <p:nvPicPr>
          <p:cNvPr id="153" name="Graphic 152">
            <a:extLst>
              <a:ext uri="{FF2B5EF4-FFF2-40B4-BE49-F238E27FC236}">
                <a16:creationId xmlns:a16="http://schemas.microsoft.com/office/drawing/2014/main" id="{0D010211-9C8F-270A-8AFA-957F67FF685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4860" y="2140173"/>
            <a:ext cx="281478" cy="281478"/>
          </a:xfrm>
          <a:prstGeom prst="rect">
            <a:avLst/>
          </a:prstGeom>
          <a:effectLst>
            <a:outerShdw blurRad="88900" dist="38100" dir="2700000" algn="tl" rotWithShape="0">
              <a:prstClr val="black">
                <a:alpha val="40000"/>
              </a:prstClr>
            </a:outerShdw>
          </a:effectLst>
        </p:spPr>
      </p:pic>
      <p:pic>
        <p:nvPicPr>
          <p:cNvPr id="134" name="Graphic 133">
            <a:extLst>
              <a:ext uri="{FF2B5EF4-FFF2-40B4-BE49-F238E27FC236}">
                <a16:creationId xmlns:a16="http://schemas.microsoft.com/office/drawing/2014/main" id="{F8D66C1D-1613-CEC4-DF0C-A3B770DE9EF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4860" y="3006297"/>
            <a:ext cx="281478" cy="281478"/>
          </a:xfrm>
          <a:prstGeom prst="rect">
            <a:avLst/>
          </a:prstGeom>
          <a:effectLst>
            <a:outerShdw blurRad="88900" dist="38100" dir="2700000" algn="tl" rotWithShape="0">
              <a:prstClr val="black">
                <a:alpha val="40000"/>
              </a:prstClr>
            </a:outerShdw>
          </a:effectLst>
        </p:spPr>
      </p:pic>
      <p:pic>
        <p:nvPicPr>
          <p:cNvPr id="135" name="Graphic 134">
            <a:extLst>
              <a:ext uri="{FF2B5EF4-FFF2-40B4-BE49-F238E27FC236}">
                <a16:creationId xmlns:a16="http://schemas.microsoft.com/office/drawing/2014/main" id="{327F017E-D27A-CD8C-2326-492A7BCCCA5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4860" y="3872421"/>
            <a:ext cx="281478" cy="281478"/>
          </a:xfrm>
          <a:prstGeom prst="rect">
            <a:avLst/>
          </a:prstGeom>
          <a:effectLst>
            <a:outerShdw blurRad="88900" dist="38100" dir="2700000" algn="tl" rotWithShape="0">
              <a:prstClr val="black">
                <a:alpha val="40000"/>
              </a:prstClr>
            </a:outerShdw>
          </a:effectLst>
        </p:spPr>
      </p:pic>
      <p:pic>
        <p:nvPicPr>
          <p:cNvPr id="136" name="Graphic 135">
            <a:extLst>
              <a:ext uri="{FF2B5EF4-FFF2-40B4-BE49-F238E27FC236}">
                <a16:creationId xmlns:a16="http://schemas.microsoft.com/office/drawing/2014/main" id="{47F68785-4861-90DF-9B5E-FF1A829078F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4860" y="4738545"/>
            <a:ext cx="281478" cy="281478"/>
          </a:xfrm>
          <a:prstGeom prst="rect">
            <a:avLst/>
          </a:prstGeom>
          <a:effectLst>
            <a:outerShdw blurRad="88900" dist="38100" dir="2700000" algn="tl" rotWithShape="0">
              <a:prstClr val="black">
                <a:alpha val="40000"/>
              </a:prstClr>
            </a:outerShdw>
          </a:effectLst>
        </p:spPr>
      </p:pic>
      <p:pic>
        <p:nvPicPr>
          <p:cNvPr id="137" name="Graphic 136">
            <a:extLst>
              <a:ext uri="{FF2B5EF4-FFF2-40B4-BE49-F238E27FC236}">
                <a16:creationId xmlns:a16="http://schemas.microsoft.com/office/drawing/2014/main" id="{96606422-5B3E-44FB-87D6-6C8A90EA277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4860" y="5604669"/>
            <a:ext cx="281478" cy="281478"/>
          </a:xfrm>
          <a:prstGeom prst="rect">
            <a:avLst/>
          </a:prstGeom>
          <a:effectLst>
            <a:outerShdw blurRad="88900" dist="38100" dir="2700000" algn="tl" rotWithShape="0">
              <a:prstClr val="black">
                <a:alpha val="40000"/>
              </a:prstClr>
            </a:outerShdw>
          </a:effectLst>
        </p:spPr>
      </p:pic>
      <p:sp>
        <p:nvSpPr>
          <p:cNvPr id="20" name="Title 19">
            <a:extLst>
              <a:ext uri="{FF2B5EF4-FFF2-40B4-BE49-F238E27FC236}">
                <a16:creationId xmlns:a16="http://schemas.microsoft.com/office/drawing/2014/main" id="{A61EBC4B-199C-6CF6-AFE8-1840D5975B18}"/>
              </a:ext>
            </a:extLst>
          </p:cNvPr>
          <p:cNvSpPr>
            <a:spLocks noGrp="1"/>
          </p:cNvSpPr>
          <p:nvPr>
            <p:ph type="title"/>
          </p:nvPr>
        </p:nvSpPr>
        <p:spPr>
          <a:xfrm>
            <a:off x="588263" y="485481"/>
            <a:ext cx="11018520" cy="498598"/>
          </a:xfrm>
        </p:spPr>
        <p:txBody>
          <a:bodyPr/>
          <a:lstStyle/>
          <a:p>
            <a:r>
              <a:rPr lang="en-IN"/>
              <a:t>Try it! Researcher Agent </a:t>
            </a:r>
          </a:p>
        </p:txBody>
      </p:sp>
      <p:sp>
        <p:nvSpPr>
          <p:cNvPr id="24" name="Rectangle: Rounded Corners 5">
            <a:extLst>
              <a:ext uri="{FF2B5EF4-FFF2-40B4-BE49-F238E27FC236}">
                <a16:creationId xmlns:a16="http://schemas.microsoft.com/office/drawing/2014/main" id="{33BF37E5-CDB6-61B5-4D16-1C4E9357919B}"/>
              </a:ext>
              <a:ext uri="{C183D7F6-B498-43B3-948B-1728B52AA6E4}">
                <adec:decorative xmlns:adec="http://schemas.microsoft.com/office/drawing/2017/decorative" val="0"/>
              </a:ext>
            </a:extLst>
          </p:cNvPr>
          <p:cNvSpPr/>
          <p:nvPr/>
        </p:nvSpPr>
        <p:spPr>
          <a:xfrm>
            <a:off x="1455420" y="2052312"/>
            <a:ext cx="1323674" cy="457200"/>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400"/>
            <a:r>
              <a:rPr lang="en-US" sz="1600">
                <a:solidFill>
                  <a:schemeClr val="accent1"/>
                </a:solidFill>
                <a:latin typeface="+mj-lt"/>
              </a:rPr>
              <a:t>Project </a:t>
            </a:r>
            <a:br>
              <a:rPr lang="en-US" sz="1600">
                <a:solidFill>
                  <a:schemeClr val="accent1"/>
                </a:solidFill>
                <a:latin typeface="+mj-lt"/>
              </a:rPr>
            </a:br>
            <a:r>
              <a:rPr lang="en-US" sz="1600">
                <a:solidFill>
                  <a:schemeClr val="accent1"/>
                </a:solidFill>
                <a:latin typeface="+mj-lt"/>
              </a:rPr>
              <a:t>Status</a:t>
            </a:r>
          </a:p>
        </p:txBody>
      </p:sp>
      <p:sp>
        <p:nvSpPr>
          <p:cNvPr id="81" name="TextBox 80">
            <a:extLst>
              <a:ext uri="{FF2B5EF4-FFF2-40B4-BE49-F238E27FC236}">
                <a16:creationId xmlns:a16="http://schemas.microsoft.com/office/drawing/2014/main" id="{3911359F-0E10-3492-B2A0-D194921B9086}"/>
              </a:ext>
              <a:ext uri="{C183D7F6-B498-43B3-948B-1728B52AA6E4}">
                <adec:decorative xmlns:adec="http://schemas.microsoft.com/office/drawing/2017/decorative" val="0"/>
              </a:ext>
            </a:extLst>
          </p:cNvPr>
          <p:cNvSpPr txBox="1"/>
          <p:nvPr/>
        </p:nvSpPr>
        <p:spPr>
          <a:xfrm>
            <a:off x="3002354" y="1409192"/>
            <a:ext cx="4023360" cy="343326"/>
          </a:xfrm>
          <a:prstGeom prst="round2SameRect">
            <a:avLst>
              <a:gd name="adj1" fmla="val 20206"/>
              <a:gd name="adj2" fmla="val 0"/>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defTabSz="932472" fontAlgn="base">
              <a:spcBef>
                <a:spcPct val="0"/>
              </a:spcBef>
              <a:spcAft>
                <a:spcPct val="0"/>
              </a:spcAft>
              <a:defRPr sz="2000">
                <a:solidFill>
                  <a:schemeClr val="bg1"/>
                </a:soli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600">
                <a:latin typeface="+mj-lt"/>
              </a:rPr>
              <a:t>Sample Query</a:t>
            </a:r>
          </a:p>
        </p:txBody>
      </p:sp>
      <p:sp>
        <p:nvSpPr>
          <p:cNvPr id="29" name="TextBox 28">
            <a:extLst>
              <a:ext uri="{FF2B5EF4-FFF2-40B4-BE49-F238E27FC236}">
                <a16:creationId xmlns:a16="http://schemas.microsoft.com/office/drawing/2014/main" id="{674F28A6-2FCC-8052-4FC5-3D75462969BD}"/>
              </a:ext>
            </a:extLst>
          </p:cNvPr>
          <p:cNvSpPr txBox="1"/>
          <p:nvPr/>
        </p:nvSpPr>
        <p:spPr>
          <a:xfrm>
            <a:off x="2959136" y="1882463"/>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a:t>
            </a:r>
            <a:r>
              <a:rPr kumimoji="0" lang="en-US" sz="1200" b="0" i="0" u="none" strike="noStrike" kern="1200" cap="none" spc="0" normalizeH="0" baseline="0" noProof="0">
                <a:ln>
                  <a:noFill/>
                </a:ln>
                <a:solidFill>
                  <a:schemeClr val="bg1"/>
                </a:solidFill>
                <a:effectLst/>
                <a:uLnTx/>
                <a:uFillTx/>
                <a:ea typeface="+mn-ea"/>
                <a:cs typeface="Segoe Sans Display" pitchFamily="2" charset="0"/>
              </a:rPr>
              <a:t>Give me a detailed history and current status update on Project Alpine and identify all key decisions and open questions. Focus on [meetings/files/etc.]” </a:t>
            </a:r>
            <a:endParaRPr kumimoji="0" lang="en-US" sz="1200" b="0" i="0" u="none" strike="noStrike" kern="1200" cap="none" spc="0" normalizeH="0" baseline="0" noProof="0">
              <a:ln>
                <a:noFill/>
              </a:ln>
              <a:solidFill>
                <a:schemeClr val="bg1"/>
              </a:solidFill>
              <a:effectLst/>
              <a:uLnTx/>
              <a:uFillTx/>
              <a:ea typeface="+mn-ea"/>
              <a:cs typeface="+mn-cs"/>
            </a:endParaRPr>
          </a:p>
        </p:txBody>
      </p:sp>
      <p:sp>
        <p:nvSpPr>
          <p:cNvPr id="46" name="TextBox 45">
            <a:extLst>
              <a:ext uri="{FF2B5EF4-FFF2-40B4-BE49-F238E27FC236}">
                <a16:creationId xmlns:a16="http://schemas.microsoft.com/office/drawing/2014/main" id="{27E087B7-4C03-DA3E-7DED-4D16E47F76B9}"/>
              </a:ext>
              <a:ext uri="{C183D7F6-B498-43B3-948B-1728B52AA6E4}">
                <adec:decorative xmlns:adec="http://schemas.microsoft.com/office/drawing/2017/decorative" val="0"/>
              </a:ext>
            </a:extLst>
          </p:cNvPr>
          <p:cNvSpPr txBox="1"/>
          <p:nvPr/>
        </p:nvSpPr>
        <p:spPr>
          <a:xfrm>
            <a:off x="7457478" y="1409192"/>
            <a:ext cx="4023360" cy="347472"/>
          </a:xfrm>
          <a:prstGeom prst="round2SameRect">
            <a:avLst>
              <a:gd name="adj1" fmla="val 19965"/>
              <a:gd name="adj2" fmla="val 0"/>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defTabSz="932472" fontAlgn="base">
              <a:spcBef>
                <a:spcPct val="0"/>
              </a:spcBef>
              <a:spcAft>
                <a:spcPct val="0"/>
              </a:spcAft>
              <a:defRPr sz="2000">
                <a:solidFill>
                  <a:schemeClr val="bg1"/>
                </a:soli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600">
                <a:latin typeface="+mj-lt"/>
              </a:rPr>
              <a:t>Sample Output</a:t>
            </a:r>
          </a:p>
        </p:txBody>
      </p:sp>
      <p:sp>
        <p:nvSpPr>
          <p:cNvPr id="34" name="TextBox 33">
            <a:extLst>
              <a:ext uri="{FF2B5EF4-FFF2-40B4-BE49-F238E27FC236}">
                <a16:creationId xmlns:a16="http://schemas.microsoft.com/office/drawing/2014/main" id="{EA0767E1-91FB-15E5-50BA-CC59318345D3}"/>
              </a:ext>
            </a:extLst>
          </p:cNvPr>
          <p:cNvSpPr txBox="1"/>
          <p:nvPr/>
        </p:nvSpPr>
        <p:spPr>
          <a:xfrm>
            <a:off x="7414260" y="1882463"/>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Researcher will gather emails, meeting notes, documents, and any SharePoint pages about that project and summarize the timeline and current state.</a:t>
            </a:r>
          </a:p>
        </p:txBody>
      </p:sp>
      <p:sp>
        <p:nvSpPr>
          <p:cNvPr id="22" name="Rectangle: Rounded Corners 5">
            <a:extLst>
              <a:ext uri="{FF2B5EF4-FFF2-40B4-BE49-F238E27FC236}">
                <a16:creationId xmlns:a16="http://schemas.microsoft.com/office/drawing/2014/main" id="{A45A6729-F741-EB93-E3AF-39E5E7414250}"/>
              </a:ext>
              <a:ext uri="{C183D7F6-B498-43B3-948B-1728B52AA6E4}">
                <adec:decorative xmlns:adec="http://schemas.microsoft.com/office/drawing/2017/decorative" val="0"/>
              </a:ext>
            </a:extLst>
          </p:cNvPr>
          <p:cNvSpPr/>
          <p:nvPr/>
        </p:nvSpPr>
        <p:spPr>
          <a:xfrm>
            <a:off x="1455420" y="2918436"/>
            <a:ext cx="1323674" cy="457200"/>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400"/>
            <a:r>
              <a:rPr lang="en-US" sz="1600">
                <a:solidFill>
                  <a:schemeClr val="accent1"/>
                </a:solidFill>
                <a:latin typeface="+mj-lt"/>
              </a:rPr>
              <a:t>Client </a:t>
            </a:r>
            <a:br>
              <a:rPr lang="en-US" sz="1600">
                <a:solidFill>
                  <a:schemeClr val="accent1"/>
                </a:solidFill>
                <a:latin typeface="+mj-lt"/>
              </a:rPr>
            </a:br>
            <a:r>
              <a:rPr lang="en-US" sz="1600">
                <a:solidFill>
                  <a:schemeClr val="accent1"/>
                </a:solidFill>
                <a:latin typeface="+mj-lt"/>
              </a:rPr>
              <a:t>Prep</a:t>
            </a:r>
          </a:p>
        </p:txBody>
      </p:sp>
      <p:sp>
        <p:nvSpPr>
          <p:cNvPr id="167" name="Rectangle 166" descr="Sample Query">
            <a:extLst>
              <a:ext uri="{FF2B5EF4-FFF2-40B4-BE49-F238E27FC236}">
                <a16:creationId xmlns:a16="http://schemas.microsoft.com/office/drawing/2014/main" id="{0E54189E-6DD0-BF23-23CE-A241C5B848C9}"/>
              </a:ext>
            </a:extLst>
          </p:cNvPr>
          <p:cNvSpPr/>
          <p:nvPr/>
        </p:nvSpPr>
        <p:spPr bwMode="auto">
          <a:xfrm>
            <a:off x="2696214" y="3077749"/>
            <a:ext cx="90299" cy="90299"/>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chemeClr val="bg1"/>
              </a:solidFill>
              <a:ea typeface="Segoe UI" pitchFamily="34" charset="0"/>
              <a:cs typeface="Segoe UI" pitchFamily="34" charset="0"/>
            </a:endParaRPr>
          </a:p>
        </p:txBody>
      </p:sp>
      <p:sp>
        <p:nvSpPr>
          <p:cNvPr id="30" name="TextBox 29">
            <a:extLst>
              <a:ext uri="{FF2B5EF4-FFF2-40B4-BE49-F238E27FC236}">
                <a16:creationId xmlns:a16="http://schemas.microsoft.com/office/drawing/2014/main" id="{1CF3218F-F302-CCFC-C3DC-64387AFE3B13}"/>
              </a:ext>
            </a:extLst>
          </p:cNvPr>
          <p:cNvSpPr txBox="1"/>
          <p:nvPr/>
        </p:nvSpPr>
        <p:spPr>
          <a:xfrm>
            <a:off x="2959136" y="2748588"/>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“Prepare a report for my upcoming meeting with </a:t>
            </a:r>
            <a:r>
              <a:rPr kumimoji="0" lang="en-US" sz="1200" b="0" i="0" u="none" strike="noStrike" kern="1200" cap="none" spc="0" normalizeH="0" baseline="0" noProof="0" err="1">
                <a:ln>
                  <a:noFill/>
                </a:ln>
                <a:solidFill>
                  <a:schemeClr val="bg1"/>
                </a:solidFill>
                <a:effectLst/>
                <a:uLnTx/>
                <a:uFillTx/>
                <a:ea typeface="+mn-ea"/>
                <a:cs typeface="+mn-cs"/>
              </a:rPr>
              <a:t>Fabrikam</a:t>
            </a:r>
            <a:r>
              <a:rPr kumimoji="0" lang="en-US" sz="1200" b="0" i="0" u="none" strike="noStrike" kern="1200" cap="none" spc="0" normalizeH="0" baseline="0" noProof="0">
                <a:ln>
                  <a:noFill/>
                </a:ln>
                <a:solidFill>
                  <a:schemeClr val="bg1"/>
                </a:solidFill>
                <a:effectLst/>
                <a:uLnTx/>
                <a:uFillTx/>
                <a:ea typeface="+mn-ea"/>
                <a:cs typeface="+mn-cs"/>
              </a:rPr>
              <a:t> Co. My goals for this meeting are…”</a:t>
            </a:r>
          </a:p>
        </p:txBody>
      </p:sp>
      <p:sp>
        <p:nvSpPr>
          <p:cNvPr id="172" name="Rectangle 171" descr="Sample Output">
            <a:extLst>
              <a:ext uri="{FF2B5EF4-FFF2-40B4-BE49-F238E27FC236}">
                <a16:creationId xmlns:a16="http://schemas.microsoft.com/office/drawing/2014/main" id="{4762FEC6-BD54-E451-9560-4001E2DE6348}"/>
              </a:ext>
            </a:extLst>
          </p:cNvPr>
          <p:cNvSpPr/>
          <p:nvPr/>
        </p:nvSpPr>
        <p:spPr bwMode="auto">
          <a:xfrm>
            <a:off x="7196446" y="3077749"/>
            <a:ext cx="90299" cy="90299"/>
          </a:xfrm>
          <a:prstGeom prst="rect">
            <a:avLst/>
          </a:prstGeom>
          <a:solidFill>
            <a:srgbClr val="10206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chemeClr val="bg1"/>
              </a:solidFill>
              <a:ea typeface="Segoe UI" pitchFamily="34" charset="0"/>
              <a:cs typeface="Segoe UI" pitchFamily="34" charset="0"/>
            </a:endParaRPr>
          </a:p>
        </p:txBody>
      </p:sp>
      <p:sp>
        <p:nvSpPr>
          <p:cNvPr id="35" name="TextBox 34">
            <a:extLst>
              <a:ext uri="{FF2B5EF4-FFF2-40B4-BE49-F238E27FC236}">
                <a16:creationId xmlns:a16="http://schemas.microsoft.com/office/drawing/2014/main" id="{29012A77-BD81-59FD-121F-649A122C0212}"/>
              </a:ext>
            </a:extLst>
          </p:cNvPr>
          <p:cNvSpPr txBox="1"/>
          <p:nvPr/>
        </p:nvSpPr>
        <p:spPr>
          <a:xfrm>
            <a:off x="7414260" y="2748587"/>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Researcher will pull the last interactions with </a:t>
            </a:r>
            <a:r>
              <a:rPr kumimoji="0" lang="en-US" sz="1200" b="0" i="0" u="none" strike="noStrike" kern="1200" cap="none" spc="0" normalizeH="0" baseline="0" noProof="0" err="1">
                <a:ln>
                  <a:noFill/>
                </a:ln>
                <a:solidFill>
                  <a:schemeClr val="bg1"/>
                </a:solidFill>
                <a:effectLst/>
                <a:uLnTx/>
                <a:uFillTx/>
                <a:ea typeface="+mn-ea"/>
                <a:cs typeface="+mn-cs"/>
              </a:rPr>
              <a:t>Fabrikam</a:t>
            </a:r>
            <a:r>
              <a:rPr kumimoji="0" lang="en-US" sz="1200" b="0" i="0" u="none" strike="noStrike" kern="1200" cap="none" spc="0" normalizeH="0" baseline="0" noProof="0">
                <a:ln>
                  <a:noFill/>
                </a:ln>
                <a:solidFill>
                  <a:schemeClr val="bg1"/>
                </a:solidFill>
                <a:effectLst/>
                <a:uLnTx/>
                <a:uFillTx/>
                <a:ea typeface="+mn-ea"/>
                <a:cs typeface="+mn-cs"/>
              </a:rPr>
              <a:t>, recent news about them, and relevant product info</a:t>
            </a:r>
          </a:p>
        </p:txBody>
      </p:sp>
      <p:sp>
        <p:nvSpPr>
          <p:cNvPr id="21" name="Rectangle: Rounded Corners 5">
            <a:extLst>
              <a:ext uri="{FF2B5EF4-FFF2-40B4-BE49-F238E27FC236}">
                <a16:creationId xmlns:a16="http://schemas.microsoft.com/office/drawing/2014/main" id="{A13C94EC-86D7-F207-1B25-3445395580C8}"/>
              </a:ext>
              <a:ext uri="{C183D7F6-B498-43B3-948B-1728B52AA6E4}">
                <adec:decorative xmlns:adec="http://schemas.microsoft.com/office/drawing/2017/decorative" val="0"/>
              </a:ext>
            </a:extLst>
          </p:cNvPr>
          <p:cNvSpPr/>
          <p:nvPr/>
        </p:nvSpPr>
        <p:spPr>
          <a:xfrm>
            <a:off x="1455420" y="3784560"/>
            <a:ext cx="1323674" cy="457200"/>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400"/>
            <a:r>
              <a:rPr lang="en-US" sz="1600">
                <a:solidFill>
                  <a:schemeClr val="accent1"/>
                </a:solidFill>
                <a:latin typeface="+mj-lt"/>
              </a:rPr>
              <a:t>Industry </a:t>
            </a:r>
            <a:br>
              <a:rPr lang="en-US" sz="1600">
                <a:solidFill>
                  <a:schemeClr val="accent1"/>
                </a:solidFill>
                <a:latin typeface="+mj-lt"/>
              </a:rPr>
            </a:br>
            <a:r>
              <a:rPr lang="en-US" sz="1600">
                <a:solidFill>
                  <a:schemeClr val="accent1"/>
                </a:solidFill>
                <a:latin typeface="+mj-lt"/>
              </a:rPr>
              <a:t>Research</a:t>
            </a:r>
          </a:p>
        </p:txBody>
      </p:sp>
      <p:sp>
        <p:nvSpPr>
          <p:cNvPr id="168" name="Rectangle 167" descr="Sample Query">
            <a:extLst>
              <a:ext uri="{FF2B5EF4-FFF2-40B4-BE49-F238E27FC236}">
                <a16:creationId xmlns:a16="http://schemas.microsoft.com/office/drawing/2014/main" id="{ED26BEF3-5331-4952-F3B8-4A85628657F6}"/>
              </a:ext>
            </a:extLst>
          </p:cNvPr>
          <p:cNvSpPr/>
          <p:nvPr/>
        </p:nvSpPr>
        <p:spPr bwMode="auto">
          <a:xfrm>
            <a:off x="2696214" y="3889120"/>
            <a:ext cx="90299" cy="90299"/>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chemeClr val="bg1"/>
              </a:solidFill>
              <a:ea typeface="Segoe UI" pitchFamily="34" charset="0"/>
              <a:cs typeface="Segoe UI" pitchFamily="34" charset="0"/>
            </a:endParaRPr>
          </a:p>
        </p:txBody>
      </p:sp>
      <p:sp>
        <p:nvSpPr>
          <p:cNvPr id="31" name="TextBox 30">
            <a:extLst>
              <a:ext uri="{FF2B5EF4-FFF2-40B4-BE49-F238E27FC236}">
                <a16:creationId xmlns:a16="http://schemas.microsoft.com/office/drawing/2014/main" id="{942326F6-735E-4E33-ACCA-6745EFA0508C}"/>
              </a:ext>
            </a:extLst>
          </p:cNvPr>
          <p:cNvSpPr txBox="1"/>
          <p:nvPr/>
        </p:nvSpPr>
        <p:spPr>
          <a:xfrm>
            <a:off x="2959136" y="3614713"/>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“What are the latest trends in cybersecurity and how might they impact our business? Focus on [product/project/etc.]”</a:t>
            </a:r>
          </a:p>
        </p:txBody>
      </p:sp>
      <p:sp>
        <p:nvSpPr>
          <p:cNvPr id="173" name="Rectangle 172" descr="Sample Output">
            <a:extLst>
              <a:ext uri="{FF2B5EF4-FFF2-40B4-BE49-F238E27FC236}">
                <a16:creationId xmlns:a16="http://schemas.microsoft.com/office/drawing/2014/main" id="{1AE5C479-8A7E-C20A-90DE-ADB173AB0296}"/>
              </a:ext>
            </a:extLst>
          </p:cNvPr>
          <p:cNvSpPr/>
          <p:nvPr/>
        </p:nvSpPr>
        <p:spPr bwMode="auto">
          <a:xfrm>
            <a:off x="7196446" y="3889120"/>
            <a:ext cx="90299" cy="90299"/>
          </a:xfrm>
          <a:prstGeom prst="rect">
            <a:avLst/>
          </a:prstGeom>
          <a:solidFill>
            <a:srgbClr val="0F1C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chemeClr val="bg1"/>
              </a:solidFill>
              <a:ea typeface="Segoe UI" pitchFamily="34" charset="0"/>
              <a:cs typeface="Segoe UI" pitchFamily="34" charset="0"/>
            </a:endParaRPr>
          </a:p>
        </p:txBody>
      </p:sp>
      <p:sp>
        <p:nvSpPr>
          <p:cNvPr id="36" name="TextBox 35">
            <a:extLst>
              <a:ext uri="{FF2B5EF4-FFF2-40B4-BE49-F238E27FC236}">
                <a16:creationId xmlns:a16="http://schemas.microsoft.com/office/drawing/2014/main" id="{425C77A8-82B5-9B8A-1379-569EF85B0EDC}"/>
              </a:ext>
            </a:extLst>
          </p:cNvPr>
          <p:cNvSpPr txBox="1"/>
          <p:nvPr/>
        </p:nvSpPr>
        <p:spPr>
          <a:xfrm>
            <a:off x="7414260" y="3614711"/>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It will consult internal reports in your organization’s knowledge base as well as external articles</a:t>
            </a:r>
            <a:br>
              <a:rPr kumimoji="0" lang="en-US" sz="1200" b="0" i="0" u="none" strike="noStrike" kern="1200" cap="none" spc="0" normalizeH="0" baseline="0" noProof="0">
                <a:ln>
                  <a:noFill/>
                </a:ln>
                <a:solidFill>
                  <a:schemeClr val="bg1"/>
                </a:solidFill>
                <a:effectLst/>
                <a:uLnTx/>
                <a:uFillTx/>
                <a:ea typeface="+mn-ea"/>
                <a:cs typeface="+mn-cs"/>
              </a:rPr>
            </a:br>
            <a:r>
              <a:rPr kumimoji="0" lang="en-US" sz="1200" b="0" i="0" u="none" strike="noStrike" kern="1200" cap="none" spc="0" normalizeH="0" baseline="0" noProof="0">
                <a:ln>
                  <a:noFill/>
                </a:ln>
                <a:solidFill>
                  <a:schemeClr val="bg1"/>
                </a:solidFill>
                <a:effectLst/>
                <a:uLnTx/>
                <a:uFillTx/>
                <a:ea typeface="+mn-ea"/>
                <a:cs typeface="+mn-cs"/>
              </a:rPr>
              <a:t>to produce a trend report.</a:t>
            </a:r>
          </a:p>
        </p:txBody>
      </p:sp>
      <p:sp>
        <p:nvSpPr>
          <p:cNvPr id="19" name="Rectangle: Rounded Corners 5">
            <a:extLst>
              <a:ext uri="{FF2B5EF4-FFF2-40B4-BE49-F238E27FC236}">
                <a16:creationId xmlns:a16="http://schemas.microsoft.com/office/drawing/2014/main" id="{7B33E5EA-095B-094F-4CA5-D71342EED81F}"/>
              </a:ext>
              <a:ext uri="{C183D7F6-B498-43B3-948B-1728B52AA6E4}">
                <adec:decorative xmlns:adec="http://schemas.microsoft.com/office/drawing/2017/decorative" val="0"/>
              </a:ext>
            </a:extLst>
          </p:cNvPr>
          <p:cNvSpPr/>
          <p:nvPr/>
        </p:nvSpPr>
        <p:spPr>
          <a:xfrm>
            <a:off x="1455420" y="4650684"/>
            <a:ext cx="1323674" cy="457200"/>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400"/>
            <a:r>
              <a:rPr lang="en-US" sz="1600">
                <a:solidFill>
                  <a:schemeClr val="accent1"/>
                </a:solidFill>
                <a:latin typeface="+mj-lt"/>
              </a:rPr>
              <a:t>Competition</a:t>
            </a:r>
          </a:p>
          <a:p>
            <a:pPr defTabSz="914400"/>
            <a:r>
              <a:rPr lang="en-US" sz="1600">
                <a:solidFill>
                  <a:schemeClr val="accent1"/>
                </a:solidFill>
                <a:latin typeface="+mj-lt"/>
              </a:rPr>
              <a:t>Analysis</a:t>
            </a:r>
          </a:p>
        </p:txBody>
      </p:sp>
      <p:sp>
        <p:nvSpPr>
          <p:cNvPr id="169" name="Rectangle 168" descr="Sample Query">
            <a:extLst>
              <a:ext uri="{FF2B5EF4-FFF2-40B4-BE49-F238E27FC236}">
                <a16:creationId xmlns:a16="http://schemas.microsoft.com/office/drawing/2014/main" id="{1F6C8540-5B3B-81AA-F959-BBE11EA254A3}"/>
              </a:ext>
            </a:extLst>
          </p:cNvPr>
          <p:cNvSpPr/>
          <p:nvPr/>
        </p:nvSpPr>
        <p:spPr bwMode="auto">
          <a:xfrm>
            <a:off x="2696214" y="4788983"/>
            <a:ext cx="90299" cy="90299"/>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chemeClr val="bg1"/>
              </a:solidFill>
              <a:ea typeface="Segoe UI" pitchFamily="34" charset="0"/>
              <a:cs typeface="Segoe UI" pitchFamily="34" charset="0"/>
            </a:endParaRPr>
          </a:p>
        </p:txBody>
      </p:sp>
      <p:sp>
        <p:nvSpPr>
          <p:cNvPr id="32" name="TextBox 31">
            <a:extLst>
              <a:ext uri="{FF2B5EF4-FFF2-40B4-BE49-F238E27FC236}">
                <a16:creationId xmlns:a16="http://schemas.microsoft.com/office/drawing/2014/main" id="{CB4D0C00-7D8E-DE8C-029E-D921BD96E710}"/>
              </a:ext>
            </a:extLst>
          </p:cNvPr>
          <p:cNvSpPr txBox="1"/>
          <p:nvPr/>
        </p:nvSpPr>
        <p:spPr>
          <a:xfrm>
            <a:off x="2959136" y="4480837"/>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“Brief me on Company X’s recent announcements</a:t>
            </a:r>
            <a:br>
              <a:rPr kumimoji="0" lang="en-US" sz="1200" b="0" i="0" u="none" strike="noStrike" kern="1200" cap="none" spc="0" normalizeH="0" baseline="0" noProof="0">
                <a:ln>
                  <a:noFill/>
                </a:ln>
                <a:solidFill>
                  <a:schemeClr val="bg1"/>
                </a:solidFill>
                <a:effectLst/>
                <a:uLnTx/>
                <a:uFillTx/>
                <a:ea typeface="+mn-ea"/>
                <a:cs typeface="+mn-cs"/>
              </a:rPr>
            </a:br>
            <a:r>
              <a:rPr kumimoji="0" lang="en-US" sz="1200" b="0" i="0" u="none" strike="noStrike" kern="1200" cap="none" spc="0" normalizeH="0" baseline="0" noProof="0">
                <a:ln>
                  <a:noFill/>
                </a:ln>
                <a:solidFill>
                  <a:schemeClr val="bg1"/>
                </a:solidFill>
                <a:effectLst/>
                <a:uLnTx/>
                <a:uFillTx/>
                <a:ea typeface="+mn-ea"/>
                <a:cs typeface="+mn-cs"/>
              </a:rPr>
              <a:t>and our internal insights on them.”</a:t>
            </a:r>
          </a:p>
        </p:txBody>
      </p:sp>
      <p:sp>
        <p:nvSpPr>
          <p:cNvPr id="174" name="Rectangle 173" descr="Sample Output">
            <a:extLst>
              <a:ext uri="{FF2B5EF4-FFF2-40B4-BE49-F238E27FC236}">
                <a16:creationId xmlns:a16="http://schemas.microsoft.com/office/drawing/2014/main" id="{878CFCD3-AC84-3BE4-DBDF-54A12AD5F871}"/>
              </a:ext>
            </a:extLst>
          </p:cNvPr>
          <p:cNvSpPr/>
          <p:nvPr/>
        </p:nvSpPr>
        <p:spPr bwMode="auto">
          <a:xfrm>
            <a:off x="7196446" y="4788983"/>
            <a:ext cx="90299" cy="90299"/>
          </a:xfrm>
          <a:prstGeom prst="rect">
            <a:avLst/>
          </a:prstGeom>
          <a:solidFill>
            <a:srgbClr val="0F1B4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chemeClr val="bg1"/>
              </a:solidFill>
              <a:ea typeface="Segoe UI" pitchFamily="34" charset="0"/>
              <a:cs typeface="Segoe UI" pitchFamily="34" charset="0"/>
            </a:endParaRPr>
          </a:p>
        </p:txBody>
      </p:sp>
      <p:sp>
        <p:nvSpPr>
          <p:cNvPr id="37" name="TextBox 36">
            <a:extLst>
              <a:ext uri="{FF2B5EF4-FFF2-40B4-BE49-F238E27FC236}">
                <a16:creationId xmlns:a16="http://schemas.microsoft.com/office/drawing/2014/main" id="{CC0242C6-BB5B-0CE6-CB03-84DC962FD1FE}"/>
              </a:ext>
            </a:extLst>
          </p:cNvPr>
          <p:cNvSpPr txBox="1"/>
          <p:nvPr/>
        </p:nvSpPr>
        <p:spPr>
          <a:xfrm>
            <a:off x="7414260" y="4480834"/>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Combining web/news data about Company X with any internal analysis or emails that discuss Company X</a:t>
            </a:r>
          </a:p>
        </p:txBody>
      </p:sp>
      <p:sp>
        <p:nvSpPr>
          <p:cNvPr id="18" name="Rectangle: Rounded Corners 5">
            <a:extLst>
              <a:ext uri="{FF2B5EF4-FFF2-40B4-BE49-F238E27FC236}">
                <a16:creationId xmlns:a16="http://schemas.microsoft.com/office/drawing/2014/main" id="{CEDA9B6E-6E7C-DEAC-CE01-ACDFFE16D6A6}"/>
              </a:ext>
              <a:ext uri="{C183D7F6-B498-43B3-948B-1728B52AA6E4}">
                <adec:decorative xmlns:adec="http://schemas.microsoft.com/office/drawing/2017/decorative" val="0"/>
              </a:ext>
            </a:extLst>
          </p:cNvPr>
          <p:cNvSpPr/>
          <p:nvPr/>
        </p:nvSpPr>
        <p:spPr>
          <a:xfrm>
            <a:off x="1455420" y="5516808"/>
            <a:ext cx="1323674" cy="457200"/>
          </a:xfrm>
          <a:prstGeom prst="rect">
            <a:avLst/>
          </a:prstGeom>
          <a:no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400"/>
            <a:r>
              <a:rPr lang="en-US" sz="1600">
                <a:solidFill>
                  <a:schemeClr val="accent1"/>
                </a:solidFill>
                <a:latin typeface="+mj-lt"/>
              </a:rPr>
              <a:t>Personal</a:t>
            </a:r>
          </a:p>
          <a:p>
            <a:pPr defTabSz="914400"/>
            <a:r>
              <a:rPr lang="en-US" sz="1600">
                <a:solidFill>
                  <a:schemeClr val="accent1"/>
                </a:solidFill>
                <a:latin typeface="+mj-lt"/>
              </a:rPr>
              <a:t>Productivity</a:t>
            </a:r>
          </a:p>
        </p:txBody>
      </p:sp>
      <p:sp>
        <p:nvSpPr>
          <p:cNvPr id="170" name="Rectangle 169" descr="Sample Query">
            <a:extLst>
              <a:ext uri="{FF2B5EF4-FFF2-40B4-BE49-F238E27FC236}">
                <a16:creationId xmlns:a16="http://schemas.microsoft.com/office/drawing/2014/main" id="{4984112E-BB07-F5D2-AED4-47E868768F8D}"/>
              </a:ext>
            </a:extLst>
          </p:cNvPr>
          <p:cNvSpPr/>
          <p:nvPr/>
        </p:nvSpPr>
        <p:spPr bwMode="auto">
          <a:xfrm>
            <a:off x="2696214" y="5559519"/>
            <a:ext cx="90299" cy="90299"/>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chemeClr val="bg1"/>
              </a:solidFill>
              <a:ea typeface="Segoe UI" pitchFamily="34" charset="0"/>
              <a:cs typeface="Segoe UI" pitchFamily="34" charset="0"/>
            </a:endParaRPr>
          </a:p>
        </p:txBody>
      </p:sp>
      <p:sp>
        <p:nvSpPr>
          <p:cNvPr id="33" name="TextBox 32">
            <a:extLst>
              <a:ext uri="{FF2B5EF4-FFF2-40B4-BE49-F238E27FC236}">
                <a16:creationId xmlns:a16="http://schemas.microsoft.com/office/drawing/2014/main" id="{33315AFC-20AE-DBF7-1FA8-D9BC507192B3}"/>
              </a:ext>
            </a:extLst>
          </p:cNvPr>
          <p:cNvSpPr txBox="1"/>
          <p:nvPr/>
        </p:nvSpPr>
        <p:spPr>
          <a:xfrm>
            <a:off x="2975900" y="5346959"/>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““Help me prepare for my week. I want to…”</a:t>
            </a:r>
          </a:p>
        </p:txBody>
      </p:sp>
      <p:sp>
        <p:nvSpPr>
          <p:cNvPr id="175" name="Rectangle 174" descr="Sample Output">
            <a:extLst>
              <a:ext uri="{FF2B5EF4-FFF2-40B4-BE49-F238E27FC236}">
                <a16:creationId xmlns:a16="http://schemas.microsoft.com/office/drawing/2014/main" id="{C393FEE6-5605-6F98-6A98-3D83741E31F8}"/>
              </a:ext>
            </a:extLst>
          </p:cNvPr>
          <p:cNvSpPr/>
          <p:nvPr/>
        </p:nvSpPr>
        <p:spPr bwMode="auto">
          <a:xfrm>
            <a:off x="7196446" y="5559519"/>
            <a:ext cx="90299" cy="90299"/>
          </a:xfrm>
          <a:prstGeom prst="rect">
            <a:avLst/>
          </a:prstGeom>
          <a:solidFill>
            <a:srgbClr val="0E174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chemeClr val="bg1"/>
              </a:solidFill>
              <a:ea typeface="Segoe UI" pitchFamily="34" charset="0"/>
              <a:cs typeface="Segoe UI" pitchFamily="34" charset="0"/>
            </a:endParaRPr>
          </a:p>
        </p:txBody>
      </p:sp>
      <p:sp>
        <p:nvSpPr>
          <p:cNvPr id="38" name="TextBox 37">
            <a:extLst>
              <a:ext uri="{FF2B5EF4-FFF2-40B4-BE49-F238E27FC236}">
                <a16:creationId xmlns:a16="http://schemas.microsoft.com/office/drawing/2014/main" id="{4162AD55-EEAB-81BC-656C-262B326016FE}"/>
              </a:ext>
            </a:extLst>
          </p:cNvPr>
          <p:cNvSpPr txBox="1"/>
          <p:nvPr/>
        </p:nvSpPr>
        <p:spPr>
          <a:xfrm>
            <a:off x="7414260" y="5346959"/>
            <a:ext cx="4076268" cy="796897"/>
          </a:xfrm>
          <a:prstGeom prst="rect">
            <a:avLst/>
          </a:prstGeom>
          <a:no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ea typeface="+mn-ea"/>
                <a:cs typeface="+mn-cs"/>
              </a:rPr>
              <a:t>A report that outlines your upcoming meetings, deadlines, and pulls in any materials you should review for each, essentially a personalized weekly game plan.</a:t>
            </a:r>
          </a:p>
        </p:txBody>
      </p:sp>
    </p:spTree>
    <p:extLst>
      <p:ext uri="{BB962C8B-B14F-4D97-AF65-F5344CB8AC3E}">
        <p14:creationId xmlns:p14="http://schemas.microsoft.com/office/powerpoint/2010/main" val="2158602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99071-97FC-F7B7-2EDF-793E0072CF1E}"/>
            </a:ext>
          </a:extLst>
        </p:cNvPr>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0EFD994E-FCC7-AF40-DE19-7D43D376D87B}"/>
              </a:ext>
              <a:ext uri="{C183D7F6-B498-43B3-948B-1728B52AA6E4}">
                <adec:decorative xmlns:adec="http://schemas.microsoft.com/office/drawing/2017/decorative" val="1"/>
              </a:ext>
            </a:extLst>
          </p:cNvPr>
          <p:cNvSpPr/>
          <p:nvPr/>
        </p:nvSpPr>
        <p:spPr bwMode="auto">
          <a:xfrm flipH="1">
            <a:off x="6269080" y="1886742"/>
            <a:ext cx="5351417" cy="4198020"/>
          </a:xfrm>
          <a:prstGeom prst="roundRect">
            <a:avLst>
              <a:gd name="adj" fmla="val 3551"/>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defTabSz="932742">
              <a:spcAft>
                <a:spcPts val="1200"/>
              </a:spcAft>
              <a:buSzPct val="90000"/>
            </a:pPr>
            <a:endParaRPr lang="en-US" sz="1800">
              <a:solidFill>
                <a:prstClr val="white"/>
              </a:solidFill>
              <a:cs typeface="Segoe Sans Display" pitchFamily="2" charset="0"/>
            </a:endParaRPr>
          </a:p>
        </p:txBody>
      </p:sp>
      <p:sp>
        <p:nvSpPr>
          <p:cNvPr id="19" name="Rectangle: Rounded Corners 18">
            <a:extLst>
              <a:ext uri="{FF2B5EF4-FFF2-40B4-BE49-F238E27FC236}">
                <a16:creationId xmlns:a16="http://schemas.microsoft.com/office/drawing/2014/main" id="{F5AFE7F1-1FAB-9593-3072-0D9D96EB0118}"/>
              </a:ext>
              <a:ext uri="{C183D7F6-B498-43B3-948B-1728B52AA6E4}">
                <adec:decorative xmlns:adec="http://schemas.microsoft.com/office/drawing/2017/decorative" val="1"/>
              </a:ext>
            </a:extLst>
          </p:cNvPr>
          <p:cNvSpPr/>
          <p:nvPr/>
        </p:nvSpPr>
        <p:spPr bwMode="auto">
          <a:xfrm>
            <a:off x="571500" y="1600199"/>
            <a:ext cx="5849178" cy="4771107"/>
          </a:xfrm>
          <a:prstGeom prst="roundRect">
            <a:avLst>
              <a:gd name="adj" fmla="val 3764"/>
            </a:avLst>
          </a:prstGeom>
          <a:solidFill>
            <a:schemeClr val="tx1"/>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cxnSp>
        <p:nvCxnSpPr>
          <p:cNvPr id="26" name="Straight Connector 25">
            <a:extLst>
              <a:ext uri="{FF2B5EF4-FFF2-40B4-BE49-F238E27FC236}">
                <a16:creationId xmlns:a16="http://schemas.microsoft.com/office/drawing/2014/main" id="{B11AD6C6-94A8-F719-A6A3-4FEAF745DC72}"/>
              </a:ext>
              <a:ext uri="{C183D7F6-B498-43B3-948B-1728B52AA6E4}">
                <adec:decorative xmlns:adec="http://schemas.microsoft.com/office/drawing/2017/decorative" val="1"/>
              </a:ext>
            </a:extLst>
          </p:cNvPr>
          <p:cNvCxnSpPr>
            <a:cxnSpLocks/>
          </p:cNvCxnSpPr>
          <p:nvPr/>
        </p:nvCxnSpPr>
        <p:spPr>
          <a:xfrm>
            <a:off x="792479" y="2812952"/>
            <a:ext cx="5476601"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548DD4-1D39-F0DE-3906-BAB832079C48}"/>
              </a:ext>
              <a:ext uri="{C183D7F6-B498-43B3-948B-1728B52AA6E4}">
                <adec:decorative xmlns:adec="http://schemas.microsoft.com/office/drawing/2017/decorative" val="1"/>
              </a:ext>
            </a:extLst>
          </p:cNvPr>
          <p:cNvCxnSpPr/>
          <p:nvPr/>
        </p:nvCxnSpPr>
        <p:spPr>
          <a:xfrm>
            <a:off x="792479" y="3594819"/>
            <a:ext cx="5477256"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9F4B93-7DB7-1D7C-BDD4-F2D70D7A4DEA}"/>
              </a:ext>
              <a:ext uri="{C183D7F6-B498-43B3-948B-1728B52AA6E4}">
                <adec:decorative xmlns:adec="http://schemas.microsoft.com/office/drawing/2017/decorative" val="1"/>
              </a:ext>
            </a:extLst>
          </p:cNvPr>
          <p:cNvCxnSpPr/>
          <p:nvPr/>
        </p:nvCxnSpPr>
        <p:spPr>
          <a:xfrm>
            <a:off x="792479" y="4376686"/>
            <a:ext cx="5477256"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D9405E-18CD-7667-CF89-04B5B0CFE4EB}"/>
              </a:ext>
              <a:ext uri="{C183D7F6-B498-43B3-948B-1728B52AA6E4}">
                <adec:decorative xmlns:adec="http://schemas.microsoft.com/office/drawing/2017/decorative" val="1"/>
              </a:ext>
            </a:extLst>
          </p:cNvPr>
          <p:cNvCxnSpPr/>
          <p:nvPr/>
        </p:nvCxnSpPr>
        <p:spPr>
          <a:xfrm>
            <a:off x="792479" y="5589440"/>
            <a:ext cx="5477256"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Title 19">
            <a:extLst>
              <a:ext uri="{FF2B5EF4-FFF2-40B4-BE49-F238E27FC236}">
                <a16:creationId xmlns:a16="http://schemas.microsoft.com/office/drawing/2014/main" id="{470CCEC6-30C5-39D8-CCEA-3AE9ADE6D7DE}"/>
              </a:ext>
            </a:extLst>
          </p:cNvPr>
          <p:cNvSpPr>
            <a:spLocks noGrp="1"/>
          </p:cNvSpPr>
          <p:nvPr>
            <p:ph type="title"/>
          </p:nvPr>
        </p:nvSpPr>
        <p:spPr>
          <a:xfrm>
            <a:off x="588263" y="485481"/>
            <a:ext cx="11018520" cy="498598"/>
          </a:xfrm>
        </p:spPr>
        <p:txBody>
          <a:bodyPr/>
          <a:lstStyle/>
          <a:p>
            <a:r>
              <a:rPr lang="en-IN"/>
              <a:t>Scenario Library</a:t>
            </a:r>
          </a:p>
        </p:txBody>
      </p:sp>
      <p:sp>
        <p:nvSpPr>
          <p:cNvPr id="14" name="Text Placeholder 13">
            <a:extLst>
              <a:ext uri="{FF2B5EF4-FFF2-40B4-BE49-F238E27FC236}">
                <a16:creationId xmlns:a16="http://schemas.microsoft.com/office/drawing/2014/main" id="{76A6A68D-88D7-E972-C968-F98CDB4FF097}"/>
              </a:ext>
            </a:extLst>
          </p:cNvPr>
          <p:cNvSpPr>
            <a:spLocks noGrp="1"/>
          </p:cNvSpPr>
          <p:nvPr>
            <p:ph type="body" sz="quarter" idx="10"/>
          </p:nvPr>
        </p:nvSpPr>
        <p:spPr>
          <a:xfrm>
            <a:off x="588263" y="1140460"/>
            <a:ext cx="11018520" cy="246221"/>
          </a:xfrm>
        </p:spPr>
        <p:txBody>
          <a:bodyPr/>
          <a:lstStyle/>
          <a:p>
            <a:r>
              <a:rPr lang="en-US"/>
              <a:t>Get ideas on how to integrate Researcher into your business processes.</a:t>
            </a:r>
          </a:p>
        </p:txBody>
      </p:sp>
      <p:sp>
        <p:nvSpPr>
          <p:cNvPr id="2" name="TextBox 1">
            <a:extLst>
              <a:ext uri="{FF2B5EF4-FFF2-40B4-BE49-F238E27FC236}">
                <a16:creationId xmlns:a16="http://schemas.microsoft.com/office/drawing/2014/main" id="{A46D6DAB-52B8-9B82-E575-79C53A030022}"/>
              </a:ext>
            </a:extLst>
          </p:cNvPr>
          <p:cNvSpPr txBox="1"/>
          <p:nvPr/>
        </p:nvSpPr>
        <p:spPr>
          <a:xfrm>
            <a:off x="792479" y="1775688"/>
            <a:ext cx="5476601"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ea typeface="+mn-ea"/>
                <a:cs typeface="+mn-cs"/>
                <a:hlinkClick r:id="rId3">
                  <a:extLst>
                    <a:ext uri="{A12FA001-AC4F-418D-AE19-62706E023703}">
                      <ahyp:hlinkClr xmlns:ahyp="http://schemas.microsoft.com/office/drawing/2018/hyperlinkcolor" val="tx"/>
                    </a:ext>
                  </a:extLst>
                </a:hlinkClick>
              </a:rPr>
              <a:t>New product ideation and research</a:t>
            </a:r>
            <a:r>
              <a:rPr kumimoji="0" lang="en-US" sz="1400" b="0" i="0" u="none" strike="noStrike" kern="1200" cap="none" spc="0" normalizeH="0" baseline="0" noProof="0">
                <a:ln>
                  <a:noFill/>
                </a:ln>
                <a:solidFill>
                  <a:schemeClr val="accent3"/>
                </a:solidFill>
                <a:effectLst/>
                <a:uLnTx/>
                <a:uFillTx/>
                <a:ea typeface="+mn-ea"/>
                <a:cs typeface="+mn-cs"/>
              </a:rPr>
              <a:t> </a:t>
            </a:r>
            <a:r>
              <a:rPr kumimoji="0" lang="en-US" sz="1400" b="0" i="0" u="none" strike="noStrike" kern="1200" cap="none" spc="0" normalizeH="0" baseline="0" noProof="0">
                <a:ln>
                  <a:noFill/>
                </a:ln>
                <a:solidFill>
                  <a:schemeClr val="bg1"/>
                </a:solidFill>
                <a:effectLst/>
                <a:uLnTx/>
                <a:uFillTx/>
                <a:ea typeface="+mn-ea"/>
                <a:cs typeface="+mn-cs"/>
              </a:rPr>
              <a:t>– Use Researcher to create a report on market trends, competitor products, and consumer sentiment. Then combine market research, project information, and meeting notes into a report on new product ideas.</a:t>
            </a:r>
          </a:p>
        </p:txBody>
      </p:sp>
      <p:sp>
        <p:nvSpPr>
          <p:cNvPr id="9" name="TextBox 8">
            <a:extLst>
              <a:ext uri="{FF2B5EF4-FFF2-40B4-BE49-F238E27FC236}">
                <a16:creationId xmlns:a16="http://schemas.microsoft.com/office/drawing/2014/main" id="{C09BA4E4-9DF3-F881-44C1-E98C770ABD6C}"/>
              </a:ext>
            </a:extLst>
          </p:cNvPr>
          <p:cNvSpPr txBox="1"/>
          <p:nvPr/>
        </p:nvSpPr>
        <p:spPr>
          <a:xfrm>
            <a:off x="792480" y="2988442"/>
            <a:ext cx="547660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ea typeface="+mn-ea"/>
                <a:cs typeface="+mn-cs"/>
                <a:hlinkClick r:id="rId4">
                  <a:extLst>
                    <a:ext uri="{A12FA001-AC4F-418D-AE19-62706E023703}">
                      <ahyp:hlinkClr xmlns:ahyp="http://schemas.microsoft.com/office/drawing/2018/hyperlinkcolor" val="tx"/>
                    </a:ext>
                  </a:extLst>
                </a:hlinkClick>
              </a:rPr>
              <a:t>Streamline market research and strategy</a:t>
            </a:r>
            <a:r>
              <a:rPr kumimoji="0" lang="en-US" sz="1400" b="0" i="0" u="none" strike="noStrike" kern="1200" cap="none" spc="0" normalizeH="0" baseline="0" noProof="0">
                <a:ln>
                  <a:noFill/>
                </a:ln>
                <a:solidFill>
                  <a:schemeClr val="accent3"/>
                </a:solidFill>
                <a:effectLst/>
                <a:uLnTx/>
                <a:uFillTx/>
                <a:ea typeface="+mn-ea"/>
                <a:cs typeface="+mn-cs"/>
              </a:rPr>
              <a:t> </a:t>
            </a:r>
            <a:r>
              <a:rPr kumimoji="0" lang="en-US" sz="1400" b="0" i="0" u="none" strike="noStrike" kern="1200" cap="none" spc="0" normalizeH="0" baseline="0" noProof="0">
                <a:ln>
                  <a:noFill/>
                </a:ln>
                <a:solidFill>
                  <a:schemeClr val="bg1"/>
                </a:solidFill>
                <a:effectLst/>
                <a:uLnTx/>
                <a:uFillTx/>
                <a:ea typeface="+mn-ea"/>
                <a:cs typeface="+mn-cs"/>
              </a:rPr>
              <a:t>– Use Researcher to create a market research report from internal and external sources.</a:t>
            </a:r>
          </a:p>
        </p:txBody>
      </p:sp>
      <p:sp>
        <p:nvSpPr>
          <p:cNvPr id="10" name="TextBox 9">
            <a:extLst>
              <a:ext uri="{FF2B5EF4-FFF2-40B4-BE49-F238E27FC236}">
                <a16:creationId xmlns:a16="http://schemas.microsoft.com/office/drawing/2014/main" id="{13A7197D-667A-13A2-4CE9-D291F09B1DE6}"/>
              </a:ext>
            </a:extLst>
          </p:cNvPr>
          <p:cNvSpPr txBox="1"/>
          <p:nvPr/>
        </p:nvSpPr>
        <p:spPr>
          <a:xfrm>
            <a:off x="792480" y="3770309"/>
            <a:ext cx="547660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ea typeface="+mn-ea"/>
                <a:cs typeface="+mn-cs"/>
                <a:hlinkClick r:id="rId5">
                  <a:extLst>
                    <a:ext uri="{A12FA001-AC4F-418D-AE19-62706E023703}">
                      <ahyp:hlinkClr xmlns:ahyp="http://schemas.microsoft.com/office/drawing/2018/hyperlinkcolor" val="tx"/>
                    </a:ext>
                  </a:extLst>
                </a:hlinkClick>
              </a:rPr>
              <a:t>Data strategy and insights</a:t>
            </a:r>
            <a:r>
              <a:rPr kumimoji="0" lang="en-US" sz="1400" b="0" i="0" u="none" strike="noStrike" kern="1200" cap="none" spc="0" normalizeH="0" baseline="0" noProof="0">
                <a:ln>
                  <a:noFill/>
                </a:ln>
                <a:solidFill>
                  <a:schemeClr val="accent3"/>
                </a:solidFill>
                <a:effectLst/>
                <a:uLnTx/>
                <a:uFillTx/>
                <a:ea typeface="+mn-ea"/>
                <a:cs typeface="+mn-cs"/>
              </a:rPr>
              <a:t> </a:t>
            </a:r>
            <a:r>
              <a:rPr kumimoji="0" lang="en-US" sz="1400" b="0" i="0" u="none" strike="noStrike" kern="1200" cap="none" spc="0" normalizeH="0" baseline="0" noProof="0">
                <a:ln>
                  <a:noFill/>
                </a:ln>
                <a:solidFill>
                  <a:schemeClr val="bg1"/>
                </a:solidFill>
                <a:effectLst/>
                <a:uLnTx/>
                <a:uFillTx/>
                <a:ea typeface="+mn-ea"/>
                <a:cs typeface="+mn-cs"/>
              </a:rPr>
              <a:t>– Use Researcher to propose a strategy for how to monetize data streams.</a:t>
            </a:r>
          </a:p>
        </p:txBody>
      </p:sp>
      <p:sp>
        <p:nvSpPr>
          <p:cNvPr id="11" name="TextBox 10">
            <a:extLst>
              <a:ext uri="{FF2B5EF4-FFF2-40B4-BE49-F238E27FC236}">
                <a16:creationId xmlns:a16="http://schemas.microsoft.com/office/drawing/2014/main" id="{DD8F4AB8-F70A-666A-9431-A6A769B55AB8}"/>
              </a:ext>
            </a:extLst>
          </p:cNvPr>
          <p:cNvSpPr txBox="1"/>
          <p:nvPr/>
        </p:nvSpPr>
        <p:spPr>
          <a:xfrm>
            <a:off x="792479" y="4552176"/>
            <a:ext cx="5476601"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ea typeface="+mn-ea"/>
                <a:cs typeface="+mn-cs"/>
                <a:hlinkClick r:id="rId6">
                  <a:extLst>
                    <a:ext uri="{A12FA001-AC4F-418D-AE19-62706E023703}">
                      <ahyp:hlinkClr xmlns:ahyp="http://schemas.microsoft.com/office/drawing/2018/hyperlinkcolor" val="tx"/>
                    </a:ext>
                  </a:extLst>
                </a:hlinkClick>
              </a:rPr>
              <a:t>Create an unsolicited proposal</a:t>
            </a:r>
            <a:r>
              <a:rPr kumimoji="0" lang="en-US" sz="1400" b="0" i="0" u="none" strike="noStrike" kern="1200" cap="none" spc="0" normalizeH="0" baseline="0" noProof="0">
                <a:ln>
                  <a:noFill/>
                </a:ln>
                <a:solidFill>
                  <a:schemeClr val="accent3"/>
                </a:solidFill>
                <a:effectLst/>
                <a:uLnTx/>
                <a:uFillTx/>
                <a:ea typeface="+mn-ea"/>
                <a:cs typeface="+mn-cs"/>
              </a:rPr>
              <a:t> </a:t>
            </a:r>
            <a:r>
              <a:rPr kumimoji="0" lang="en-US" sz="1400" b="0" i="0" u="none" strike="noStrike" kern="1200" cap="none" spc="0" normalizeH="0" baseline="0" noProof="0">
                <a:ln>
                  <a:noFill/>
                </a:ln>
                <a:solidFill>
                  <a:schemeClr val="bg1"/>
                </a:solidFill>
                <a:effectLst/>
                <a:uLnTx/>
                <a:uFillTx/>
                <a:ea typeface="+mn-ea"/>
                <a:cs typeface="+mn-cs"/>
              </a:rPr>
              <a:t>– Use Researcher to better understand a customer’s business challenges and strategies before proposing new services. Then use Researcher to create a strategy for using your solution to improve the customer’s business.</a:t>
            </a:r>
          </a:p>
        </p:txBody>
      </p:sp>
      <p:sp>
        <p:nvSpPr>
          <p:cNvPr id="12" name="TextBox 11">
            <a:extLst>
              <a:ext uri="{FF2B5EF4-FFF2-40B4-BE49-F238E27FC236}">
                <a16:creationId xmlns:a16="http://schemas.microsoft.com/office/drawing/2014/main" id="{FAA2DB95-3573-FDE8-CAA3-5EFFAD2E2F65}"/>
              </a:ext>
            </a:extLst>
          </p:cNvPr>
          <p:cNvSpPr txBox="1"/>
          <p:nvPr/>
        </p:nvSpPr>
        <p:spPr>
          <a:xfrm>
            <a:off x="792479" y="5764930"/>
            <a:ext cx="5476601"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ea typeface="+mn-ea"/>
                <a:cs typeface="+mn-cs"/>
                <a:hlinkClick r:id="rId7">
                  <a:extLst>
                    <a:ext uri="{A12FA001-AC4F-418D-AE19-62706E023703}">
                      <ahyp:hlinkClr xmlns:ahyp="http://schemas.microsoft.com/office/drawing/2018/hyperlinkcolor" val="tx"/>
                    </a:ext>
                  </a:extLst>
                </a:hlinkClick>
              </a:rPr>
              <a:t>Draft a product strategy document</a:t>
            </a:r>
            <a:r>
              <a:rPr kumimoji="0" lang="en-US" sz="1400" b="0" i="0" u="none" strike="noStrike" kern="1200" cap="none" spc="0" normalizeH="0" baseline="0" noProof="0">
                <a:ln>
                  <a:noFill/>
                </a:ln>
                <a:solidFill>
                  <a:schemeClr val="accent3"/>
                </a:solidFill>
                <a:effectLst/>
                <a:uLnTx/>
                <a:uFillTx/>
                <a:ea typeface="+mn-ea"/>
                <a:cs typeface="+mn-cs"/>
              </a:rPr>
              <a:t> </a:t>
            </a:r>
            <a:r>
              <a:rPr kumimoji="0" lang="en-US" sz="1400" b="0" i="0" u="none" strike="noStrike" kern="1200" cap="none" spc="0" normalizeH="0" baseline="0" noProof="0">
                <a:ln>
                  <a:noFill/>
                </a:ln>
                <a:solidFill>
                  <a:schemeClr val="bg1"/>
                </a:solidFill>
                <a:effectLst/>
                <a:uLnTx/>
                <a:uFillTx/>
                <a:ea typeface="+mn-ea"/>
                <a:cs typeface="+mn-cs"/>
              </a:rPr>
              <a:t>– Use Researcher to create a proposal for a new IT solution.</a:t>
            </a:r>
          </a:p>
        </p:txBody>
      </p:sp>
      <p:pic>
        <p:nvPicPr>
          <p:cNvPr id="4" name="Picture 3" descr="screenshot of Webpage titled ‘Manufacturing scenario: New product ideation and research’ with Microsoft 365 Copilot, featuring a download button, search bar, and text on using AI for product design, market research, and customer insights.">
            <a:extLst>
              <a:ext uri="{FF2B5EF4-FFF2-40B4-BE49-F238E27FC236}">
                <a16:creationId xmlns:a16="http://schemas.microsoft.com/office/drawing/2014/main" id="{E51B060A-3AB7-36F5-4EA6-5A67A04276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57686" y="2051770"/>
            <a:ext cx="4911520" cy="3867964"/>
          </a:xfrm>
          <a:prstGeom prst="roundRect">
            <a:avLst>
              <a:gd name="adj" fmla="val 1677"/>
            </a:avLst>
          </a:prstGeom>
          <a:ln w="76200">
            <a:noFill/>
          </a:ln>
        </p:spPr>
      </p:pic>
    </p:spTree>
    <p:extLst>
      <p:ext uri="{BB962C8B-B14F-4D97-AF65-F5344CB8AC3E}">
        <p14:creationId xmlns:p14="http://schemas.microsoft.com/office/powerpoint/2010/main" val="33485567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59FA42CD-BB19-D498-FD35-80078368D8A9}"/>
              </a:ext>
              <a:ext uri="{C183D7F6-B498-43B3-948B-1728B52AA6E4}">
                <adec:decorative xmlns:adec="http://schemas.microsoft.com/office/drawing/2017/decorative" val="1"/>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t="-247"/>
          <a:stretch>
            <a:fillRect/>
          </a:stretch>
        </p:blipFill>
        <p:spPr>
          <a:xfrm rot="10800000" flipH="1" flipV="1">
            <a:off x="0" y="-1"/>
            <a:ext cx="4064000" cy="6677026"/>
          </a:xfrm>
          <a:prstGeom prst="roundRect">
            <a:avLst>
              <a:gd name="adj" fmla="val 0"/>
            </a:avLst>
          </a:prstGeom>
          <a:noFill/>
          <a:effectLst>
            <a:outerShdw blurRad="127000" dist="63500" dir="5400000" algn="t" rotWithShape="0">
              <a:prstClr val="black">
                <a:alpha val="10000"/>
              </a:prstClr>
            </a:outerShdw>
          </a:effectLst>
        </p:spPr>
      </p:pic>
      <p:sp>
        <p:nvSpPr>
          <p:cNvPr id="17" name="Rectangle: Rounded Corners 16">
            <a:extLst>
              <a:ext uri="{FF2B5EF4-FFF2-40B4-BE49-F238E27FC236}">
                <a16:creationId xmlns:a16="http://schemas.microsoft.com/office/drawing/2014/main" id="{CA15BB25-E9BE-F0F4-56DF-123D2BDB09F2}"/>
              </a:ext>
              <a:ext uri="{C183D7F6-B498-43B3-948B-1728B52AA6E4}">
                <adec:decorative xmlns:adec="http://schemas.microsoft.com/office/drawing/2017/decorative" val="1"/>
              </a:ext>
            </a:extLst>
          </p:cNvPr>
          <p:cNvSpPr>
            <a:spLocks/>
          </p:cNvSpPr>
          <p:nvPr/>
        </p:nvSpPr>
        <p:spPr>
          <a:xfrm>
            <a:off x="4528414" y="587376"/>
            <a:ext cx="7092086" cy="5686424"/>
          </a:xfrm>
          <a:prstGeom prst="roundRect">
            <a:avLst>
              <a:gd name="adj" fmla="val 2709"/>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cxnSp>
        <p:nvCxnSpPr>
          <p:cNvPr id="37" name="Straight Connector 36">
            <a:extLst>
              <a:ext uri="{FF2B5EF4-FFF2-40B4-BE49-F238E27FC236}">
                <a16:creationId xmlns:a16="http://schemas.microsoft.com/office/drawing/2014/main" id="{D7DB8BF1-91F4-F943-4223-022DBB6E0C8E}"/>
              </a:ext>
              <a:ext uri="{C183D7F6-B498-43B3-948B-1728B52AA6E4}">
                <adec:decorative xmlns:adec="http://schemas.microsoft.com/office/drawing/2017/decorative" val="1"/>
              </a:ext>
            </a:extLst>
          </p:cNvPr>
          <p:cNvCxnSpPr>
            <a:cxnSpLocks/>
          </p:cNvCxnSpPr>
          <p:nvPr/>
        </p:nvCxnSpPr>
        <p:spPr>
          <a:xfrm>
            <a:off x="5593557" y="2932669"/>
            <a:ext cx="5769447"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F75BC8-670E-2EF1-9E2E-B72BC826516F}"/>
              </a:ext>
              <a:ext uri="{C183D7F6-B498-43B3-948B-1728B52AA6E4}">
                <adec:decorative xmlns:adec="http://schemas.microsoft.com/office/drawing/2017/decorative" val="1"/>
              </a:ext>
            </a:extLst>
          </p:cNvPr>
          <p:cNvCxnSpPr>
            <a:cxnSpLocks/>
          </p:cNvCxnSpPr>
          <p:nvPr/>
        </p:nvCxnSpPr>
        <p:spPr>
          <a:xfrm>
            <a:off x="5593557" y="4125388"/>
            <a:ext cx="5769447"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28558A-C946-86F8-35D6-D91DA89F639D}"/>
              </a:ext>
              <a:ext uri="{C183D7F6-B498-43B3-948B-1728B52AA6E4}">
                <adec:decorative xmlns:adec="http://schemas.microsoft.com/office/drawing/2017/decorative" val="0"/>
              </a:ext>
            </a:extLst>
          </p:cNvPr>
          <p:cNvSpPr>
            <a:spLocks noGrp="1"/>
          </p:cNvSpPr>
          <p:nvPr>
            <p:ph type="title"/>
          </p:nvPr>
        </p:nvSpPr>
        <p:spPr>
          <a:xfrm>
            <a:off x="571500" y="3061513"/>
            <a:ext cx="2241323" cy="553998"/>
          </a:xfrm>
        </p:spPr>
        <p:txBody>
          <a:bodyPr wrap="square">
            <a:spAutoFit/>
          </a:bodyPr>
          <a:lstStyle/>
          <a:p>
            <a:r>
              <a:rPr lang="en-US"/>
              <a:t>Resources</a:t>
            </a:r>
          </a:p>
        </p:txBody>
      </p:sp>
      <p:sp>
        <p:nvSpPr>
          <p:cNvPr id="31" name="TextBox 30">
            <a:extLst>
              <a:ext uri="{FF2B5EF4-FFF2-40B4-BE49-F238E27FC236}">
                <a16:creationId xmlns:a16="http://schemas.microsoft.com/office/drawing/2014/main" id="{8BEEA400-B19E-2148-3B62-0D214F743820}"/>
              </a:ext>
              <a:ext uri="{C183D7F6-B498-43B3-948B-1728B52AA6E4}">
                <adec:decorative xmlns:adec="http://schemas.microsoft.com/office/drawing/2017/decorative" val="0"/>
              </a:ext>
            </a:extLst>
          </p:cNvPr>
          <p:cNvSpPr txBox="1">
            <a:spLocks/>
          </p:cNvSpPr>
          <p:nvPr/>
        </p:nvSpPr>
        <p:spPr>
          <a:xfrm>
            <a:off x="5593557" y="874371"/>
            <a:ext cx="5769447" cy="1769715"/>
          </a:xfrm>
          <a:prstGeom prst="rect">
            <a:avLst/>
          </a:prstGeom>
          <a:noFill/>
        </p:spPr>
        <p:txBody>
          <a:bodyPr wrap="square" lIns="0" tIns="0" rIns="0" bIns="0" anchor="ctr">
            <a:spAutoFit/>
          </a:bodyPr>
          <a:lstStyle/>
          <a:p>
            <a:pPr marL="0" marR="0" lvl="0" indent="0" algn="l" defTabSz="914400" rtl="0" eaLnBrk="1" fontAlgn="auto" latinLnBrk="0" hangingPunct="1">
              <a:spcBef>
                <a:spcPts val="0"/>
              </a:spcBef>
              <a:spcAft>
                <a:spcPts val="1800"/>
              </a:spcAft>
              <a:buClr>
                <a:srgbClr val="000000"/>
              </a:buClr>
              <a:buSzTx/>
              <a:buFontTx/>
              <a:buNone/>
              <a:tabLst/>
              <a:defRPr/>
            </a:pPr>
            <a:r>
              <a:rPr kumimoji="0" lang="en-US" sz="2000" b="0" i="0" u="none" strike="noStrike" kern="1200" cap="none" normalizeH="0" baseline="0" noProof="0">
                <a:ln>
                  <a:noFill/>
                </a:ln>
                <a:solidFill>
                  <a:schemeClr val="bg1"/>
                </a:solidFill>
                <a:effectLst/>
                <a:uLnTx/>
                <a:uFillTx/>
                <a:ea typeface="+mn-ea"/>
                <a:cs typeface="+mn-cs"/>
              </a:rPr>
              <a:t>Read the announcement blog and view the demos: </a:t>
            </a:r>
            <a:r>
              <a:rPr kumimoji="0" lang="en-US" sz="2000" b="0" i="0" u="none" strike="noStrike" kern="1200" cap="none" normalizeH="0" baseline="0" noProof="0">
                <a:ln>
                  <a:noFill/>
                </a:ln>
                <a:solidFill>
                  <a:schemeClr val="accent3"/>
                </a:solidFill>
                <a:effectLst/>
                <a:uLnTx/>
                <a:uFillTx/>
                <a:ea typeface="+mn-lt"/>
                <a:cs typeface="Segoe Sans Display"/>
                <a:hlinkClick r:id="rId5">
                  <a:extLst>
                    <a:ext uri="{A12FA001-AC4F-418D-AE19-62706E023703}">
                      <ahyp:hlinkClr xmlns:ahyp="http://schemas.microsoft.com/office/drawing/2018/hyperlinkcolor" val="tx"/>
                    </a:ext>
                  </a:extLst>
                </a:hlinkClick>
              </a:rPr>
              <a:t>Blog: Researcher and Analyst are now generally available</a:t>
            </a:r>
            <a:endParaRPr kumimoji="0" lang="en-US" sz="2000" b="0" i="0" u="none" strike="noStrike" kern="1200" cap="none" normalizeH="0" baseline="0" noProof="0">
              <a:ln>
                <a:noFill/>
              </a:ln>
              <a:solidFill>
                <a:schemeClr val="accent3"/>
              </a:solidFill>
              <a:effectLst/>
              <a:uLnTx/>
              <a:uFillTx/>
              <a:ea typeface="+mn-lt"/>
              <a:cs typeface="Segoe Sans Display"/>
            </a:endParaRPr>
          </a:p>
          <a:p>
            <a:pPr defTabSz="914400">
              <a:buClr>
                <a:srgbClr val="000000"/>
              </a:buClr>
              <a:defRPr/>
            </a:pPr>
            <a:r>
              <a:rPr lang="en-US" sz="2000">
                <a:solidFill>
                  <a:schemeClr val="accent3"/>
                </a:solidFill>
                <a:hlinkClick r:id="rId6">
                  <a:extLst>
                    <a:ext uri="{A12FA001-AC4F-418D-AE19-62706E023703}">
                      <ahyp:hlinkClr xmlns:ahyp="http://schemas.microsoft.com/office/drawing/2018/hyperlinkcolor" val="tx"/>
                    </a:ext>
                  </a:extLst>
                </a:hlinkClick>
              </a:rPr>
              <a:t>Video: Explore Researcher and Analyst agents and the Agent Store</a:t>
            </a:r>
            <a:endParaRPr lang="en-US" sz="2000">
              <a:solidFill>
                <a:schemeClr val="accent3"/>
              </a:solidFill>
            </a:endParaRPr>
          </a:p>
        </p:txBody>
      </p:sp>
      <p:sp>
        <p:nvSpPr>
          <p:cNvPr id="32" name="TextBox 31">
            <a:extLst>
              <a:ext uri="{FF2B5EF4-FFF2-40B4-BE49-F238E27FC236}">
                <a16:creationId xmlns:a16="http://schemas.microsoft.com/office/drawing/2014/main" id="{56B0C1E1-0352-9757-A5F2-DBD5F98539C8}"/>
              </a:ext>
              <a:ext uri="{C183D7F6-B498-43B3-948B-1728B52AA6E4}">
                <adec:decorative xmlns:adec="http://schemas.microsoft.com/office/drawing/2017/decorative" val="0"/>
              </a:ext>
            </a:extLst>
          </p:cNvPr>
          <p:cNvSpPr txBox="1">
            <a:spLocks/>
          </p:cNvSpPr>
          <p:nvPr/>
        </p:nvSpPr>
        <p:spPr>
          <a:xfrm>
            <a:off x="5593557" y="3221252"/>
            <a:ext cx="5769447" cy="615553"/>
          </a:xfrm>
          <a:prstGeom prst="rect">
            <a:avLst/>
          </a:prstGeom>
          <a:noFill/>
        </p:spPr>
        <p:txBody>
          <a:bodyPr wrap="square" lIns="0" tIns="0" rIns="0" bIns="0" anchor="ctr">
            <a:spAutoFit/>
          </a:bodyPr>
          <a:lstStyle/>
          <a:p>
            <a:pPr marL="0" marR="0" lvl="0" indent="0" algn="l" defTabSz="914400" rtl="0" eaLnBrk="1" fontAlgn="auto" latinLnBrk="0" hangingPunct="1">
              <a:spcBef>
                <a:spcPts val="0"/>
              </a:spcBef>
              <a:spcAft>
                <a:spcPts val="600"/>
              </a:spcAft>
              <a:buClr>
                <a:srgbClr val="000000"/>
              </a:buClr>
              <a:buSzTx/>
              <a:buFontTx/>
              <a:buNone/>
              <a:tabLst/>
              <a:defRPr/>
            </a:pPr>
            <a:r>
              <a:rPr kumimoji="0" lang="en-US" sz="2000" b="0" i="0" u="none" strike="noStrike" kern="1200" cap="none" normalizeH="0" baseline="0" noProof="0">
                <a:ln>
                  <a:noFill/>
                </a:ln>
                <a:solidFill>
                  <a:schemeClr val="bg1"/>
                </a:solidFill>
                <a:effectLst/>
                <a:uLnTx/>
                <a:uFillTx/>
                <a:ea typeface="+mn-ea"/>
                <a:cs typeface="+mn-cs"/>
              </a:rPr>
              <a:t>Check out the Agents in Microsoft 365 </a:t>
            </a:r>
            <a:br>
              <a:rPr kumimoji="0" lang="en-US" sz="2000" b="0" i="0" u="none" strike="noStrike" kern="1200" cap="none" normalizeH="0" baseline="0" noProof="0">
                <a:ln>
                  <a:noFill/>
                </a:ln>
                <a:solidFill>
                  <a:schemeClr val="bg1"/>
                </a:solidFill>
                <a:effectLst/>
                <a:uLnTx/>
                <a:uFillTx/>
                <a:ea typeface="+mn-ea"/>
                <a:cs typeface="+mn-cs"/>
              </a:rPr>
            </a:br>
            <a:r>
              <a:rPr kumimoji="0" lang="en-US" sz="2000" b="0" i="0" u="none" strike="noStrike" kern="1200" cap="none" normalizeH="0" baseline="0" noProof="0">
                <a:ln>
                  <a:noFill/>
                </a:ln>
                <a:solidFill>
                  <a:schemeClr val="accent3"/>
                </a:solidFill>
                <a:effectLst/>
                <a:uLnTx/>
                <a:uFillTx/>
                <a:ea typeface="+mn-ea"/>
                <a:cs typeface="+mn-cs"/>
                <a:hlinkClick r:id="rId7">
                  <a:extLst>
                    <a:ext uri="{A12FA001-AC4F-418D-AE19-62706E023703}">
                      <ahyp:hlinkClr xmlns:ahyp="http://schemas.microsoft.com/office/drawing/2018/hyperlinkcolor" val="tx"/>
                    </a:ext>
                  </a:extLst>
                </a:hlinkClick>
              </a:rPr>
              <a:t>adoption page</a:t>
            </a:r>
            <a:endParaRPr kumimoji="0" lang="en-US" sz="2000" b="0" i="0" u="none" strike="noStrike" kern="1200" cap="none" normalizeH="0" baseline="0" noProof="0">
              <a:ln>
                <a:noFill/>
              </a:ln>
              <a:solidFill>
                <a:schemeClr val="accent3"/>
              </a:solidFill>
              <a:effectLst/>
              <a:uLnTx/>
              <a:uFillTx/>
              <a:ea typeface="+mn-ea"/>
              <a:cs typeface="+mn-cs"/>
            </a:endParaRPr>
          </a:p>
        </p:txBody>
      </p:sp>
      <p:sp>
        <p:nvSpPr>
          <p:cNvPr id="33" name="TextBox 32">
            <a:extLst>
              <a:ext uri="{FF2B5EF4-FFF2-40B4-BE49-F238E27FC236}">
                <a16:creationId xmlns:a16="http://schemas.microsoft.com/office/drawing/2014/main" id="{56A70C07-28C7-5FBC-3A5F-FDE118010DA2}"/>
              </a:ext>
              <a:ext uri="{C183D7F6-B498-43B3-948B-1728B52AA6E4}">
                <adec:decorative xmlns:adec="http://schemas.microsoft.com/office/drawing/2017/decorative" val="0"/>
              </a:ext>
            </a:extLst>
          </p:cNvPr>
          <p:cNvSpPr txBox="1">
            <a:spLocks/>
          </p:cNvSpPr>
          <p:nvPr/>
        </p:nvSpPr>
        <p:spPr>
          <a:xfrm>
            <a:off x="5593557" y="4413971"/>
            <a:ext cx="5769447" cy="1569660"/>
          </a:xfrm>
          <a:prstGeom prst="rect">
            <a:avLst/>
          </a:prstGeom>
          <a:noFill/>
        </p:spPr>
        <p:txBody>
          <a:bodyPr wrap="square" lIns="0" tIns="0" rIns="0" bIns="0" anchor="t">
            <a:spAutoFit/>
          </a:bodyPr>
          <a:lstStyle/>
          <a:p>
            <a:pPr marL="0" marR="0" lvl="0" indent="0" algn="l" defTabSz="914400" rtl="0" eaLnBrk="1" fontAlgn="auto" latinLnBrk="0" hangingPunct="1">
              <a:spcBef>
                <a:spcPts val="0"/>
              </a:spcBef>
              <a:spcAft>
                <a:spcPts val="600"/>
              </a:spcAft>
              <a:buClr>
                <a:srgbClr val="000000"/>
              </a:buClr>
              <a:buSzTx/>
              <a:buFontTx/>
              <a:buNone/>
              <a:tabLst/>
              <a:defRPr/>
            </a:pPr>
            <a:r>
              <a:rPr kumimoji="0" lang="en-US" sz="2000" b="0" i="0" u="none" strike="noStrike" kern="1200" cap="none" normalizeH="0" baseline="0" noProof="0">
                <a:ln>
                  <a:noFill/>
                </a:ln>
                <a:solidFill>
                  <a:schemeClr val="bg1"/>
                </a:solidFill>
                <a:effectLst/>
                <a:uLnTx/>
                <a:uFillTx/>
                <a:ea typeface="+mn-ea"/>
                <a:cs typeface="+mn-cs"/>
              </a:rPr>
              <a:t>Learn more from our engineering team:</a:t>
            </a:r>
          </a:p>
          <a:p>
            <a:pPr marL="346075" marR="0" lvl="0" indent="-217488" algn="l" defTabSz="914400" rtl="0" eaLnBrk="1" fontAlgn="auto" latinLnBrk="0" hangingPunct="1">
              <a:spcBef>
                <a:spcPts val="0"/>
              </a:spcBef>
              <a:spcAft>
                <a:spcPts val="600"/>
              </a:spcAft>
              <a:buClr>
                <a:schemeClr val="bg1"/>
              </a:buClr>
              <a:buSzTx/>
              <a:buFont typeface="Arial" panose="020B0604020202020204" pitchFamily="34" charset="0"/>
              <a:buChar char="•"/>
              <a:tabLst/>
              <a:defRPr/>
            </a:pPr>
            <a:r>
              <a:rPr kumimoji="0" lang="en-US" sz="1800" b="0" i="0" u="none" strike="noStrike" kern="1200" cap="none" normalizeH="0" baseline="0" noProof="0">
                <a:ln>
                  <a:noFill/>
                </a:ln>
                <a:solidFill>
                  <a:schemeClr val="accent3"/>
                </a:solidFill>
                <a:effectLst/>
                <a:uLnTx/>
                <a:uFillTx/>
                <a:ea typeface="+mn-lt"/>
                <a:cs typeface="Segoe Sans Display"/>
                <a:hlinkClick r:id="rId8">
                  <a:extLst>
                    <a:ext uri="{A12FA001-AC4F-418D-AE19-62706E023703}">
                      <ahyp:hlinkClr xmlns:ahyp="http://schemas.microsoft.com/office/drawing/2018/hyperlinkcolor" val="tx"/>
                    </a:ext>
                  </a:extLst>
                </a:hlinkClick>
              </a:rPr>
              <a:t>Researcher agent in Microsoft 365 Copilot | Microsoft Community Hub</a:t>
            </a:r>
            <a:endParaRPr kumimoji="0" lang="en-US" sz="1800" b="0" i="0" u="none" strike="noStrike" kern="1200" cap="none" normalizeH="0" baseline="0" noProof="0">
              <a:ln>
                <a:noFill/>
              </a:ln>
              <a:solidFill>
                <a:schemeClr val="accent3"/>
              </a:solidFill>
              <a:effectLst/>
              <a:uLnTx/>
              <a:uFillTx/>
              <a:ea typeface="+mn-lt"/>
              <a:cs typeface="Segoe Sans Display"/>
            </a:endParaRPr>
          </a:p>
          <a:p>
            <a:pPr marL="346075" marR="0" lvl="0" indent="-217488" algn="l" defTabSz="914400" rtl="0" eaLnBrk="1" fontAlgn="auto" latinLnBrk="0" hangingPunct="1">
              <a:spcBef>
                <a:spcPts val="0"/>
              </a:spcBef>
              <a:spcAft>
                <a:spcPts val="600"/>
              </a:spcAft>
              <a:buClr>
                <a:schemeClr val="bg1"/>
              </a:buClr>
              <a:buSzTx/>
              <a:buFont typeface="Arial" panose="020B0604020202020204" pitchFamily="34" charset="0"/>
              <a:buChar char="•"/>
              <a:tabLst/>
              <a:defRPr/>
            </a:pPr>
            <a:r>
              <a:rPr kumimoji="0" lang="en-US" sz="1800" b="0" i="0" u="none" strike="noStrike" kern="1200" cap="none" normalizeH="0" baseline="0" noProof="0">
                <a:ln>
                  <a:noFill/>
                </a:ln>
                <a:solidFill>
                  <a:schemeClr val="accent3"/>
                </a:solidFill>
                <a:effectLst/>
                <a:uLnTx/>
                <a:uFillTx/>
                <a:ea typeface="+mn-lt"/>
                <a:cs typeface="Segoe Sans Display"/>
                <a:hlinkClick r:id="rId9">
                  <a:extLst>
                    <a:ext uri="{A12FA001-AC4F-418D-AE19-62706E023703}">
                      <ahyp:hlinkClr xmlns:ahyp="http://schemas.microsoft.com/office/drawing/2018/hyperlinkcolor" val="tx"/>
                    </a:ext>
                  </a:extLst>
                </a:hlinkClick>
              </a:rPr>
              <a:t>Analyst agent in Microsoft 365 Copilot | Microsoft Community Hub</a:t>
            </a:r>
            <a:endParaRPr kumimoji="0" lang="en-US" sz="1800" b="0" i="0" u="none" strike="noStrike" kern="1200" cap="none" normalizeH="0" baseline="0" noProof="0">
              <a:ln>
                <a:noFill/>
              </a:ln>
              <a:solidFill>
                <a:schemeClr val="accent3"/>
              </a:solidFill>
              <a:effectLst/>
              <a:uLnTx/>
              <a:uFillTx/>
              <a:ea typeface="+mn-ea"/>
              <a:cs typeface="+mn-cs"/>
            </a:endParaRPr>
          </a:p>
        </p:txBody>
      </p:sp>
      <p:grpSp>
        <p:nvGrpSpPr>
          <p:cNvPr id="4" name="Group 3">
            <a:extLst>
              <a:ext uri="{FF2B5EF4-FFF2-40B4-BE49-F238E27FC236}">
                <a16:creationId xmlns:a16="http://schemas.microsoft.com/office/drawing/2014/main" id="{3ED761B1-3556-92C2-1E43-A2DD459800A1}"/>
              </a:ext>
              <a:ext uri="{C183D7F6-B498-43B3-948B-1728B52AA6E4}">
                <adec:decorative xmlns:adec="http://schemas.microsoft.com/office/drawing/2017/decorative" val="1"/>
              </a:ext>
            </a:extLst>
          </p:cNvPr>
          <p:cNvGrpSpPr/>
          <p:nvPr/>
        </p:nvGrpSpPr>
        <p:grpSpPr>
          <a:xfrm>
            <a:off x="4753129" y="4413971"/>
            <a:ext cx="615714" cy="615714"/>
            <a:chOff x="4753129" y="4413971"/>
            <a:chExt cx="615714" cy="615714"/>
          </a:xfrm>
        </p:grpSpPr>
        <p:grpSp>
          <p:nvGrpSpPr>
            <p:cNvPr id="48" name="Group 47">
              <a:extLst>
                <a:ext uri="{FF2B5EF4-FFF2-40B4-BE49-F238E27FC236}">
                  <a16:creationId xmlns:a16="http://schemas.microsoft.com/office/drawing/2014/main" id="{8393BDB5-9F57-88F1-E27F-31528D4E4566}"/>
                </a:ext>
                <a:ext uri="{C183D7F6-B498-43B3-948B-1728B52AA6E4}">
                  <adec:decorative xmlns:adec="http://schemas.microsoft.com/office/drawing/2017/decorative" val="1"/>
                </a:ext>
              </a:extLst>
            </p:cNvPr>
            <p:cNvGrpSpPr/>
            <p:nvPr/>
          </p:nvGrpSpPr>
          <p:grpSpPr>
            <a:xfrm>
              <a:off x="4753129" y="4413971"/>
              <a:ext cx="615714" cy="615714"/>
              <a:chOff x="1955959" y="4187622"/>
              <a:chExt cx="766762" cy="765422"/>
            </a:xfrm>
          </p:grpSpPr>
          <p:sp>
            <p:nvSpPr>
              <p:cNvPr id="50" name="Oval 49">
                <a:extLst>
                  <a:ext uri="{FF2B5EF4-FFF2-40B4-BE49-F238E27FC236}">
                    <a16:creationId xmlns:a16="http://schemas.microsoft.com/office/drawing/2014/main" id="{264FD5B8-2955-0793-B3B4-382485D58DD3}"/>
                  </a:ext>
                  <a:ext uri="{C183D7F6-B498-43B3-948B-1728B52AA6E4}">
                    <adec:decorative xmlns:adec="http://schemas.microsoft.com/office/drawing/2017/decorative" val="1"/>
                  </a:ext>
                </a:extLst>
              </p:cNvPr>
              <p:cNvSpPr/>
              <p:nvPr/>
            </p:nvSpPr>
            <p:spPr>
              <a:xfrm>
                <a:off x="1955959" y="4187622"/>
                <a:ext cx="766762" cy="765422"/>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51" name="Oval 50">
                <a:extLst>
                  <a:ext uri="{FF2B5EF4-FFF2-40B4-BE49-F238E27FC236}">
                    <a16:creationId xmlns:a16="http://schemas.microsoft.com/office/drawing/2014/main" id="{998B6CC2-8797-0ABC-E446-E22B4C0DA28F}"/>
                  </a:ext>
                  <a:ext uri="{C183D7F6-B498-43B3-948B-1728B52AA6E4}">
                    <adec:decorative xmlns:adec="http://schemas.microsoft.com/office/drawing/2017/decorative" val="1"/>
                  </a:ext>
                </a:extLst>
              </p:cNvPr>
              <p:cNvSpPr/>
              <p:nvPr/>
            </p:nvSpPr>
            <p:spPr>
              <a:xfrm>
                <a:off x="2037153" y="4268675"/>
                <a:ext cx="604373" cy="603315"/>
              </a:xfrm>
              <a:prstGeom prst="ellipse">
                <a:avLst/>
              </a:prstGeom>
              <a:gradFill>
                <a:gsLst>
                  <a:gs pos="49400">
                    <a:srgbClr val="D589FF"/>
                  </a:gs>
                  <a:gs pos="0">
                    <a:srgbClr val="3EB1FF"/>
                  </a:gs>
                  <a:gs pos="100000">
                    <a:srgbClr val="F69F97"/>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b="1">
                  <a:solidFill>
                    <a:schemeClr val="bg1"/>
                  </a:solidFill>
                  <a:latin typeface="+mj-lt"/>
                  <a:cs typeface="Segoe Sans Display Semibold" pitchFamily="2" charset="0"/>
                </a:endParaRPr>
              </a:p>
            </p:txBody>
          </p:sp>
        </p:grpSp>
        <p:sp>
          <p:nvSpPr>
            <p:cNvPr id="3" name="Graphic 180" descr="Icon of a team of three people with a briefcase">
              <a:extLst>
                <a:ext uri="{FF2B5EF4-FFF2-40B4-BE49-F238E27FC236}">
                  <a16:creationId xmlns:a16="http://schemas.microsoft.com/office/drawing/2014/main" id="{711BC569-5BDF-EAB8-EE43-4466C8AB8768}"/>
                </a:ext>
              </a:extLst>
            </p:cNvPr>
            <p:cNvSpPr/>
            <p:nvPr/>
          </p:nvSpPr>
          <p:spPr>
            <a:xfrm>
              <a:off x="4927636" y="4594828"/>
              <a:ext cx="266700" cy="254000"/>
            </a:xfrm>
            <a:custGeom>
              <a:avLst/>
              <a:gdLst>
                <a:gd name="connsiteX0" fmla="*/ 161976 w 266700"/>
                <a:gd name="connsiteY0" fmla="*/ 88900 h 254000"/>
                <a:gd name="connsiteX1" fmla="*/ 183286 w 266700"/>
                <a:gd name="connsiteY1" fmla="*/ 104775 h 254000"/>
                <a:gd name="connsiteX2" fmla="*/ 174625 w 266700"/>
                <a:gd name="connsiteY2" fmla="*/ 104775 h 254000"/>
                <a:gd name="connsiteX3" fmla="*/ 139700 w 266700"/>
                <a:gd name="connsiteY3" fmla="*/ 139700 h 254000"/>
                <a:gd name="connsiteX4" fmla="*/ 139700 w 266700"/>
                <a:gd name="connsiteY4" fmla="*/ 140335 h 254000"/>
                <a:gd name="connsiteX5" fmla="*/ 114300 w 266700"/>
                <a:gd name="connsiteY5" fmla="*/ 171450 h 254000"/>
                <a:gd name="connsiteX6" fmla="*/ 114300 w 266700"/>
                <a:gd name="connsiteY6" fmla="*/ 227178 h 254000"/>
                <a:gd name="connsiteX7" fmla="*/ 69875 w 266700"/>
                <a:gd name="connsiteY7" fmla="*/ 171437 h 254000"/>
                <a:gd name="connsiteX8" fmla="*/ 69875 w 266700"/>
                <a:gd name="connsiteY8" fmla="*/ 111125 h 254000"/>
                <a:gd name="connsiteX9" fmla="*/ 92100 w 266700"/>
                <a:gd name="connsiteY9" fmla="*/ 88900 h 254000"/>
                <a:gd name="connsiteX10" fmla="*/ 161976 w 266700"/>
                <a:gd name="connsiteY10" fmla="*/ 88900 h 254000"/>
                <a:gd name="connsiteX11" fmla="*/ 219075 w 266700"/>
                <a:gd name="connsiteY11" fmla="*/ 104775 h 254000"/>
                <a:gd name="connsiteX12" fmla="*/ 254000 w 266700"/>
                <a:gd name="connsiteY12" fmla="*/ 139548 h 254000"/>
                <a:gd name="connsiteX13" fmla="*/ 254000 w 266700"/>
                <a:gd name="connsiteY13" fmla="*/ 111125 h 254000"/>
                <a:gd name="connsiteX14" fmla="*/ 231775 w 266700"/>
                <a:gd name="connsiteY14" fmla="*/ 88900 h 254000"/>
                <a:gd name="connsiteX15" fmla="*/ 188913 w 266700"/>
                <a:gd name="connsiteY15" fmla="*/ 88900 h 254000"/>
                <a:gd name="connsiteX16" fmla="*/ 196329 w 266700"/>
                <a:gd name="connsiteY16" fmla="*/ 104775 h 254000"/>
                <a:gd name="connsiteX17" fmla="*/ 219075 w 266700"/>
                <a:gd name="connsiteY17" fmla="*/ 104775 h 254000"/>
                <a:gd name="connsiteX18" fmla="*/ 65164 w 266700"/>
                <a:gd name="connsiteY18" fmla="*/ 88900 h 254000"/>
                <a:gd name="connsiteX19" fmla="*/ 57290 w 266700"/>
                <a:gd name="connsiteY19" fmla="*/ 108331 h 254000"/>
                <a:gd name="connsiteX20" fmla="*/ 57163 w 266700"/>
                <a:gd name="connsiteY20" fmla="*/ 111125 h 254000"/>
                <a:gd name="connsiteX21" fmla="*/ 57163 w 266700"/>
                <a:gd name="connsiteY21" fmla="*/ 171437 h 254000"/>
                <a:gd name="connsiteX22" fmla="*/ 63945 w 266700"/>
                <a:gd name="connsiteY22" fmla="*/ 201473 h 254000"/>
                <a:gd name="connsiteX23" fmla="*/ 1726 w 266700"/>
                <a:gd name="connsiteY23" fmla="*/ 165518 h 254000"/>
                <a:gd name="connsiteX24" fmla="*/ 0 w 266700"/>
                <a:gd name="connsiteY24" fmla="*/ 152387 h 254000"/>
                <a:gd name="connsiteX25" fmla="*/ 0 w 266700"/>
                <a:gd name="connsiteY25" fmla="*/ 111125 h 254000"/>
                <a:gd name="connsiteX26" fmla="*/ 20396 w 266700"/>
                <a:gd name="connsiteY26" fmla="*/ 88976 h 254000"/>
                <a:gd name="connsiteX27" fmla="*/ 22225 w 266700"/>
                <a:gd name="connsiteY27" fmla="*/ 88900 h 254000"/>
                <a:gd name="connsiteX28" fmla="*/ 65164 w 266700"/>
                <a:gd name="connsiteY28" fmla="*/ 88900 h 254000"/>
                <a:gd name="connsiteX29" fmla="*/ 127000 w 266700"/>
                <a:gd name="connsiteY29" fmla="*/ 0 h 254000"/>
                <a:gd name="connsiteX30" fmla="*/ 165100 w 266700"/>
                <a:gd name="connsiteY30" fmla="*/ 38100 h 254000"/>
                <a:gd name="connsiteX31" fmla="*/ 127000 w 266700"/>
                <a:gd name="connsiteY31" fmla="*/ 76200 h 254000"/>
                <a:gd name="connsiteX32" fmla="*/ 88900 w 266700"/>
                <a:gd name="connsiteY32" fmla="*/ 38100 h 254000"/>
                <a:gd name="connsiteX33" fmla="*/ 127000 w 266700"/>
                <a:gd name="connsiteY33" fmla="*/ 0 h 254000"/>
                <a:gd name="connsiteX34" fmla="*/ 209550 w 266700"/>
                <a:gd name="connsiteY34" fmla="*/ 12700 h 254000"/>
                <a:gd name="connsiteX35" fmla="*/ 241300 w 266700"/>
                <a:gd name="connsiteY35" fmla="*/ 44450 h 254000"/>
                <a:gd name="connsiteX36" fmla="*/ 209550 w 266700"/>
                <a:gd name="connsiteY36" fmla="*/ 76200 h 254000"/>
                <a:gd name="connsiteX37" fmla="*/ 177800 w 266700"/>
                <a:gd name="connsiteY37" fmla="*/ 44450 h 254000"/>
                <a:gd name="connsiteX38" fmla="*/ 209550 w 266700"/>
                <a:gd name="connsiteY38" fmla="*/ 12700 h 254000"/>
                <a:gd name="connsiteX39" fmla="*/ 44450 w 266700"/>
                <a:gd name="connsiteY39" fmla="*/ 12700 h 254000"/>
                <a:gd name="connsiteX40" fmla="*/ 76200 w 266700"/>
                <a:gd name="connsiteY40" fmla="*/ 44450 h 254000"/>
                <a:gd name="connsiteX41" fmla="*/ 44450 w 266700"/>
                <a:gd name="connsiteY41" fmla="*/ 76200 h 254000"/>
                <a:gd name="connsiteX42" fmla="*/ 12700 w 266700"/>
                <a:gd name="connsiteY42" fmla="*/ 44450 h 254000"/>
                <a:gd name="connsiteX43" fmla="*/ 44450 w 266700"/>
                <a:gd name="connsiteY43" fmla="*/ 12700 h 254000"/>
                <a:gd name="connsiteX44" fmla="*/ 152400 w 266700"/>
                <a:gd name="connsiteY44" fmla="*/ 152400 h 254000"/>
                <a:gd name="connsiteX45" fmla="*/ 146050 w 266700"/>
                <a:gd name="connsiteY45" fmla="*/ 152400 h 254000"/>
                <a:gd name="connsiteX46" fmla="*/ 127000 w 266700"/>
                <a:gd name="connsiteY46" fmla="*/ 171450 h 254000"/>
                <a:gd name="connsiteX47" fmla="*/ 127000 w 266700"/>
                <a:gd name="connsiteY47" fmla="*/ 190500 h 254000"/>
                <a:gd name="connsiteX48" fmla="*/ 158750 w 266700"/>
                <a:gd name="connsiteY48" fmla="*/ 190500 h 254000"/>
                <a:gd name="connsiteX49" fmla="*/ 158750 w 266700"/>
                <a:gd name="connsiteY49" fmla="*/ 187325 h 254000"/>
                <a:gd name="connsiteX50" fmla="*/ 168275 w 266700"/>
                <a:gd name="connsiteY50" fmla="*/ 177800 h 254000"/>
                <a:gd name="connsiteX51" fmla="*/ 177800 w 266700"/>
                <a:gd name="connsiteY51" fmla="*/ 187325 h 254000"/>
                <a:gd name="connsiteX52" fmla="*/ 177800 w 266700"/>
                <a:gd name="connsiteY52" fmla="*/ 190500 h 254000"/>
                <a:gd name="connsiteX53" fmla="*/ 215900 w 266700"/>
                <a:gd name="connsiteY53" fmla="*/ 190500 h 254000"/>
                <a:gd name="connsiteX54" fmla="*/ 215900 w 266700"/>
                <a:gd name="connsiteY54" fmla="*/ 187325 h 254000"/>
                <a:gd name="connsiteX55" fmla="*/ 225425 w 266700"/>
                <a:gd name="connsiteY55" fmla="*/ 177800 h 254000"/>
                <a:gd name="connsiteX56" fmla="*/ 234950 w 266700"/>
                <a:gd name="connsiteY56" fmla="*/ 187325 h 254000"/>
                <a:gd name="connsiteX57" fmla="*/ 234950 w 266700"/>
                <a:gd name="connsiteY57" fmla="*/ 190500 h 254000"/>
                <a:gd name="connsiteX58" fmla="*/ 266700 w 266700"/>
                <a:gd name="connsiteY58" fmla="*/ 190500 h 254000"/>
                <a:gd name="connsiteX59" fmla="*/ 266700 w 266700"/>
                <a:gd name="connsiteY59" fmla="*/ 171450 h 254000"/>
                <a:gd name="connsiteX60" fmla="*/ 247650 w 266700"/>
                <a:gd name="connsiteY60" fmla="*/ 152400 h 254000"/>
                <a:gd name="connsiteX61" fmla="*/ 241300 w 266700"/>
                <a:gd name="connsiteY61" fmla="*/ 152400 h 254000"/>
                <a:gd name="connsiteX62" fmla="*/ 241300 w 266700"/>
                <a:gd name="connsiteY62" fmla="*/ 139700 h 254000"/>
                <a:gd name="connsiteX63" fmla="*/ 219075 w 266700"/>
                <a:gd name="connsiteY63" fmla="*/ 117475 h 254000"/>
                <a:gd name="connsiteX64" fmla="*/ 174625 w 266700"/>
                <a:gd name="connsiteY64" fmla="*/ 117475 h 254000"/>
                <a:gd name="connsiteX65" fmla="*/ 152400 w 266700"/>
                <a:gd name="connsiteY65" fmla="*/ 139700 h 254000"/>
                <a:gd name="connsiteX66" fmla="*/ 152400 w 266700"/>
                <a:gd name="connsiteY66" fmla="*/ 152400 h 254000"/>
                <a:gd name="connsiteX67" fmla="*/ 171450 w 266700"/>
                <a:gd name="connsiteY67" fmla="*/ 139700 h 254000"/>
                <a:gd name="connsiteX68" fmla="*/ 174625 w 266700"/>
                <a:gd name="connsiteY68" fmla="*/ 136525 h 254000"/>
                <a:gd name="connsiteX69" fmla="*/ 219075 w 266700"/>
                <a:gd name="connsiteY69" fmla="*/ 136525 h 254000"/>
                <a:gd name="connsiteX70" fmla="*/ 222250 w 266700"/>
                <a:gd name="connsiteY70" fmla="*/ 139700 h 254000"/>
                <a:gd name="connsiteX71" fmla="*/ 222250 w 266700"/>
                <a:gd name="connsiteY71" fmla="*/ 152400 h 254000"/>
                <a:gd name="connsiteX72" fmla="*/ 171450 w 266700"/>
                <a:gd name="connsiteY72" fmla="*/ 152400 h 254000"/>
                <a:gd name="connsiteX73" fmla="*/ 171450 w 266700"/>
                <a:gd name="connsiteY73" fmla="*/ 139700 h 254000"/>
                <a:gd name="connsiteX74" fmla="*/ 127000 w 266700"/>
                <a:gd name="connsiteY74" fmla="*/ 234950 h 254000"/>
                <a:gd name="connsiteX75" fmla="*/ 127000 w 266700"/>
                <a:gd name="connsiteY75" fmla="*/ 209550 h 254000"/>
                <a:gd name="connsiteX76" fmla="*/ 158750 w 266700"/>
                <a:gd name="connsiteY76" fmla="*/ 209550 h 254000"/>
                <a:gd name="connsiteX77" fmla="*/ 158750 w 266700"/>
                <a:gd name="connsiteY77" fmla="*/ 219075 h 254000"/>
                <a:gd name="connsiteX78" fmla="*/ 168275 w 266700"/>
                <a:gd name="connsiteY78" fmla="*/ 228600 h 254000"/>
                <a:gd name="connsiteX79" fmla="*/ 177800 w 266700"/>
                <a:gd name="connsiteY79" fmla="*/ 219075 h 254000"/>
                <a:gd name="connsiteX80" fmla="*/ 177800 w 266700"/>
                <a:gd name="connsiteY80" fmla="*/ 209550 h 254000"/>
                <a:gd name="connsiteX81" fmla="*/ 215900 w 266700"/>
                <a:gd name="connsiteY81" fmla="*/ 209550 h 254000"/>
                <a:gd name="connsiteX82" fmla="*/ 215900 w 266700"/>
                <a:gd name="connsiteY82" fmla="*/ 219075 h 254000"/>
                <a:gd name="connsiteX83" fmla="*/ 225425 w 266700"/>
                <a:gd name="connsiteY83" fmla="*/ 228600 h 254000"/>
                <a:gd name="connsiteX84" fmla="*/ 234950 w 266700"/>
                <a:gd name="connsiteY84" fmla="*/ 219075 h 254000"/>
                <a:gd name="connsiteX85" fmla="*/ 234950 w 266700"/>
                <a:gd name="connsiteY85" fmla="*/ 209550 h 254000"/>
                <a:gd name="connsiteX86" fmla="*/ 266700 w 266700"/>
                <a:gd name="connsiteY86" fmla="*/ 209550 h 254000"/>
                <a:gd name="connsiteX87" fmla="*/ 266700 w 266700"/>
                <a:gd name="connsiteY87" fmla="*/ 234950 h 254000"/>
                <a:gd name="connsiteX88" fmla="*/ 247650 w 266700"/>
                <a:gd name="connsiteY88" fmla="*/ 254000 h 254000"/>
                <a:gd name="connsiteX89" fmla="*/ 146050 w 266700"/>
                <a:gd name="connsiteY89" fmla="*/ 254000 h 254000"/>
                <a:gd name="connsiteX90" fmla="*/ 127000 w 266700"/>
                <a:gd name="connsiteY90" fmla="*/ 23495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66700" h="254000">
                  <a:moveTo>
                    <a:pt x="161976" y="88900"/>
                  </a:moveTo>
                  <a:cubicBezTo>
                    <a:pt x="171809" y="88895"/>
                    <a:pt x="180477" y="95352"/>
                    <a:pt x="183286" y="104775"/>
                  </a:cubicBezTo>
                  <a:lnTo>
                    <a:pt x="174625" y="104775"/>
                  </a:lnTo>
                  <a:cubicBezTo>
                    <a:pt x="155336" y="104775"/>
                    <a:pt x="139700" y="120411"/>
                    <a:pt x="139700" y="139700"/>
                  </a:cubicBezTo>
                  <a:lnTo>
                    <a:pt x="139700" y="140335"/>
                  </a:lnTo>
                  <a:cubicBezTo>
                    <a:pt x="124915" y="143353"/>
                    <a:pt x="114297" y="156360"/>
                    <a:pt x="114300" y="171450"/>
                  </a:cubicBezTo>
                  <a:lnTo>
                    <a:pt x="114300" y="227178"/>
                  </a:lnTo>
                  <a:cubicBezTo>
                    <a:pt x="88308" y="221226"/>
                    <a:pt x="69878" y="198102"/>
                    <a:pt x="69875" y="171437"/>
                  </a:cubicBezTo>
                  <a:lnTo>
                    <a:pt x="69875" y="111125"/>
                  </a:lnTo>
                  <a:cubicBezTo>
                    <a:pt x="69875" y="98857"/>
                    <a:pt x="79820" y="88900"/>
                    <a:pt x="92100" y="88900"/>
                  </a:cubicBezTo>
                  <a:lnTo>
                    <a:pt x="161976" y="88900"/>
                  </a:lnTo>
                  <a:close/>
                  <a:moveTo>
                    <a:pt x="219075" y="104775"/>
                  </a:moveTo>
                  <a:cubicBezTo>
                    <a:pt x="238304" y="104775"/>
                    <a:pt x="253916" y="120319"/>
                    <a:pt x="254000" y="139548"/>
                  </a:cubicBezTo>
                  <a:lnTo>
                    <a:pt x="254000" y="111125"/>
                  </a:lnTo>
                  <a:cubicBezTo>
                    <a:pt x="254000" y="98850"/>
                    <a:pt x="244050" y="88900"/>
                    <a:pt x="231775" y="88900"/>
                  </a:cubicBezTo>
                  <a:lnTo>
                    <a:pt x="188913" y="88900"/>
                  </a:lnTo>
                  <a:cubicBezTo>
                    <a:pt x="192621" y="93383"/>
                    <a:pt x="195224" y="98806"/>
                    <a:pt x="196329" y="104775"/>
                  </a:cubicBezTo>
                  <a:lnTo>
                    <a:pt x="219075" y="104775"/>
                  </a:lnTo>
                  <a:close/>
                  <a:moveTo>
                    <a:pt x="65164" y="88900"/>
                  </a:moveTo>
                  <a:cubicBezTo>
                    <a:pt x="60719" y="94259"/>
                    <a:pt x="57861" y="100965"/>
                    <a:pt x="57290" y="108331"/>
                  </a:cubicBezTo>
                  <a:lnTo>
                    <a:pt x="57163" y="111125"/>
                  </a:lnTo>
                  <a:lnTo>
                    <a:pt x="57163" y="171437"/>
                  </a:lnTo>
                  <a:cubicBezTo>
                    <a:pt x="57163" y="182194"/>
                    <a:pt x="59601" y="192380"/>
                    <a:pt x="63945" y="201473"/>
                  </a:cubicBezTo>
                  <a:cubicBezTo>
                    <a:pt x="36835" y="208725"/>
                    <a:pt x="8979" y="192628"/>
                    <a:pt x="1726" y="165518"/>
                  </a:cubicBezTo>
                  <a:cubicBezTo>
                    <a:pt x="580" y="161235"/>
                    <a:pt x="0" y="156821"/>
                    <a:pt x="0" y="152387"/>
                  </a:cubicBezTo>
                  <a:lnTo>
                    <a:pt x="0" y="111125"/>
                  </a:lnTo>
                  <a:cubicBezTo>
                    <a:pt x="0" y="99560"/>
                    <a:pt x="8870" y="89928"/>
                    <a:pt x="20396" y="88976"/>
                  </a:cubicBezTo>
                  <a:lnTo>
                    <a:pt x="22225" y="88900"/>
                  </a:lnTo>
                  <a:lnTo>
                    <a:pt x="65164" y="88900"/>
                  </a:lnTo>
                  <a:close/>
                  <a:moveTo>
                    <a:pt x="127000" y="0"/>
                  </a:moveTo>
                  <a:cubicBezTo>
                    <a:pt x="148042" y="0"/>
                    <a:pt x="165100" y="17058"/>
                    <a:pt x="165100" y="38100"/>
                  </a:cubicBezTo>
                  <a:cubicBezTo>
                    <a:pt x="165100" y="59142"/>
                    <a:pt x="148042" y="76200"/>
                    <a:pt x="127000" y="76200"/>
                  </a:cubicBezTo>
                  <a:cubicBezTo>
                    <a:pt x="105958" y="76200"/>
                    <a:pt x="88900" y="59142"/>
                    <a:pt x="88900" y="38100"/>
                  </a:cubicBezTo>
                  <a:cubicBezTo>
                    <a:pt x="88900" y="17058"/>
                    <a:pt x="105958" y="0"/>
                    <a:pt x="127000" y="0"/>
                  </a:cubicBezTo>
                  <a:close/>
                  <a:moveTo>
                    <a:pt x="209550" y="12700"/>
                  </a:moveTo>
                  <a:cubicBezTo>
                    <a:pt x="227085" y="12700"/>
                    <a:pt x="241300" y="26915"/>
                    <a:pt x="241300" y="44450"/>
                  </a:cubicBezTo>
                  <a:cubicBezTo>
                    <a:pt x="241300" y="61985"/>
                    <a:pt x="227085" y="76200"/>
                    <a:pt x="209550" y="76200"/>
                  </a:cubicBezTo>
                  <a:cubicBezTo>
                    <a:pt x="192015" y="76200"/>
                    <a:pt x="177800" y="61985"/>
                    <a:pt x="177800" y="44450"/>
                  </a:cubicBezTo>
                  <a:cubicBezTo>
                    <a:pt x="177800" y="26915"/>
                    <a:pt x="192015" y="12700"/>
                    <a:pt x="209550" y="12700"/>
                  </a:cubicBezTo>
                  <a:close/>
                  <a:moveTo>
                    <a:pt x="44450" y="12700"/>
                  </a:moveTo>
                  <a:cubicBezTo>
                    <a:pt x="61985" y="12700"/>
                    <a:pt x="76200" y="26915"/>
                    <a:pt x="76200" y="44450"/>
                  </a:cubicBezTo>
                  <a:cubicBezTo>
                    <a:pt x="76200" y="61985"/>
                    <a:pt x="61985" y="76200"/>
                    <a:pt x="44450" y="76200"/>
                  </a:cubicBezTo>
                  <a:cubicBezTo>
                    <a:pt x="26915" y="76200"/>
                    <a:pt x="12700" y="61985"/>
                    <a:pt x="12700" y="44450"/>
                  </a:cubicBezTo>
                  <a:cubicBezTo>
                    <a:pt x="12700" y="26915"/>
                    <a:pt x="26915" y="12700"/>
                    <a:pt x="44450" y="12700"/>
                  </a:cubicBezTo>
                  <a:close/>
                  <a:moveTo>
                    <a:pt x="152400" y="152400"/>
                  </a:moveTo>
                  <a:lnTo>
                    <a:pt x="146050" y="152400"/>
                  </a:lnTo>
                  <a:cubicBezTo>
                    <a:pt x="135529" y="152400"/>
                    <a:pt x="127000" y="160929"/>
                    <a:pt x="127000" y="171450"/>
                  </a:cubicBezTo>
                  <a:lnTo>
                    <a:pt x="127000" y="190500"/>
                  </a:lnTo>
                  <a:lnTo>
                    <a:pt x="158750" y="190500"/>
                  </a:lnTo>
                  <a:lnTo>
                    <a:pt x="158750" y="187325"/>
                  </a:lnTo>
                  <a:cubicBezTo>
                    <a:pt x="158750" y="182065"/>
                    <a:pt x="163015" y="177800"/>
                    <a:pt x="168275" y="177800"/>
                  </a:cubicBezTo>
                  <a:cubicBezTo>
                    <a:pt x="173536" y="177800"/>
                    <a:pt x="177800" y="182065"/>
                    <a:pt x="177800" y="187325"/>
                  </a:cubicBezTo>
                  <a:lnTo>
                    <a:pt x="177800" y="190500"/>
                  </a:lnTo>
                  <a:lnTo>
                    <a:pt x="215900" y="190500"/>
                  </a:lnTo>
                  <a:lnTo>
                    <a:pt x="215900" y="187325"/>
                  </a:lnTo>
                  <a:cubicBezTo>
                    <a:pt x="215900" y="182065"/>
                    <a:pt x="220165" y="177800"/>
                    <a:pt x="225425" y="177800"/>
                  </a:cubicBezTo>
                  <a:cubicBezTo>
                    <a:pt x="230686" y="177800"/>
                    <a:pt x="234950" y="182065"/>
                    <a:pt x="234950" y="187325"/>
                  </a:cubicBezTo>
                  <a:lnTo>
                    <a:pt x="234950" y="190500"/>
                  </a:lnTo>
                  <a:lnTo>
                    <a:pt x="266700" y="190500"/>
                  </a:lnTo>
                  <a:lnTo>
                    <a:pt x="266700" y="171450"/>
                  </a:lnTo>
                  <a:cubicBezTo>
                    <a:pt x="266700" y="160929"/>
                    <a:pt x="258171" y="152400"/>
                    <a:pt x="247650" y="152400"/>
                  </a:cubicBezTo>
                  <a:lnTo>
                    <a:pt x="241300" y="152400"/>
                  </a:lnTo>
                  <a:lnTo>
                    <a:pt x="241300" y="139700"/>
                  </a:lnTo>
                  <a:cubicBezTo>
                    <a:pt x="241300" y="127425"/>
                    <a:pt x="231350" y="117475"/>
                    <a:pt x="219075" y="117475"/>
                  </a:cubicBezTo>
                  <a:lnTo>
                    <a:pt x="174625" y="117475"/>
                  </a:lnTo>
                  <a:cubicBezTo>
                    <a:pt x="162350" y="117475"/>
                    <a:pt x="152400" y="127425"/>
                    <a:pt x="152400" y="139700"/>
                  </a:cubicBezTo>
                  <a:lnTo>
                    <a:pt x="152400" y="152400"/>
                  </a:lnTo>
                  <a:close/>
                  <a:moveTo>
                    <a:pt x="171450" y="139700"/>
                  </a:moveTo>
                  <a:cubicBezTo>
                    <a:pt x="171450" y="137947"/>
                    <a:pt x="172872" y="136525"/>
                    <a:pt x="174625" y="136525"/>
                  </a:cubicBezTo>
                  <a:lnTo>
                    <a:pt x="219075" y="136525"/>
                  </a:lnTo>
                  <a:cubicBezTo>
                    <a:pt x="220829" y="136525"/>
                    <a:pt x="222250" y="137947"/>
                    <a:pt x="222250" y="139700"/>
                  </a:cubicBezTo>
                  <a:lnTo>
                    <a:pt x="222250" y="152400"/>
                  </a:lnTo>
                  <a:lnTo>
                    <a:pt x="171450" y="152400"/>
                  </a:lnTo>
                  <a:lnTo>
                    <a:pt x="171450" y="139700"/>
                  </a:lnTo>
                  <a:close/>
                  <a:moveTo>
                    <a:pt x="127000" y="234950"/>
                  </a:moveTo>
                  <a:lnTo>
                    <a:pt x="127000" y="209550"/>
                  </a:lnTo>
                  <a:lnTo>
                    <a:pt x="158750" y="209550"/>
                  </a:lnTo>
                  <a:lnTo>
                    <a:pt x="158750" y="219075"/>
                  </a:lnTo>
                  <a:cubicBezTo>
                    <a:pt x="158750" y="224336"/>
                    <a:pt x="163015" y="228600"/>
                    <a:pt x="168275" y="228600"/>
                  </a:cubicBezTo>
                  <a:cubicBezTo>
                    <a:pt x="173536" y="228600"/>
                    <a:pt x="177800" y="224336"/>
                    <a:pt x="177800" y="219075"/>
                  </a:cubicBezTo>
                  <a:lnTo>
                    <a:pt x="177800" y="209550"/>
                  </a:lnTo>
                  <a:lnTo>
                    <a:pt x="215900" y="209550"/>
                  </a:lnTo>
                  <a:lnTo>
                    <a:pt x="215900" y="219075"/>
                  </a:lnTo>
                  <a:cubicBezTo>
                    <a:pt x="215900" y="224336"/>
                    <a:pt x="220165" y="228600"/>
                    <a:pt x="225425" y="228600"/>
                  </a:cubicBezTo>
                  <a:cubicBezTo>
                    <a:pt x="230686" y="228600"/>
                    <a:pt x="234950" y="224336"/>
                    <a:pt x="234950" y="219075"/>
                  </a:cubicBezTo>
                  <a:lnTo>
                    <a:pt x="234950" y="209550"/>
                  </a:lnTo>
                  <a:lnTo>
                    <a:pt x="266700" y="209550"/>
                  </a:lnTo>
                  <a:lnTo>
                    <a:pt x="266700" y="234950"/>
                  </a:lnTo>
                  <a:cubicBezTo>
                    <a:pt x="266700" y="245471"/>
                    <a:pt x="258171" y="254000"/>
                    <a:pt x="247650" y="254000"/>
                  </a:cubicBezTo>
                  <a:lnTo>
                    <a:pt x="146050" y="254000"/>
                  </a:lnTo>
                  <a:cubicBezTo>
                    <a:pt x="135529" y="254000"/>
                    <a:pt x="127000" y="245471"/>
                    <a:pt x="127000" y="234950"/>
                  </a:cubicBezTo>
                  <a:close/>
                </a:path>
              </a:pathLst>
            </a:custGeom>
            <a:solidFill>
              <a:schemeClr val="bg1"/>
            </a:solidFill>
            <a:ln w="34288" cap="flat">
              <a:noFill/>
              <a:prstDash val="solid"/>
              <a:miter/>
            </a:ln>
            <a:effectLst>
              <a:outerShdw blurRad="88900" dist="38100" dir="2700000" algn="tl" rotWithShape="0">
                <a:prstClr val="black">
                  <a:alpha val="40000"/>
                </a:prstClr>
              </a:outerShdw>
            </a:effectLst>
          </p:spPr>
          <p:txBody>
            <a:bodyPr rtlCol="0" anchor="ctr"/>
            <a:lstStyle/>
            <a:p>
              <a:endParaRPr lang="en-US" noProof="0"/>
            </a:p>
          </p:txBody>
        </p:sp>
      </p:grpSp>
      <p:grpSp>
        <p:nvGrpSpPr>
          <p:cNvPr id="6" name="Group 5">
            <a:extLst>
              <a:ext uri="{FF2B5EF4-FFF2-40B4-BE49-F238E27FC236}">
                <a16:creationId xmlns:a16="http://schemas.microsoft.com/office/drawing/2014/main" id="{30AE8636-FAD5-D646-D265-96D172E02C58}"/>
              </a:ext>
              <a:ext uri="{C183D7F6-B498-43B3-948B-1728B52AA6E4}">
                <adec:decorative xmlns:adec="http://schemas.microsoft.com/office/drawing/2017/decorative" val="1"/>
              </a:ext>
            </a:extLst>
          </p:cNvPr>
          <p:cNvGrpSpPr/>
          <p:nvPr/>
        </p:nvGrpSpPr>
        <p:grpSpPr>
          <a:xfrm>
            <a:off x="4753129" y="874371"/>
            <a:ext cx="615714" cy="615714"/>
            <a:chOff x="4753129" y="874371"/>
            <a:chExt cx="615714" cy="615714"/>
          </a:xfrm>
        </p:grpSpPr>
        <p:grpSp>
          <p:nvGrpSpPr>
            <p:cNvPr id="30" name="Group 29">
              <a:extLst>
                <a:ext uri="{FF2B5EF4-FFF2-40B4-BE49-F238E27FC236}">
                  <a16:creationId xmlns:a16="http://schemas.microsoft.com/office/drawing/2014/main" id="{9CC37DA1-DD00-48A3-9011-ABC5C3CDEACD}"/>
                </a:ext>
                <a:ext uri="{C183D7F6-B498-43B3-948B-1728B52AA6E4}">
                  <adec:decorative xmlns:adec="http://schemas.microsoft.com/office/drawing/2017/decorative" val="1"/>
                </a:ext>
              </a:extLst>
            </p:cNvPr>
            <p:cNvGrpSpPr/>
            <p:nvPr/>
          </p:nvGrpSpPr>
          <p:grpSpPr>
            <a:xfrm>
              <a:off x="4753129" y="874371"/>
              <a:ext cx="615714" cy="615714"/>
              <a:chOff x="1955959" y="4187622"/>
              <a:chExt cx="766762" cy="765422"/>
            </a:xfrm>
          </p:grpSpPr>
          <p:sp>
            <p:nvSpPr>
              <p:cNvPr id="35" name="Oval 34">
                <a:extLst>
                  <a:ext uri="{FF2B5EF4-FFF2-40B4-BE49-F238E27FC236}">
                    <a16:creationId xmlns:a16="http://schemas.microsoft.com/office/drawing/2014/main" id="{0C080B17-0D69-69B5-2895-D5A76ECEE469}"/>
                  </a:ext>
                  <a:ext uri="{C183D7F6-B498-43B3-948B-1728B52AA6E4}">
                    <adec:decorative xmlns:adec="http://schemas.microsoft.com/office/drawing/2017/decorative" val="1"/>
                  </a:ext>
                </a:extLst>
              </p:cNvPr>
              <p:cNvSpPr/>
              <p:nvPr/>
            </p:nvSpPr>
            <p:spPr>
              <a:xfrm>
                <a:off x="1955959" y="4187622"/>
                <a:ext cx="766762" cy="765422"/>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6" name="Oval 35">
                <a:extLst>
                  <a:ext uri="{FF2B5EF4-FFF2-40B4-BE49-F238E27FC236}">
                    <a16:creationId xmlns:a16="http://schemas.microsoft.com/office/drawing/2014/main" id="{58FEB79B-9F05-63AE-B52E-A0019A387410}"/>
                  </a:ext>
                  <a:ext uri="{C183D7F6-B498-43B3-948B-1728B52AA6E4}">
                    <adec:decorative xmlns:adec="http://schemas.microsoft.com/office/drawing/2017/decorative" val="1"/>
                  </a:ext>
                </a:extLst>
              </p:cNvPr>
              <p:cNvSpPr/>
              <p:nvPr/>
            </p:nvSpPr>
            <p:spPr>
              <a:xfrm>
                <a:off x="2037153" y="4268675"/>
                <a:ext cx="604373" cy="603315"/>
              </a:xfrm>
              <a:prstGeom prst="ellipse">
                <a:avLst/>
              </a:prstGeom>
              <a:gradFill>
                <a:gsLst>
                  <a:gs pos="49400">
                    <a:srgbClr val="D589FF"/>
                  </a:gs>
                  <a:gs pos="0">
                    <a:srgbClr val="3EB1FF"/>
                  </a:gs>
                  <a:gs pos="100000">
                    <a:srgbClr val="F69F97"/>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b="1">
                  <a:solidFill>
                    <a:schemeClr val="bg1"/>
                  </a:solidFill>
                  <a:latin typeface="+mj-lt"/>
                  <a:cs typeface="Segoe Sans Display Semibold" pitchFamily="2" charset="0"/>
                </a:endParaRPr>
              </a:p>
            </p:txBody>
          </p:sp>
        </p:grpSp>
        <p:sp>
          <p:nvSpPr>
            <p:cNvPr id="5" name="Graphic 86" descr="Icon of a media button">
              <a:extLst>
                <a:ext uri="{FF2B5EF4-FFF2-40B4-BE49-F238E27FC236}">
                  <a16:creationId xmlns:a16="http://schemas.microsoft.com/office/drawing/2014/main" id="{45EF4D2D-428F-B8CA-EF6A-C91D896488EF}"/>
                </a:ext>
              </a:extLst>
            </p:cNvPr>
            <p:cNvSpPr>
              <a:spLocks/>
            </p:cNvSpPr>
            <p:nvPr/>
          </p:nvSpPr>
          <p:spPr>
            <a:xfrm>
              <a:off x="4940339" y="1073646"/>
              <a:ext cx="241294" cy="217165"/>
            </a:xfrm>
            <a:custGeom>
              <a:avLst/>
              <a:gdLst>
                <a:gd name="connsiteX0" fmla="*/ 30956 w 171450"/>
                <a:gd name="connsiteY0" fmla="*/ 0 h 152400"/>
                <a:gd name="connsiteX1" fmla="*/ 140494 w 171450"/>
                <a:gd name="connsiteY1" fmla="*/ 0 h 152400"/>
                <a:gd name="connsiteX2" fmla="*/ 171402 w 171450"/>
                <a:gd name="connsiteY2" fmla="*/ 29204 h 152400"/>
                <a:gd name="connsiteX3" fmla="*/ 171450 w 171450"/>
                <a:gd name="connsiteY3" fmla="*/ 30956 h 152400"/>
                <a:gd name="connsiteX4" fmla="*/ 171450 w 171450"/>
                <a:gd name="connsiteY4" fmla="*/ 121444 h 152400"/>
                <a:gd name="connsiteX5" fmla="*/ 142246 w 171450"/>
                <a:gd name="connsiteY5" fmla="*/ 152352 h 152400"/>
                <a:gd name="connsiteX6" fmla="*/ 140494 w 171450"/>
                <a:gd name="connsiteY6" fmla="*/ 152400 h 152400"/>
                <a:gd name="connsiteX7" fmla="*/ 30956 w 171450"/>
                <a:gd name="connsiteY7" fmla="*/ 152400 h 152400"/>
                <a:gd name="connsiteX8" fmla="*/ 48 w 171450"/>
                <a:gd name="connsiteY8" fmla="*/ 123196 h 152400"/>
                <a:gd name="connsiteX9" fmla="*/ 0 w 171450"/>
                <a:gd name="connsiteY9" fmla="*/ 121444 h 152400"/>
                <a:gd name="connsiteX10" fmla="*/ 0 w 171450"/>
                <a:gd name="connsiteY10" fmla="*/ 30956 h 152400"/>
                <a:gd name="connsiteX11" fmla="*/ 29204 w 171450"/>
                <a:gd name="connsiteY11" fmla="*/ 48 h 152400"/>
                <a:gd name="connsiteX12" fmla="*/ 30956 w 171450"/>
                <a:gd name="connsiteY12" fmla="*/ 0 h 152400"/>
                <a:gd name="connsiteX13" fmla="*/ 140494 w 171450"/>
                <a:gd name="connsiteY13" fmla="*/ 0 h 152400"/>
                <a:gd name="connsiteX14" fmla="*/ 30956 w 171450"/>
                <a:gd name="connsiteY14" fmla="*/ 0 h 152400"/>
                <a:gd name="connsiteX15" fmla="*/ 67180 w 171450"/>
                <a:gd name="connsiteY15" fmla="*/ 53197 h 152400"/>
                <a:gd name="connsiteX16" fmla="*/ 66675 w 171450"/>
                <a:gd name="connsiteY16" fmla="*/ 55340 h 152400"/>
                <a:gd name="connsiteX17" fmla="*/ 66675 w 171450"/>
                <a:gd name="connsiteY17" fmla="*/ 97079 h 152400"/>
                <a:gd name="connsiteX18" fmla="*/ 71438 w 171450"/>
                <a:gd name="connsiteY18" fmla="*/ 101841 h 152400"/>
                <a:gd name="connsiteX19" fmla="*/ 73571 w 171450"/>
                <a:gd name="connsiteY19" fmla="*/ 101336 h 152400"/>
                <a:gd name="connsiteX20" fmla="*/ 115310 w 171450"/>
                <a:gd name="connsiteY20" fmla="*/ 80477 h 152400"/>
                <a:gd name="connsiteX21" fmla="*/ 117448 w 171450"/>
                <a:gd name="connsiteY21" fmla="*/ 74090 h 152400"/>
                <a:gd name="connsiteX22" fmla="*/ 115310 w 171450"/>
                <a:gd name="connsiteY22" fmla="*/ 71952 h 152400"/>
                <a:gd name="connsiteX23" fmla="*/ 73571 w 171450"/>
                <a:gd name="connsiteY23" fmla="*/ 51083 h 152400"/>
                <a:gd name="connsiteX24" fmla="*/ 67180 w 171450"/>
                <a:gd name="connsiteY24" fmla="*/ 5320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450" h="152400">
                  <a:moveTo>
                    <a:pt x="30956" y="0"/>
                  </a:moveTo>
                  <a:lnTo>
                    <a:pt x="140494" y="0"/>
                  </a:lnTo>
                  <a:cubicBezTo>
                    <a:pt x="156910" y="-1"/>
                    <a:pt x="170473" y="12813"/>
                    <a:pt x="171402" y="29204"/>
                  </a:cubicBezTo>
                  <a:lnTo>
                    <a:pt x="171450" y="30956"/>
                  </a:lnTo>
                  <a:lnTo>
                    <a:pt x="171450" y="121444"/>
                  </a:lnTo>
                  <a:cubicBezTo>
                    <a:pt x="171451" y="137860"/>
                    <a:pt x="158637" y="151423"/>
                    <a:pt x="142246" y="152352"/>
                  </a:cubicBezTo>
                  <a:lnTo>
                    <a:pt x="140494" y="152400"/>
                  </a:lnTo>
                  <a:lnTo>
                    <a:pt x="30956" y="152400"/>
                  </a:lnTo>
                  <a:cubicBezTo>
                    <a:pt x="14540" y="152401"/>
                    <a:pt x="977" y="139587"/>
                    <a:pt x="48" y="123196"/>
                  </a:cubicBezTo>
                  <a:lnTo>
                    <a:pt x="0" y="121444"/>
                  </a:lnTo>
                  <a:lnTo>
                    <a:pt x="0" y="30956"/>
                  </a:lnTo>
                  <a:cubicBezTo>
                    <a:pt x="-1" y="14540"/>
                    <a:pt x="12813" y="977"/>
                    <a:pt x="29204" y="48"/>
                  </a:cubicBezTo>
                  <a:lnTo>
                    <a:pt x="30956" y="0"/>
                  </a:lnTo>
                  <a:lnTo>
                    <a:pt x="140494" y="0"/>
                  </a:lnTo>
                  <a:lnTo>
                    <a:pt x="30956" y="0"/>
                  </a:lnTo>
                  <a:close/>
                  <a:moveTo>
                    <a:pt x="67180" y="53197"/>
                  </a:moveTo>
                  <a:cubicBezTo>
                    <a:pt x="66846" y="53862"/>
                    <a:pt x="66674" y="54596"/>
                    <a:pt x="66675" y="55340"/>
                  </a:cubicBezTo>
                  <a:lnTo>
                    <a:pt x="66675" y="97079"/>
                  </a:lnTo>
                  <a:cubicBezTo>
                    <a:pt x="66675" y="99709"/>
                    <a:pt x="68808" y="101841"/>
                    <a:pt x="71438" y="101841"/>
                  </a:cubicBezTo>
                  <a:cubicBezTo>
                    <a:pt x="72179" y="101841"/>
                    <a:pt x="72909" y="101668"/>
                    <a:pt x="73571" y="101336"/>
                  </a:cubicBezTo>
                  <a:lnTo>
                    <a:pt x="115310" y="80477"/>
                  </a:lnTo>
                  <a:cubicBezTo>
                    <a:pt x="117663" y="79303"/>
                    <a:pt x="118621" y="76444"/>
                    <a:pt x="117448" y="74090"/>
                  </a:cubicBezTo>
                  <a:cubicBezTo>
                    <a:pt x="116986" y="73163"/>
                    <a:pt x="116235" y="72414"/>
                    <a:pt x="115310" y="71952"/>
                  </a:cubicBezTo>
                  <a:lnTo>
                    <a:pt x="73571" y="51083"/>
                  </a:lnTo>
                  <a:cubicBezTo>
                    <a:pt x="71219" y="49904"/>
                    <a:pt x="68358" y="50855"/>
                    <a:pt x="67180" y="53207"/>
                  </a:cubicBezTo>
                  <a:close/>
                </a:path>
              </a:pathLst>
            </a:custGeom>
            <a:solidFill>
              <a:schemeClr val="bg1"/>
            </a:solidFill>
            <a:ln w="34288" cap="flat">
              <a:noFill/>
              <a:prstDash val="solid"/>
              <a:miter/>
            </a:ln>
            <a:effectLst>
              <a:outerShdw blurRad="889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p>
          </p:txBody>
        </p:sp>
      </p:grpSp>
      <p:grpSp>
        <p:nvGrpSpPr>
          <p:cNvPr id="8" name="Group 7">
            <a:extLst>
              <a:ext uri="{FF2B5EF4-FFF2-40B4-BE49-F238E27FC236}">
                <a16:creationId xmlns:a16="http://schemas.microsoft.com/office/drawing/2014/main" id="{0EB0D7D9-67D1-B1DF-5855-23DF5BE6A8CE}"/>
              </a:ext>
              <a:ext uri="{C183D7F6-B498-43B3-948B-1728B52AA6E4}">
                <adec:decorative xmlns:adec="http://schemas.microsoft.com/office/drawing/2017/decorative" val="1"/>
              </a:ext>
            </a:extLst>
          </p:cNvPr>
          <p:cNvGrpSpPr/>
          <p:nvPr/>
        </p:nvGrpSpPr>
        <p:grpSpPr>
          <a:xfrm>
            <a:off x="4753129" y="3221252"/>
            <a:ext cx="615714" cy="615714"/>
            <a:chOff x="4753129" y="3221252"/>
            <a:chExt cx="615714" cy="615714"/>
          </a:xfrm>
        </p:grpSpPr>
        <p:grpSp>
          <p:nvGrpSpPr>
            <p:cNvPr id="43" name="Group 42">
              <a:extLst>
                <a:ext uri="{FF2B5EF4-FFF2-40B4-BE49-F238E27FC236}">
                  <a16:creationId xmlns:a16="http://schemas.microsoft.com/office/drawing/2014/main" id="{F3703753-5D11-FE47-09E0-2DCDC68A8186}"/>
                </a:ext>
                <a:ext uri="{C183D7F6-B498-43B3-948B-1728B52AA6E4}">
                  <adec:decorative xmlns:adec="http://schemas.microsoft.com/office/drawing/2017/decorative" val="1"/>
                </a:ext>
              </a:extLst>
            </p:cNvPr>
            <p:cNvGrpSpPr/>
            <p:nvPr/>
          </p:nvGrpSpPr>
          <p:grpSpPr>
            <a:xfrm>
              <a:off x="4753129" y="3221252"/>
              <a:ext cx="615714" cy="615714"/>
              <a:chOff x="1955959" y="4187622"/>
              <a:chExt cx="766762" cy="765422"/>
            </a:xfrm>
          </p:grpSpPr>
          <p:sp>
            <p:nvSpPr>
              <p:cNvPr id="45" name="Oval 44">
                <a:extLst>
                  <a:ext uri="{FF2B5EF4-FFF2-40B4-BE49-F238E27FC236}">
                    <a16:creationId xmlns:a16="http://schemas.microsoft.com/office/drawing/2014/main" id="{1596ABA0-C910-EE68-DBEB-073F6759A182}"/>
                  </a:ext>
                  <a:ext uri="{C183D7F6-B498-43B3-948B-1728B52AA6E4}">
                    <adec:decorative xmlns:adec="http://schemas.microsoft.com/office/drawing/2017/decorative" val="1"/>
                  </a:ext>
                </a:extLst>
              </p:cNvPr>
              <p:cNvSpPr/>
              <p:nvPr/>
            </p:nvSpPr>
            <p:spPr>
              <a:xfrm>
                <a:off x="1955959" y="4187622"/>
                <a:ext cx="766762" cy="765422"/>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46" name="Oval 45">
                <a:extLst>
                  <a:ext uri="{FF2B5EF4-FFF2-40B4-BE49-F238E27FC236}">
                    <a16:creationId xmlns:a16="http://schemas.microsoft.com/office/drawing/2014/main" id="{65D1978B-1896-798C-38F5-F9D97AEDC5DE}"/>
                  </a:ext>
                  <a:ext uri="{C183D7F6-B498-43B3-948B-1728B52AA6E4}">
                    <adec:decorative xmlns:adec="http://schemas.microsoft.com/office/drawing/2017/decorative" val="1"/>
                  </a:ext>
                </a:extLst>
              </p:cNvPr>
              <p:cNvSpPr/>
              <p:nvPr/>
            </p:nvSpPr>
            <p:spPr>
              <a:xfrm>
                <a:off x="2037153" y="4268675"/>
                <a:ext cx="604373" cy="603315"/>
              </a:xfrm>
              <a:prstGeom prst="ellipse">
                <a:avLst/>
              </a:prstGeom>
              <a:gradFill>
                <a:gsLst>
                  <a:gs pos="49400">
                    <a:srgbClr val="D589FF"/>
                  </a:gs>
                  <a:gs pos="0">
                    <a:srgbClr val="3EB1FF"/>
                  </a:gs>
                  <a:gs pos="100000">
                    <a:srgbClr val="F69F97"/>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b="1">
                  <a:solidFill>
                    <a:schemeClr val="bg1"/>
                  </a:solidFill>
                  <a:latin typeface="+mj-lt"/>
                  <a:cs typeface="Segoe Sans Display Semibold" pitchFamily="2" charset="0"/>
                </a:endParaRPr>
              </a:p>
            </p:txBody>
          </p:sp>
        </p:grpSp>
        <p:sp>
          <p:nvSpPr>
            <p:cNvPr id="7" name="Graphic 52" descr="Icon of 5 nodes connected with lines to a central node">
              <a:extLst>
                <a:ext uri="{FF2B5EF4-FFF2-40B4-BE49-F238E27FC236}">
                  <a16:creationId xmlns:a16="http://schemas.microsoft.com/office/drawing/2014/main" id="{516FFA4D-A033-BC97-4553-88128091F55D}"/>
                </a:ext>
              </a:extLst>
            </p:cNvPr>
            <p:cNvSpPr/>
            <p:nvPr/>
          </p:nvSpPr>
          <p:spPr>
            <a:xfrm>
              <a:off x="4925132" y="3393179"/>
              <a:ext cx="271708" cy="271860"/>
            </a:xfrm>
            <a:custGeom>
              <a:avLst/>
              <a:gdLst>
                <a:gd name="connsiteX0" fmla="*/ 161920 w 190496"/>
                <a:gd name="connsiteY0" fmla="*/ 23802 h 190603"/>
                <a:gd name="connsiteX1" fmla="*/ 138117 w 190496"/>
                <a:gd name="connsiteY1" fmla="*/ 47624 h 190603"/>
                <a:gd name="connsiteX2" fmla="*/ 133231 w 190496"/>
                <a:gd name="connsiteY2" fmla="*/ 47119 h 190603"/>
                <a:gd name="connsiteX3" fmla="*/ 121039 w 190496"/>
                <a:gd name="connsiteY3" fmla="*/ 67293 h 190603"/>
                <a:gd name="connsiteX4" fmla="*/ 133345 w 190496"/>
                <a:gd name="connsiteY4" fmla="*/ 95325 h 190603"/>
                <a:gd name="connsiteX5" fmla="*/ 133345 w 190496"/>
                <a:gd name="connsiteY5" fmla="*/ 95878 h 190603"/>
                <a:gd name="connsiteX6" fmla="*/ 145689 w 190496"/>
                <a:gd name="connsiteY6" fmla="*/ 98364 h 190603"/>
                <a:gd name="connsiteX7" fmla="*/ 177924 w 190496"/>
                <a:gd name="connsiteY7" fmla="*/ 88618 h 190603"/>
                <a:gd name="connsiteX8" fmla="*/ 187670 w 190496"/>
                <a:gd name="connsiteY8" fmla="*/ 120853 h 190603"/>
                <a:gd name="connsiteX9" fmla="*/ 155435 w 190496"/>
                <a:gd name="connsiteY9" fmla="*/ 130598 h 190603"/>
                <a:gd name="connsiteX10" fmla="*/ 143032 w 190496"/>
                <a:gd name="connsiteY10" fmla="*/ 112403 h 190603"/>
                <a:gd name="connsiteX11" fmla="*/ 130459 w 190496"/>
                <a:gd name="connsiteY11" fmla="*/ 109879 h 190603"/>
                <a:gd name="connsiteX12" fmla="*/ 113866 w 190496"/>
                <a:gd name="connsiteY12" fmla="*/ 128577 h 190603"/>
                <a:gd name="connsiteX13" fmla="*/ 118581 w 190496"/>
                <a:gd name="connsiteY13" fmla="*/ 142979 h 190603"/>
                <a:gd name="connsiteX14" fmla="*/ 119058 w 190496"/>
                <a:gd name="connsiteY14" fmla="*/ 142979 h 190603"/>
                <a:gd name="connsiteX15" fmla="*/ 142853 w 190496"/>
                <a:gd name="connsiteY15" fmla="*/ 166808 h 190603"/>
                <a:gd name="connsiteX16" fmla="*/ 119023 w 190496"/>
                <a:gd name="connsiteY16" fmla="*/ 190604 h 190603"/>
                <a:gd name="connsiteX17" fmla="*/ 95228 w 190496"/>
                <a:gd name="connsiteY17" fmla="*/ 166774 h 190603"/>
                <a:gd name="connsiteX18" fmla="*/ 105037 w 190496"/>
                <a:gd name="connsiteY18" fmla="*/ 147532 h 190603"/>
                <a:gd name="connsiteX19" fmla="*/ 100312 w 190496"/>
                <a:gd name="connsiteY19" fmla="*/ 133092 h 190603"/>
                <a:gd name="connsiteX20" fmla="*/ 64575 w 190496"/>
                <a:gd name="connsiteY20" fmla="*/ 117918 h 190603"/>
                <a:gd name="connsiteX21" fmla="*/ 47477 w 190496"/>
                <a:gd name="connsiteY21" fmla="*/ 125996 h 190603"/>
                <a:gd name="connsiteX22" fmla="*/ 26483 w 190496"/>
                <a:gd name="connsiteY22" fmla="*/ 152327 h 190603"/>
                <a:gd name="connsiteX23" fmla="*/ 152 w 190496"/>
                <a:gd name="connsiteY23" fmla="*/ 131333 h 190603"/>
                <a:gd name="connsiteX24" fmla="*/ 21146 w 190496"/>
                <a:gd name="connsiteY24" fmla="*/ 105002 h 190603"/>
                <a:gd name="connsiteX25" fmla="*/ 41686 w 190496"/>
                <a:gd name="connsiteY25" fmla="*/ 112927 h 190603"/>
                <a:gd name="connsiteX26" fmla="*/ 58393 w 190496"/>
                <a:gd name="connsiteY26" fmla="*/ 105041 h 190603"/>
                <a:gd name="connsiteX27" fmla="*/ 65860 w 190496"/>
                <a:gd name="connsiteY27" fmla="*/ 71065 h 190603"/>
                <a:gd name="connsiteX28" fmla="*/ 56421 w 190496"/>
                <a:gd name="connsiteY28" fmla="*/ 60302 h 190603"/>
                <a:gd name="connsiteX29" fmla="*/ 25494 w 190496"/>
                <a:gd name="connsiteY29" fmla="*/ 46975 h 190603"/>
                <a:gd name="connsiteX30" fmla="*/ 38821 w 190496"/>
                <a:gd name="connsiteY30" fmla="*/ 16048 h 190603"/>
                <a:gd name="connsiteX31" fmla="*/ 69748 w 190496"/>
                <a:gd name="connsiteY31" fmla="*/ 29375 h 190603"/>
                <a:gd name="connsiteX32" fmla="*/ 67508 w 190496"/>
                <a:gd name="connsiteY32" fmla="*/ 51272 h 190603"/>
                <a:gd name="connsiteX33" fmla="*/ 76871 w 190496"/>
                <a:gd name="connsiteY33" fmla="*/ 61940 h 190603"/>
                <a:gd name="connsiteX34" fmla="*/ 95245 w 190496"/>
                <a:gd name="connsiteY34" fmla="*/ 57225 h 190603"/>
                <a:gd name="connsiteX35" fmla="*/ 108904 w 190496"/>
                <a:gd name="connsiteY35" fmla="*/ 59749 h 190603"/>
                <a:gd name="connsiteX36" fmla="*/ 120762 w 190496"/>
                <a:gd name="connsiteY36" fmla="*/ 40128 h 190603"/>
                <a:gd name="connsiteX37" fmla="*/ 121792 w 190496"/>
                <a:gd name="connsiteY37" fmla="*/ 6468 h 190603"/>
                <a:gd name="connsiteX38" fmla="*/ 155453 w 190496"/>
                <a:gd name="connsiteY38" fmla="*/ 7497 h 190603"/>
                <a:gd name="connsiteX39" fmla="*/ 161920 w 190496"/>
                <a:gd name="connsiteY39" fmla="*/ 23811 h 19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496" h="190603">
                  <a:moveTo>
                    <a:pt x="161920" y="23802"/>
                  </a:moveTo>
                  <a:cubicBezTo>
                    <a:pt x="161925" y="36953"/>
                    <a:pt x="151268" y="47619"/>
                    <a:pt x="138117" y="47624"/>
                  </a:cubicBezTo>
                  <a:cubicBezTo>
                    <a:pt x="136475" y="47624"/>
                    <a:pt x="134838" y="47455"/>
                    <a:pt x="133231" y="47119"/>
                  </a:cubicBezTo>
                  <a:lnTo>
                    <a:pt x="121039" y="67293"/>
                  </a:lnTo>
                  <a:cubicBezTo>
                    <a:pt x="128889" y="74499"/>
                    <a:pt x="133354" y="84669"/>
                    <a:pt x="133345" y="95325"/>
                  </a:cubicBezTo>
                  <a:lnTo>
                    <a:pt x="133345" y="95878"/>
                  </a:lnTo>
                  <a:lnTo>
                    <a:pt x="145689" y="98364"/>
                  </a:lnTo>
                  <a:cubicBezTo>
                    <a:pt x="151900" y="86771"/>
                    <a:pt x="166332" y="82408"/>
                    <a:pt x="177924" y="88618"/>
                  </a:cubicBezTo>
                  <a:cubicBezTo>
                    <a:pt x="189517" y="94828"/>
                    <a:pt x="193880" y="109260"/>
                    <a:pt x="187670" y="120853"/>
                  </a:cubicBezTo>
                  <a:cubicBezTo>
                    <a:pt x="181460" y="132445"/>
                    <a:pt x="167028" y="136809"/>
                    <a:pt x="155435" y="130598"/>
                  </a:cubicBezTo>
                  <a:cubicBezTo>
                    <a:pt x="148576" y="126924"/>
                    <a:pt x="143945" y="120131"/>
                    <a:pt x="143032" y="112403"/>
                  </a:cubicBezTo>
                  <a:lnTo>
                    <a:pt x="130459" y="109879"/>
                  </a:lnTo>
                  <a:cubicBezTo>
                    <a:pt x="127179" y="117795"/>
                    <a:pt x="121336" y="124379"/>
                    <a:pt x="113866" y="128577"/>
                  </a:cubicBezTo>
                  <a:lnTo>
                    <a:pt x="118581" y="142979"/>
                  </a:lnTo>
                  <a:lnTo>
                    <a:pt x="119058" y="142979"/>
                  </a:lnTo>
                  <a:cubicBezTo>
                    <a:pt x="132209" y="142988"/>
                    <a:pt x="142862" y="153657"/>
                    <a:pt x="142853" y="166808"/>
                  </a:cubicBezTo>
                  <a:cubicBezTo>
                    <a:pt x="142844" y="179960"/>
                    <a:pt x="132175" y="190613"/>
                    <a:pt x="119023" y="190604"/>
                  </a:cubicBezTo>
                  <a:cubicBezTo>
                    <a:pt x="105872" y="190594"/>
                    <a:pt x="95219" y="179925"/>
                    <a:pt x="95228" y="166774"/>
                  </a:cubicBezTo>
                  <a:cubicBezTo>
                    <a:pt x="95233" y="159161"/>
                    <a:pt x="98879" y="152009"/>
                    <a:pt x="105037" y="147532"/>
                  </a:cubicBezTo>
                  <a:lnTo>
                    <a:pt x="100312" y="133092"/>
                  </a:lnTo>
                  <a:cubicBezTo>
                    <a:pt x="86521" y="134951"/>
                    <a:pt x="72815" y="129132"/>
                    <a:pt x="64575" y="117918"/>
                  </a:cubicBezTo>
                  <a:lnTo>
                    <a:pt x="47477" y="125996"/>
                  </a:lnTo>
                  <a:cubicBezTo>
                    <a:pt x="48951" y="139064"/>
                    <a:pt x="39552" y="150853"/>
                    <a:pt x="26483" y="152327"/>
                  </a:cubicBezTo>
                  <a:cubicBezTo>
                    <a:pt x="13415" y="153801"/>
                    <a:pt x="1626" y="144401"/>
                    <a:pt x="152" y="131333"/>
                  </a:cubicBezTo>
                  <a:cubicBezTo>
                    <a:pt x="-1322" y="118265"/>
                    <a:pt x="8078" y="106476"/>
                    <a:pt x="21146" y="105002"/>
                  </a:cubicBezTo>
                  <a:cubicBezTo>
                    <a:pt x="28876" y="104130"/>
                    <a:pt x="36545" y="107089"/>
                    <a:pt x="41686" y="112927"/>
                  </a:cubicBezTo>
                  <a:lnTo>
                    <a:pt x="58393" y="105041"/>
                  </a:lnTo>
                  <a:cubicBezTo>
                    <a:pt x="55275" y="93173"/>
                    <a:pt x="58053" y="80531"/>
                    <a:pt x="65860" y="71065"/>
                  </a:cubicBezTo>
                  <a:lnTo>
                    <a:pt x="56421" y="60302"/>
                  </a:lnTo>
                  <a:cubicBezTo>
                    <a:pt x="44201" y="65162"/>
                    <a:pt x="30354" y="59195"/>
                    <a:pt x="25494" y="46975"/>
                  </a:cubicBezTo>
                  <a:cubicBezTo>
                    <a:pt x="20634" y="34755"/>
                    <a:pt x="26601" y="20908"/>
                    <a:pt x="38821" y="16048"/>
                  </a:cubicBezTo>
                  <a:cubicBezTo>
                    <a:pt x="51041" y="11188"/>
                    <a:pt x="64888" y="17155"/>
                    <a:pt x="69748" y="29375"/>
                  </a:cubicBezTo>
                  <a:cubicBezTo>
                    <a:pt x="72622" y="36602"/>
                    <a:pt x="71786" y="44777"/>
                    <a:pt x="67508" y="51272"/>
                  </a:cubicBezTo>
                  <a:lnTo>
                    <a:pt x="76871" y="61940"/>
                  </a:lnTo>
                  <a:cubicBezTo>
                    <a:pt x="82498" y="58837"/>
                    <a:pt x="88820" y="57215"/>
                    <a:pt x="95245" y="57225"/>
                  </a:cubicBezTo>
                  <a:cubicBezTo>
                    <a:pt x="100055" y="57225"/>
                    <a:pt x="104675" y="58120"/>
                    <a:pt x="108904" y="59749"/>
                  </a:cubicBezTo>
                  <a:lnTo>
                    <a:pt x="120762" y="40128"/>
                  </a:lnTo>
                  <a:cubicBezTo>
                    <a:pt x="111752" y="30548"/>
                    <a:pt x="112213" y="15478"/>
                    <a:pt x="121792" y="6468"/>
                  </a:cubicBezTo>
                  <a:cubicBezTo>
                    <a:pt x="131372" y="-2543"/>
                    <a:pt x="146442" y="-2082"/>
                    <a:pt x="155453" y="7497"/>
                  </a:cubicBezTo>
                  <a:cubicBezTo>
                    <a:pt x="159607" y="11914"/>
                    <a:pt x="161920" y="17748"/>
                    <a:pt x="161920" y="23811"/>
                  </a:cubicBezTo>
                  <a:close/>
                </a:path>
              </a:pathLst>
            </a:custGeom>
            <a:solidFill>
              <a:schemeClr val="bg1"/>
            </a:solidFill>
            <a:ln w="34288" cap="flat">
              <a:noFill/>
              <a:prstDash val="solid"/>
              <a:miter/>
            </a:ln>
            <a:effectLst>
              <a:outerShdw blurRad="88900" dist="38100" dir="2700000" algn="tl" rotWithShape="0">
                <a:prstClr val="black">
                  <a:alpha val="40000"/>
                </a:prstClr>
              </a:outerShdw>
            </a:effectLst>
          </p:spPr>
          <p:txBody>
            <a:bodyPr rtlCol="0" anchor="ctr"/>
            <a:lstStyle/>
            <a:p>
              <a:endParaRPr lang="en-US" noProof="0"/>
            </a:p>
          </p:txBody>
        </p:sp>
      </p:grpSp>
    </p:spTree>
    <p:extLst>
      <p:ext uri="{BB962C8B-B14F-4D97-AF65-F5344CB8AC3E}">
        <p14:creationId xmlns:p14="http://schemas.microsoft.com/office/powerpoint/2010/main" val="19178571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A5D9586E-88E2-6105-6072-EE547D2A152E}"/>
              </a:ext>
            </a:extLst>
          </p:cNvPr>
          <p:cNvSpPr txBox="1">
            <a:spLocks noGrp="1"/>
          </p:cNvSpPr>
          <p:nvPr>
            <p:ph type="title" idx="4294967295"/>
          </p:nvPr>
        </p:nvSpPr>
        <p:spPr>
          <a:xfrm>
            <a:off x="583952" y="623052"/>
            <a:ext cx="7268277" cy="2385268"/>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a:ln w="3175">
                  <a:noFill/>
                </a:ln>
                <a:gradFill flip="none" rotWithShape="1">
                  <a:gsLst>
                    <a:gs pos="0">
                      <a:srgbClr val="94D8FE"/>
                    </a:gs>
                    <a:gs pos="100000">
                      <a:schemeClr val="bg1"/>
                    </a:gs>
                  </a:gsLst>
                  <a:lin ang="13500000" scaled="1"/>
                  <a:tileRect/>
                </a:gradFill>
                <a:effectLst/>
                <a:latin typeface="Segoe Sans Display Semibold" pitchFamily="2" charset="0"/>
                <a:ea typeface="+mn-ea"/>
                <a:cs typeface="Segoe Sans Display Semibold" pitchFamily="2" charset="0"/>
              </a:defRPr>
            </a:lvl1pPr>
          </a:lstStyle>
          <a:p>
            <a:pPr marL="0" marR="0" lvl="0" indent="0" algn="l" defTabSz="914367" rtl="0" eaLnBrk="1" fontAlgn="auto" latinLnBrk="0" hangingPunct="1">
              <a:lnSpc>
                <a:spcPct val="90000"/>
              </a:lnSpc>
              <a:spcBef>
                <a:spcPts val="0"/>
              </a:spcBef>
              <a:spcAft>
                <a:spcPts val="600"/>
              </a:spcAft>
              <a:buClrTx/>
              <a:buSzTx/>
              <a:buFontTx/>
              <a:buNone/>
              <a:tabLst/>
              <a:defRPr/>
            </a:pPr>
            <a:r>
              <a:rPr kumimoji="0" lang="en-US" sz="8000" b="0" i="0" u="none" strike="noStrike" kern="1200" cap="none" spc="0" normalizeH="0" baseline="0" noProof="0">
                <a:ln>
                  <a:noFill/>
                </a:ln>
                <a:gradFill flip="none" rotWithShape="1">
                  <a:gsLst>
                    <a:gs pos="0">
                      <a:srgbClr val="94D8FE"/>
                    </a:gs>
                    <a:gs pos="100000">
                      <a:srgbClr val="FFFFFF"/>
                    </a:gs>
                  </a:gsLst>
                  <a:lin ang="13500000" scaled="1"/>
                  <a:tileRect/>
                </a:gradFill>
                <a:effectLst/>
                <a:uLnTx/>
                <a:uFillTx/>
                <a:latin typeface="Segoe Sans Display Semibold" pitchFamily="2" charset="0"/>
                <a:ea typeface="+mn-ea"/>
                <a:cs typeface="Segoe Sans Display Semibold" pitchFamily="2" charset="0"/>
              </a:rPr>
              <a:t>Next Steps and Call to Action</a:t>
            </a:r>
          </a:p>
        </p:txBody>
      </p:sp>
    </p:spTree>
    <p:extLst>
      <p:ext uri="{BB962C8B-B14F-4D97-AF65-F5344CB8AC3E}">
        <p14:creationId xmlns:p14="http://schemas.microsoft.com/office/powerpoint/2010/main" val="13143299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027DBC4-C063-A787-885D-308BBCF3B9B9}"/>
              </a:ext>
              <a:ext uri="{C183D7F6-B498-43B3-948B-1728B52AA6E4}">
                <adec:decorative xmlns:adec="http://schemas.microsoft.com/office/drawing/2017/decorative" val="1"/>
              </a:ext>
            </a:extLst>
          </p:cNvPr>
          <p:cNvSpPr/>
          <p:nvPr/>
        </p:nvSpPr>
        <p:spPr bwMode="auto">
          <a:xfrm flipH="1">
            <a:off x="571491" y="1990714"/>
            <a:ext cx="3304986" cy="4052646"/>
          </a:xfrm>
          <a:prstGeom prst="roundRect">
            <a:avLst>
              <a:gd name="adj" fmla="val 6624"/>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16" name="Rectangle: Top Corners Rounded 15">
            <a:extLst>
              <a:ext uri="{FF2B5EF4-FFF2-40B4-BE49-F238E27FC236}">
                <a16:creationId xmlns:a16="http://schemas.microsoft.com/office/drawing/2014/main" id="{85C8C795-D25B-5AF4-7262-2243DA9AA938}"/>
              </a:ext>
              <a:ext uri="{C183D7F6-B498-43B3-948B-1728B52AA6E4}">
                <adec:decorative xmlns:adec="http://schemas.microsoft.com/office/drawing/2017/decorative" val="1"/>
              </a:ext>
            </a:extLst>
          </p:cNvPr>
          <p:cNvSpPr/>
          <p:nvPr/>
        </p:nvSpPr>
        <p:spPr bwMode="auto">
          <a:xfrm rot="16200000">
            <a:off x="1839539" y="3772763"/>
            <a:ext cx="621466" cy="2971801"/>
          </a:xfrm>
          <a:prstGeom prst="round2SameRect">
            <a:avLst>
              <a:gd name="adj1" fmla="val 50000"/>
              <a:gd name="adj2" fmla="val 0"/>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IN" sz="1800">
              <a:solidFill>
                <a:srgbClr val="000000"/>
              </a:solidFill>
              <a:latin typeface="Segoe Sans Display"/>
              <a:cs typeface="Segoe Sans Display"/>
            </a:endParaRPr>
          </a:p>
        </p:txBody>
      </p:sp>
      <p:sp>
        <p:nvSpPr>
          <p:cNvPr id="17" name="Rectangle: Top Corners Rounded 16">
            <a:extLst>
              <a:ext uri="{FF2B5EF4-FFF2-40B4-BE49-F238E27FC236}">
                <a16:creationId xmlns:a16="http://schemas.microsoft.com/office/drawing/2014/main" id="{FB02D59C-DC01-4402-E083-8BD72B66E811}"/>
              </a:ext>
              <a:ext uri="{C183D7F6-B498-43B3-948B-1728B52AA6E4}">
                <adec:decorative xmlns:adec="http://schemas.microsoft.com/office/drawing/2017/decorative" val="1"/>
              </a:ext>
            </a:extLst>
          </p:cNvPr>
          <p:cNvSpPr/>
          <p:nvPr/>
        </p:nvSpPr>
        <p:spPr bwMode="auto">
          <a:xfrm rot="16200000">
            <a:off x="1970485" y="3783479"/>
            <a:ext cx="490538" cy="2950367"/>
          </a:xfrm>
          <a:prstGeom prst="round2SameRect">
            <a:avLst>
              <a:gd name="adj1" fmla="val 50000"/>
              <a:gd name="adj2" fmla="val 0"/>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000">
              <a:solidFill>
                <a:prstClr val="white"/>
              </a:solidFill>
              <a:latin typeface="Segoe Sans Display"/>
              <a:cs typeface="Segoe UI" pitchFamily="34" charset="0"/>
            </a:endParaRPr>
          </a:p>
        </p:txBody>
      </p:sp>
      <p:sp>
        <p:nvSpPr>
          <p:cNvPr id="19" name="Rectangle: Rounded Corners 18">
            <a:extLst>
              <a:ext uri="{FF2B5EF4-FFF2-40B4-BE49-F238E27FC236}">
                <a16:creationId xmlns:a16="http://schemas.microsoft.com/office/drawing/2014/main" id="{2D4F8BAC-C508-AA5D-A665-AD3266C37CC5}"/>
              </a:ext>
              <a:ext uri="{C183D7F6-B498-43B3-948B-1728B52AA6E4}">
                <adec:decorative xmlns:adec="http://schemas.microsoft.com/office/drawing/2017/decorative" val="1"/>
              </a:ext>
            </a:extLst>
          </p:cNvPr>
          <p:cNvSpPr/>
          <p:nvPr/>
        </p:nvSpPr>
        <p:spPr bwMode="auto">
          <a:xfrm rot="16200000" flipH="1">
            <a:off x="4770839" y="-577452"/>
            <a:ext cx="5686424" cy="8012906"/>
          </a:xfrm>
          <a:prstGeom prst="roundRect">
            <a:avLst>
              <a:gd name="adj" fmla="val 3551"/>
            </a:avLst>
          </a:prstGeom>
          <a:solidFill>
            <a:schemeClr val="tx1"/>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5" name="Title 4">
            <a:extLst>
              <a:ext uri="{FF2B5EF4-FFF2-40B4-BE49-F238E27FC236}">
                <a16:creationId xmlns:a16="http://schemas.microsoft.com/office/drawing/2014/main" id="{5AEBACF2-9A7E-4124-820D-C7744533A31B}"/>
              </a:ext>
            </a:extLst>
          </p:cNvPr>
          <p:cNvSpPr>
            <a:spLocks noGrp="1"/>
          </p:cNvSpPr>
          <p:nvPr>
            <p:ph type="title"/>
          </p:nvPr>
        </p:nvSpPr>
        <p:spPr/>
        <p:txBody>
          <a:bodyPr/>
          <a:lstStyle/>
          <a:p>
            <a:r>
              <a:rPr lang="en-US"/>
              <a:t>Customer Hub</a:t>
            </a:r>
            <a:endParaRPr lang="en-IN"/>
          </a:p>
        </p:txBody>
      </p:sp>
      <p:pic>
        <p:nvPicPr>
          <p:cNvPr id="20" name="Graphic 19" descr="Customer Hub logo">
            <a:extLst>
              <a:ext uri="{FF2B5EF4-FFF2-40B4-BE49-F238E27FC236}">
                <a16:creationId xmlns:a16="http://schemas.microsoft.com/office/drawing/2014/main" id="{0B35275D-A36C-2FEE-F522-3EC355D8B0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930" y="689601"/>
            <a:ext cx="1889226" cy="996324"/>
          </a:xfrm>
          <a:prstGeom prst="rect">
            <a:avLst/>
          </a:prstGeom>
        </p:spPr>
      </p:pic>
      <p:pic>
        <p:nvPicPr>
          <p:cNvPr id="7" name="Picture 6" descr="QR code to CustomerHub Sessions​ website">
            <a:extLst>
              <a:ext uri="{FF2B5EF4-FFF2-40B4-BE49-F238E27FC236}">
                <a16:creationId xmlns:a16="http://schemas.microsoft.com/office/drawing/2014/main" id="{73434B69-5AE9-898D-CD74-79C32E94922A}"/>
              </a:ext>
            </a:extLst>
          </p:cNvPr>
          <p:cNvPicPr>
            <a:picLocks noChangeAspect="1"/>
          </p:cNvPicPr>
          <p:nvPr/>
        </p:nvPicPr>
        <p:blipFill>
          <a:blip r:embed="rId5"/>
          <a:stretch>
            <a:fillRect/>
          </a:stretch>
        </p:blipFill>
        <p:spPr>
          <a:xfrm>
            <a:off x="1042171" y="2379221"/>
            <a:ext cx="2094745" cy="2094745"/>
          </a:xfrm>
          <a:prstGeom prst="roundRect">
            <a:avLst>
              <a:gd name="adj" fmla="val 3388"/>
            </a:avLst>
          </a:prstGeom>
          <a:noFill/>
        </p:spPr>
      </p:pic>
      <p:sp>
        <p:nvSpPr>
          <p:cNvPr id="22" name="TextBox 21">
            <a:extLst>
              <a:ext uri="{FF2B5EF4-FFF2-40B4-BE49-F238E27FC236}">
                <a16:creationId xmlns:a16="http://schemas.microsoft.com/office/drawing/2014/main" id="{91E04E1F-1BED-99C4-B8E9-99B6041833AF}"/>
              </a:ext>
            </a:extLst>
          </p:cNvPr>
          <p:cNvSpPr txBox="1"/>
          <p:nvPr/>
        </p:nvSpPr>
        <p:spPr>
          <a:xfrm>
            <a:off x="927705" y="5166330"/>
            <a:ext cx="2576098" cy="184666"/>
          </a:xfrm>
          <a:prstGeom prst="rect">
            <a:avLst/>
          </a:prstGeom>
          <a:noFill/>
        </p:spPr>
        <p:txBody>
          <a:bodyPr wrap="square" lIns="0" tIns="0" rIns="0" bIns="0">
            <a:spAutoFit/>
          </a:bodyPr>
          <a:lstStyle>
            <a:defPPr>
              <a:defRPr lang="en-US"/>
            </a:defPPr>
            <a:lvl1pPr marR="0" lvl="0" algn="r" fontAlgn="auto">
              <a:lnSpc>
                <a:spcPct val="100000"/>
              </a:lnSpc>
              <a:spcBef>
                <a:spcPts val="0"/>
              </a:spcBef>
              <a:spcAft>
                <a:spcPts val="0"/>
              </a:spcAft>
              <a:buClrTx/>
              <a:buSzTx/>
              <a:buFontTx/>
              <a:buNone/>
              <a:tabLst/>
              <a:defRPr/>
            </a:lvl1pPr>
          </a:lstStyle>
          <a:p>
            <a:pPr algn="l" defTabSz="914400">
              <a:defRPr/>
            </a:pPr>
            <a:r>
              <a:rPr lang="en-US" sz="1200">
                <a:solidFill>
                  <a:schemeClr val="accent3"/>
                </a:solidFill>
                <a:latin typeface="Segoe Sans Text"/>
                <a:hlinkClick r:id="rId6">
                  <a:extLst>
                    <a:ext uri="{A12FA001-AC4F-418D-AE19-62706E023703}">
                      <ahyp:hlinkClr xmlns:ahyp="http://schemas.microsoft.com/office/drawing/2018/hyperlinkcolor" val="tx"/>
                    </a:ext>
                  </a:extLst>
                </a:hlinkClick>
              </a:rPr>
              <a:t>https://aka.ms/CustomerHubSessions</a:t>
            </a:r>
            <a:r>
              <a:rPr lang="en-US" sz="1200">
                <a:solidFill>
                  <a:schemeClr val="accent3"/>
                </a:solidFill>
                <a:latin typeface="Segoe Sans Text"/>
              </a:rPr>
              <a:t>​</a:t>
            </a:r>
          </a:p>
        </p:txBody>
      </p:sp>
      <p:sp>
        <p:nvSpPr>
          <p:cNvPr id="23" name="TextBox 22">
            <a:extLst>
              <a:ext uri="{FF2B5EF4-FFF2-40B4-BE49-F238E27FC236}">
                <a16:creationId xmlns:a16="http://schemas.microsoft.com/office/drawing/2014/main" id="{64852C43-31A5-99ED-3466-7CFCEC20B450}"/>
              </a:ext>
            </a:extLst>
          </p:cNvPr>
          <p:cNvSpPr txBox="1"/>
          <p:nvPr/>
        </p:nvSpPr>
        <p:spPr>
          <a:xfrm>
            <a:off x="4191522" y="1134943"/>
            <a:ext cx="6845057" cy="830997"/>
          </a:xfrm>
          <a:prstGeom prst="rect">
            <a:avLst/>
          </a:prstGeom>
          <a:noFill/>
          <a:ln>
            <a:noFill/>
            <a:prstDash/>
          </a:ln>
          <a:effectLst/>
        </p:spPr>
        <p:txBody>
          <a:bodyPr wrap="square">
            <a:spAutoFit/>
          </a:bodyPr>
          <a:lstStyle/>
          <a:p>
            <a:pPr algn="ctr">
              <a:spcAft>
                <a:spcPts val="1800"/>
              </a:spcAft>
            </a:pPr>
            <a:r>
              <a:rPr lang="en-US" sz="2400">
                <a:ln w="3175">
                  <a:noFill/>
                </a:ln>
                <a:solidFill>
                  <a:schemeClr val="bg1"/>
                </a:solidFill>
                <a:latin typeface="Segoe Sans Display Semibold" pitchFamily="2" charset="0"/>
                <a:cs typeface="Segoe Sans Display Semibold" pitchFamily="2" charset="0"/>
              </a:rPr>
              <a:t>Visit </a:t>
            </a:r>
            <a:r>
              <a:rPr lang="en-US" sz="2400">
                <a:ln w="3175">
                  <a:noFill/>
                </a:ln>
                <a:solidFill>
                  <a:schemeClr val="accent3"/>
                </a:solidFill>
                <a:latin typeface="Segoe Sans Display Semibold" pitchFamily="2" charset="0"/>
                <a:cs typeface="Segoe Sans Display Semibold" pitchFamily="2" charset="0"/>
                <a:hlinkClick r:id="rId6">
                  <a:extLst>
                    <a:ext uri="{A12FA001-AC4F-418D-AE19-62706E023703}">
                      <ahyp:hlinkClr xmlns:ahyp="http://schemas.microsoft.com/office/drawing/2018/hyperlinkcolor" val="tx"/>
                    </a:ext>
                  </a:extLst>
                </a:hlinkClick>
              </a:rPr>
              <a:t>Customer Hub website</a:t>
            </a:r>
            <a:r>
              <a:rPr lang="en-US" sz="2400">
                <a:ln w="3175">
                  <a:noFill/>
                </a:ln>
                <a:solidFill>
                  <a:schemeClr val="accent3"/>
                </a:solidFill>
                <a:latin typeface="Segoe Sans Display Semibold" pitchFamily="2" charset="0"/>
                <a:cs typeface="Segoe Sans Display Semibold" pitchFamily="2" charset="0"/>
              </a:rPr>
              <a:t> </a:t>
            </a:r>
            <a:r>
              <a:rPr lang="en-US" sz="2400">
                <a:ln w="3175">
                  <a:noFill/>
                </a:ln>
                <a:solidFill>
                  <a:schemeClr val="bg1"/>
                </a:solidFill>
                <a:latin typeface="Segoe Sans Display Semibold" pitchFamily="2" charset="0"/>
                <a:cs typeface="Segoe Sans Display Semibold" pitchFamily="2" charset="0"/>
              </a:rPr>
              <a:t>for upcoming sessions, updates, and on demand contents!</a:t>
            </a:r>
          </a:p>
        </p:txBody>
      </p:sp>
      <p:pic>
        <p:nvPicPr>
          <p:cNvPr id="24" name="Picture 23" descr="Microsoft Customer Hub webpage showing upcoming webinar series on AI agents, Microsoft 365 Copilot, and Teams readiness.">
            <a:extLst>
              <a:ext uri="{FF2B5EF4-FFF2-40B4-BE49-F238E27FC236}">
                <a16:creationId xmlns:a16="http://schemas.microsoft.com/office/drawing/2014/main" id="{14E0C3CE-2408-7880-A8FC-5C5D4B4118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07628" y="2449924"/>
            <a:ext cx="7612846" cy="3622138"/>
          </a:xfrm>
          <a:prstGeom prst="roundRect">
            <a:avLst>
              <a:gd name="adj" fmla="val 2532"/>
            </a:avLst>
          </a:prstGeom>
        </p:spPr>
      </p:pic>
    </p:spTree>
    <p:extLst>
      <p:ext uri="{BB962C8B-B14F-4D97-AF65-F5344CB8AC3E}">
        <p14:creationId xmlns:p14="http://schemas.microsoft.com/office/powerpoint/2010/main" val="32048002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22D78-2ABB-EF39-2E3A-B6911C52294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9372677-DDD6-A4D6-ADD0-BB14DA6BFD8B}"/>
              </a:ext>
              <a:ext uri="{C183D7F6-B498-43B3-948B-1728B52AA6E4}">
                <adec:decorative xmlns:adec="http://schemas.microsoft.com/office/drawing/2017/decorative" val="1"/>
              </a:ext>
            </a:extLst>
          </p:cNvPr>
          <p:cNvSpPr/>
          <p:nvPr/>
        </p:nvSpPr>
        <p:spPr bwMode="auto">
          <a:xfrm flipH="1">
            <a:off x="571487" y="869546"/>
            <a:ext cx="4029087" cy="5118910"/>
          </a:xfrm>
          <a:prstGeom prst="roundRect">
            <a:avLst>
              <a:gd name="adj" fmla="val 6624"/>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grpSp>
        <p:nvGrpSpPr>
          <p:cNvPr id="6" name="Group 5">
            <a:extLst>
              <a:ext uri="{FF2B5EF4-FFF2-40B4-BE49-F238E27FC236}">
                <a16:creationId xmlns:a16="http://schemas.microsoft.com/office/drawing/2014/main" id="{B24519F1-3D83-DA39-1C4C-A9AEA5E073B2}"/>
              </a:ext>
              <a:ext uri="{C183D7F6-B498-43B3-948B-1728B52AA6E4}">
                <adec:decorative xmlns:adec="http://schemas.microsoft.com/office/drawing/2017/decorative" val="1"/>
              </a:ext>
            </a:extLst>
          </p:cNvPr>
          <p:cNvGrpSpPr/>
          <p:nvPr/>
        </p:nvGrpSpPr>
        <p:grpSpPr>
          <a:xfrm>
            <a:off x="876300" y="4895850"/>
            <a:ext cx="3724278" cy="725628"/>
            <a:chOff x="1143102" y="4947931"/>
            <a:chExt cx="3457476" cy="621466"/>
          </a:xfrm>
        </p:grpSpPr>
        <p:sp>
          <p:nvSpPr>
            <p:cNvPr id="7" name="Rectangle: Top Corners Rounded 6">
              <a:extLst>
                <a:ext uri="{FF2B5EF4-FFF2-40B4-BE49-F238E27FC236}">
                  <a16:creationId xmlns:a16="http://schemas.microsoft.com/office/drawing/2014/main" id="{B10973C8-ED1E-8E5C-AB72-CBC3FA4AC3B6}"/>
                </a:ext>
              </a:extLst>
            </p:cNvPr>
            <p:cNvSpPr/>
            <p:nvPr/>
          </p:nvSpPr>
          <p:spPr bwMode="auto">
            <a:xfrm rot="16200000">
              <a:off x="2561107" y="3529926"/>
              <a:ext cx="621466" cy="3457476"/>
            </a:xfrm>
            <a:prstGeom prst="round2SameRect">
              <a:avLst>
                <a:gd name="adj1" fmla="val 50000"/>
                <a:gd name="adj2" fmla="val 0"/>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IN" sz="1800">
                <a:solidFill>
                  <a:srgbClr val="000000"/>
                </a:solidFill>
                <a:latin typeface="Segoe Sans Display"/>
                <a:cs typeface="Segoe Sans Display"/>
              </a:endParaRPr>
            </a:p>
          </p:txBody>
        </p:sp>
        <p:sp>
          <p:nvSpPr>
            <p:cNvPr id="8" name="Rectangle: Top Corners Rounded 7">
              <a:extLst>
                <a:ext uri="{FF2B5EF4-FFF2-40B4-BE49-F238E27FC236}">
                  <a16:creationId xmlns:a16="http://schemas.microsoft.com/office/drawing/2014/main" id="{01EBDD77-8D01-AF6E-9832-44146C63BEAF}"/>
                </a:ext>
              </a:extLst>
            </p:cNvPr>
            <p:cNvSpPr/>
            <p:nvPr/>
          </p:nvSpPr>
          <p:spPr bwMode="auto">
            <a:xfrm rot="16200000">
              <a:off x="2664670" y="3568024"/>
              <a:ext cx="490538" cy="3381277"/>
            </a:xfrm>
            <a:prstGeom prst="round2SameRect">
              <a:avLst>
                <a:gd name="adj1" fmla="val 50000"/>
                <a:gd name="adj2" fmla="val 0"/>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IN" sz="2000">
                <a:solidFill>
                  <a:prstClr val="white"/>
                </a:solidFill>
                <a:latin typeface="Segoe Sans Display"/>
                <a:cs typeface="Segoe UI" pitchFamily="34" charset="0"/>
              </a:endParaRPr>
            </a:p>
          </p:txBody>
        </p:sp>
      </p:grpSp>
      <p:sp>
        <p:nvSpPr>
          <p:cNvPr id="10" name="Rectangle: Rounded Corners 9">
            <a:extLst>
              <a:ext uri="{FF2B5EF4-FFF2-40B4-BE49-F238E27FC236}">
                <a16:creationId xmlns:a16="http://schemas.microsoft.com/office/drawing/2014/main" id="{15BDB4AA-6952-ECC2-369D-1625F2AD60F0}"/>
              </a:ext>
              <a:ext uri="{C183D7F6-B498-43B3-948B-1728B52AA6E4}">
                <adec:decorative xmlns:adec="http://schemas.microsoft.com/office/drawing/2017/decorative" val="1"/>
              </a:ext>
            </a:extLst>
          </p:cNvPr>
          <p:cNvSpPr/>
          <p:nvPr/>
        </p:nvSpPr>
        <p:spPr bwMode="auto">
          <a:xfrm rot="16200000" flipH="1">
            <a:off x="5156912" y="-191379"/>
            <a:ext cx="5686424" cy="7240760"/>
          </a:xfrm>
          <a:prstGeom prst="roundRect">
            <a:avLst>
              <a:gd name="adj" fmla="val 3551"/>
            </a:avLst>
          </a:prstGeom>
          <a:solidFill>
            <a:schemeClr val="tx1"/>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11" name="Title 3">
            <a:extLst>
              <a:ext uri="{FF2B5EF4-FFF2-40B4-BE49-F238E27FC236}">
                <a16:creationId xmlns:a16="http://schemas.microsoft.com/office/drawing/2014/main" id="{1A504D6E-BB37-83CE-2113-A592B1FE7D6F}"/>
              </a:ext>
            </a:extLst>
          </p:cNvPr>
          <p:cNvSpPr txBox="1">
            <a:spLocks noGrp="1"/>
          </p:cNvSpPr>
          <p:nvPr>
            <p:ph type="title" idx="4294967295"/>
          </p:nvPr>
        </p:nvSpPr>
        <p:spPr>
          <a:xfrm>
            <a:off x="1008796" y="1113978"/>
            <a:ext cx="2933642" cy="498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0" baseline="0">
                <a:ln w="3175">
                  <a:noFill/>
                </a:ln>
                <a:gradFill flip="none" rotWithShape="1">
                  <a:gsLst>
                    <a:gs pos="0">
                      <a:srgbClr val="94D8FE"/>
                    </a:gs>
                    <a:gs pos="100000">
                      <a:schemeClr val="bg1"/>
                    </a:gs>
                  </a:gsLst>
                  <a:lin ang="13500000" scaled="1"/>
                  <a:tileRect/>
                </a:gradFill>
                <a:effectLst/>
                <a:latin typeface="+mj-lt"/>
                <a:ea typeface="+mn-ea"/>
                <a:cs typeface="Segoe Sans Display Semibold" pitchFamily="2"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a:ln w="3175">
                  <a:noFill/>
                </a:ln>
                <a:gradFill flip="none" rotWithShape="1">
                  <a:gsLst>
                    <a:gs pos="0">
                      <a:srgbClr val="94D8FE"/>
                    </a:gs>
                    <a:gs pos="100000">
                      <a:schemeClr val="bg1"/>
                    </a:gs>
                  </a:gsLst>
                  <a:lin ang="13500000" scaled="1"/>
                  <a:tileRect/>
                </a:gradFill>
                <a:effectLst/>
                <a:uLnTx/>
                <a:uFillTx/>
                <a:latin typeface="+mj-lt"/>
                <a:ea typeface="+mn-ea"/>
                <a:cs typeface="Segoe Sans Display Semibold" pitchFamily="2" charset="0"/>
              </a:rPr>
              <a:t>Copilot Chat Adoption Hub</a:t>
            </a:r>
          </a:p>
        </p:txBody>
      </p:sp>
      <p:pic>
        <p:nvPicPr>
          <p:cNvPr id="9" name="Picture 8" descr="QR code for Copilot Chat adaptation Hub ">
            <a:extLst>
              <a:ext uri="{FF2B5EF4-FFF2-40B4-BE49-F238E27FC236}">
                <a16:creationId xmlns:a16="http://schemas.microsoft.com/office/drawing/2014/main" id="{E9EA7AF3-BDD1-F493-F2C3-BFA9091AA13A}"/>
              </a:ext>
            </a:extLst>
          </p:cNvPr>
          <p:cNvPicPr>
            <a:picLocks noChangeAspect="1"/>
          </p:cNvPicPr>
          <p:nvPr/>
        </p:nvPicPr>
        <p:blipFill>
          <a:blip r:embed="rId3" cstate="screen">
            <a:extLst>
              <a:ext uri="{28A0092B-C50C-407E-A947-70E740481C1C}">
                <a14:useLocalDpi xmlns:a14="http://schemas.microsoft.com/office/drawing/2010/main"/>
              </a:ext>
            </a:extLst>
          </a:blip>
          <a:srcRect l="-4954" t="-4954" r="-4954" b="-4954"/>
          <a:stretch>
            <a:fillRect/>
          </a:stretch>
        </p:blipFill>
        <p:spPr>
          <a:xfrm>
            <a:off x="1428629" y="2504901"/>
            <a:ext cx="2093976" cy="2093976"/>
          </a:xfrm>
          <a:prstGeom prst="roundRect">
            <a:avLst>
              <a:gd name="adj" fmla="val 6054"/>
            </a:avLst>
          </a:prstGeom>
          <a:solidFill>
            <a:schemeClr val="bg1"/>
          </a:solidFill>
        </p:spPr>
      </p:pic>
      <p:sp>
        <p:nvSpPr>
          <p:cNvPr id="13" name="TextBox 12">
            <a:extLst>
              <a:ext uri="{FF2B5EF4-FFF2-40B4-BE49-F238E27FC236}">
                <a16:creationId xmlns:a16="http://schemas.microsoft.com/office/drawing/2014/main" id="{BCF1ACD9-8E91-A2D2-32A9-7F5E5FACADB3}"/>
              </a:ext>
            </a:extLst>
          </p:cNvPr>
          <p:cNvSpPr txBox="1"/>
          <p:nvPr/>
        </p:nvSpPr>
        <p:spPr>
          <a:xfrm>
            <a:off x="1151092" y="5150942"/>
            <a:ext cx="3035939" cy="215444"/>
          </a:xfrm>
          <a:prstGeom prst="rect">
            <a:avLst/>
          </a:prstGeom>
          <a:noFill/>
        </p:spPr>
        <p:txBody>
          <a:bodyPr wrap="square" lIns="0" tIns="0" rIns="0" bIns="0">
            <a:spAutoFit/>
          </a:bodyPr>
          <a:lstStyle>
            <a:defPPr>
              <a:defRPr lang="en-US"/>
            </a:defPPr>
            <a:lvl1pPr marR="0" lvl="0" algn="r" fontAlgn="auto">
              <a:lnSpc>
                <a:spcPct val="100000"/>
              </a:lnSpc>
              <a:spcBef>
                <a:spcPts val="0"/>
              </a:spcBef>
              <a:spcAft>
                <a:spcPts val="0"/>
              </a:spcAft>
              <a:buClrTx/>
              <a:buSzTx/>
              <a:buFontTx/>
              <a:buNone/>
              <a:tabLst/>
              <a:defRPr/>
            </a:lvl1pPr>
          </a:lstStyle>
          <a:p>
            <a:r>
              <a:rPr lang="en-US" sz="1400">
                <a:solidFill>
                  <a:schemeClr val="accent3"/>
                </a:solidFill>
                <a:hlinkClick r:id="rId4">
                  <a:extLst>
                    <a:ext uri="{A12FA001-AC4F-418D-AE19-62706E023703}">
                      <ahyp:hlinkClr xmlns:ahyp="http://schemas.microsoft.com/office/drawing/2018/hyperlinkcolor" val="tx"/>
                    </a:ext>
                  </a:extLst>
                </a:hlinkClick>
              </a:rPr>
              <a:t>adoption.microsoft.com/copilot-chat/</a:t>
            </a:r>
            <a:endParaRPr lang="en-IN" sz="1400" err="1">
              <a:solidFill>
                <a:schemeClr val="accent3"/>
              </a:solidFill>
            </a:endParaRPr>
          </a:p>
        </p:txBody>
      </p:sp>
      <p:pic>
        <p:nvPicPr>
          <p:cNvPr id="14" name="Picture 13" descr="An Image of Microsoft 365 Copilot webpage with product options and resources for Copilot Chat and AI tools.">
            <a:extLst>
              <a:ext uri="{FF2B5EF4-FFF2-40B4-BE49-F238E27FC236}">
                <a16:creationId xmlns:a16="http://schemas.microsoft.com/office/drawing/2014/main" id="{A02C8167-F03B-92BE-A855-63DA8E27F0C5}"/>
              </a:ext>
            </a:extLst>
          </p:cNvPr>
          <p:cNvPicPr>
            <a:picLocks noChangeAspect="1"/>
          </p:cNvPicPr>
          <p:nvPr/>
        </p:nvPicPr>
        <p:blipFill>
          <a:blip r:embed="rId5"/>
          <a:stretch>
            <a:fillRect/>
          </a:stretch>
        </p:blipFill>
        <p:spPr>
          <a:xfrm>
            <a:off x="4600575" y="806622"/>
            <a:ext cx="6781742" cy="5244758"/>
          </a:xfrm>
          <a:prstGeom prst="roundRect">
            <a:avLst>
              <a:gd name="adj" fmla="val 2587"/>
            </a:avLst>
          </a:prstGeom>
        </p:spPr>
      </p:pic>
    </p:spTree>
    <p:extLst>
      <p:ext uri="{BB962C8B-B14F-4D97-AF65-F5344CB8AC3E}">
        <p14:creationId xmlns:p14="http://schemas.microsoft.com/office/powerpoint/2010/main" val="25558623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2CC8B6F-198C-ED59-5A5D-CB5B96357D92}"/>
              </a:ext>
              <a:ext uri="{C183D7F6-B498-43B3-948B-1728B52AA6E4}">
                <adec:decorative xmlns:adec="http://schemas.microsoft.com/office/drawing/2017/decorative" val="1"/>
              </a:ext>
            </a:extLst>
          </p:cNvPr>
          <p:cNvSpPr/>
          <p:nvPr/>
        </p:nvSpPr>
        <p:spPr bwMode="auto">
          <a:xfrm>
            <a:off x="4038603" y="1003300"/>
            <a:ext cx="7484940" cy="4851400"/>
          </a:xfrm>
          <a:prstGeom prst="roundRect">
            <a:avLst>
              <a:gd name="adj" fmla="val 3140"/>
            </a:avLst>
          </a:prstGeom>
          <a:solidFill>
            <a:schemeClr val="bg1">
              <a:alpha val="70000"/>
            </a:schemeClr>
          </a:solidFill>
          <a:ln w="6350">
            <a:solidFill>
              <a:schemeClr val="tx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17" name="Rectangle: Rounded Corners 16">
            <a:extLst>
              <a:ext uri="{FF2B5EF4-FFF2-40B4-BE49-F238E27FC236}">
                <a16:creationId xmlns:a16="http://schemas.microsoft.com/office/drawing/2014/main" id="{FD260DB7-88B8-D4DD-2A3A-873B1BFA6355}"/>
              </a:ext>
              <a:ext uri="{C183D7F6-B498-43B3-948B-1728B52AA6E4}">
                <adec:decorative xmlns:adec="http://schemas.microsoft.com/office/drawing/2017/decorative" val="1"/>
              </a:ext>
            </a:extLst>
          </p:cNvPr>
          <p:cNvSpPr/>
          <p:nvPr/>
        </p:nvSpPr>
        <p:spPr bwMode="auto">
          <a:xfrm>
            <a:off x="8890001" y="583277"/>
            <a:ext cx="2730500" cy="5691446"/>
          </a:xfrm>
          <a:prstGeom prst="roundRect">
            <a:avLst>
              <a:gd name="adj" fmla="val 12095"/>
            </a:avLst>
          </a:prstGeom>
          <a:solidFill>
            <a:schemeClr val="bg1"/>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14" name="Title 13">
            <a:extLst>
              <a:ext uri="{FF2B5EF4-FFF2-40B4-BE49-F238E27FC236}">
                <a16:creationId xmlns:a16="http://schemas.microsoft.com/office/drawing/2014/main" id="{CD005A9E-848A-22AC-FF12-BE21594F1896}"/>
              </a:ext>
            </a:extLst>
          </p:cNvPr>
          <p:cNvSpPr>
            <a:spLocks noGrp="1"/>
          </p:cNvSpPr>
          <p:nvPr>
            <p:ph type="title"/>
          </p:nvPr>
        </p:nvSpPr>
        <p:spPr>
          <a:xfrm>
            <a:off x="571500" y="2792413"/>
            <a:ext cx="3187700" cy="1090612"/>
          </a:xfrm>
        </p:spPr>
        <p:txBody>
          <a:bodyPr/>
          <a:lstStyle/>
          <a:p>
            <a:r>
              <a:rPr lang="en-US"/>
              <a:t>Use Copilot Chat on the go</a:t>
            </a:r>
            <a:endParaRPr lang="en-IN"/>
          </a:p>
        </p:txBody>
      </p:sp>
      <p:sp>
        <p:nvSpPr>
          <p:cNvPr id="18" name="TextBox 17">
            <a:extLst>
              <a:ext uri="{FF2B5EF4-FFF2-40B4-BE49-F238E27FC236}">
                <a16:creationId xmlns:a16="http://schemas.microsoft.com/office/drawing/2014/main" id="{B58083CF-BA2F-1D1C-6A78-60946623DCF5}"/>
              </a:ext>
            </a:extLst>
          </p:cNvPr>
          <p:cNvSpPr txBox="1"/>
          <p:nvPr/>
        </p:nvSpPr>
        <p:spPr>
          <a:xfrm>
            <a:off x="4339823" y="1627801"/>
            <a:ext cx="4248951" cy="830997"/>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Segoe UI" panose="020B0502040204020203" pitchFamily="34" charset="0"/>
              </a:rPr>
              <a:t>Download the Microsoft 365 Copilot mobile app and sign in with your work or school account to access Copilot Chat</a:t>
            </a:r>
          </a:p>
        </p:txBody>
      </p:sp>
      <p:sp>
        <p:nvSpPr>
          <p:cNvPr id="19" name="Graphic 4" descr="arrow pointing to QR code">
            <a:extLst>
              <a:ext uri="{FF2B5EF4-FFF2-40B4-BE49-F238E27FC236}">
                <a16:creationId xmlns:a16="http://schemas.microsoft.com/office/drawing/2014/main" id="{10262BCA-B534-2E25-5BD4-5373F9F3B5F4}"/>
              </a:ext>
            </a:extLst>
          </p:cNvPr>
          <p:cNvSpPr/>
          <p:nvPr/>
        </p:nvSpPr>
        <p:spPr>
          <a:xfrm rot="5400000">
            <a:off x="6375256" y="2588824"/>
            <a:ext cx="178086" cy="316410"/>
          </a:xfrm>
          <a:custGeom>
            <a:avLst/>
            <a:gdLst>
              <a:gd name="connsiteX0" fmla="*/ 4986 w 147174"/>
              <a:gd name="connsiteY0" fmla="*/ 4781 h 261489"/>
              <a:gd name="connsiteX1" fmla="*/ 4986 w 147174"/>
              <a:gd name="connsiteY1" fmla="*/ 27873 h 261489"/>
              <a:gd name="connsiteX2" fmla="*/ 107755 w 147174"/>
              <a:gd name="connsiteY2" fmla="*/ 130642 h 261489"/>
              <a:gd name="connsiteX3" fmla="*/ 4986 w 147174"/>
              <a:gd name="connsiteY3" fmla="*/ 233412 h 261489"/>
              <a:gd name="connsiteX4" fmla="*/ 4584 w 147174"/>
              <a:gd name="connsiteY4" fmla="*/ 256504 h 261489"/>
              <a:gd name="connsiteX5" fmla="*/ 27676 w 147174"/>
              <a:gd name="connsiteY5" fmla="*/ 256905 h 261489"/>
              <a:gd name="connsiteX6" fmla="*/ 28077 w 147174"/>
              <a:gd name="connsiteY6" fmla="*/ 256504 h 261489"/>
              <a:gd name="connsiteX7" fmla="*/ 142393 w 147174"/>
              <a:gd name="connsiteY7" fmla="*/ 142188 h 261489"/>
              <a:gd name="connsiteX8" fmla="*/ 142393 w 147174"/>
              <a:gd name="connsiteY8" fmla="*/ 119097 h 261489"/>
              <a:gd name="connsiteX9" fmla="*/ 28077 w 147174"/>
              <a:gd name="connsiteY9" fmla="*/ 4781 h 261489"/>
              <a:gd name="connsiteX10" fmla="*/ 4986 w 147174"/>
              <a:gd name="connsiteY10" fmla="*/ 4781 h 26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174" h="261489">
                <a:moveTo>
                  <a:pt x="4986" y="4781"/>
                </a:moveTo>
                <a:cubicBezTo>
                  <a:pt x="-1390" y="11159"/>
                  <a:pt x="-1390" y="21496"/>
                  <a:pt x="4986" y="27873"/>
                </a:cubicBezTo>
                <a:lnTo>
                  <a:pt x="107755" y="130642"/>
                </a:lnTo>
                <a:lnTo>
                  <a:pt x="4986" y="233412"/>
                </a:lnTo>
                <a:cubicBezTo>
                  <a:pt x="-1502" y="239678"/>
                  <a:pt x="-1681" y="250015"/>
                  <a:pt x="4584" y="256504"/>
                </a:cubicBezTo>
                <a:cubicBezTo>
                  <a:pt x="10850" y="262990"/>
                  <a:pt x="21188" y="263171"/>
                  <a:pt x="27676" y="256905"/>
                </a:cubicBezTo>
                <a:cubicBezTo>
                  <a:pt x="27812" y="256773"/>
                  <a:pt x="27946" y="256639"/>
                  <a:pt x="28077" y="256504"/>
                </a:cubicBezTo>
                <a:lnTo>
                  <a:pt x="142393" y="142188"/>
                </a:lnTo>
                <a:cubicBezTo>
                  <a:pt x="148768" y="135811"/>
                  <a:pt x="148768" y="125474"/>
                  <a:pt x="142393" y="119097"/>
                </a:cubicBezTo>
                <a:lnTo>
                  <a:pt x="28077" y="4781"/>
                </a:lnTo>
                <a:cubicBezTo>
                  <a:pt x="21700" y="-1594"/>
                  <a:pt x="11363" y="-1594"/>
                  <a:pt x="4986" y="4781"/>
                </a:cubicBezTo>
                <a:close/>
              </a:path>
            </a:pathLst>
          </a:custGeom>
          <a:solidFill>
            <a:schemeClr val="accent1"/>
          </a:solidFill>
          <a:ln w="1508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60"/>
            <a:endParaRPr lang="en-US" sz="1765" noProof="0">
              <a:solidFill>
                <a:srgbClr val="000000"/>
              </a:solidFill>
              <a:latin typeface="Segoe UI"/>
            </a:endParaRPr>
          </a:p>
        </p:txBody>
      </p:sp>
      <p:pic>
        <p:nvPicPr>
          <p:cNvPr id="22" name="Picture 2" descr="QR code to download the Microsoft 365 mobile app">
            <a:extLst>
              <a:ext uri="{FF2B5EF4-FFF2-40B4-BE49-F238E27FC236}">
                <a16:creationId xmlns:a16="http://schemas.microsoft.com/office/drawing/2014/main" id="{3F2EE5DA-7E98-1E94-209B-C3AA4F5E0F3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3598" t="-3598" r="-3598" b="-3598"/>
          <a:stretch>
            <a:fillRect/>
          </a:stretch>
        </p:blipFill>
        <p:spPr bwMode="auto">
          <a:xfrm>
            <a:off x="5366830" y="3035261"/>
            <a:ext cx="2194938" cy="2194938"/>
          </a:xfrm>
          <a:prstGeom prst="roundRect">
            <a:avLst>
              <a:gd name="adj" fmla="val 3646"/>
            </a:avLst>
          </a:prstGeom>
          <a:solidFill>
            <a:schemeClr val="tx1"/>
          </a:solidFill>
        </p:spPr>
      </p:pic>
      <p:pic>
        <p:nvPicPr>
          <p:cNvPr id="21" name="Picture 2" descr="Screenshot of Microsoft 365 Copilot mobile app">
            <a:extLst>
              <a:ext uri="{FF2B5EF4-FFF2-40B4-BE49-F238E27FC236}">
                <a16:creationId xmlns:a16="http://schemas.microsoft.com/office/drawing/2014/main" id="{C557281D-5DAC-97CD-A464-06A0E612AB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83861" y="679270"/>
            <a:ext cx="2539681" cy="5499459"/>
          </a:xfrm>
          <a:prstGeom prst="roundRect">
            <a:avLst>
              <a:gd name="adj" fmla="val 9604"/>
            </a:avLst>
          </a:prstGeom>
          <a:solidFill>
            <a:srgbClr val="FFFFFF"/>
          </a:solidFill>
        </p:spPr>
      </p:pic>
    </p:spTree>
    <p:extLst>
      <p:ext uri="{BB962C8B-B14F-4D97-AF65-F5344CB8AC3E}">
        <p14:creationId xmlns:p14="http://schemas.microsoft.com/office/powerpoint/2010/main" val="11681787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19C57-9F4D-5E54-CB4C-495A0A115463}"/>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F31701AA-769D-4848-7B9A-FC7DE2607F44}"/>
              </a:ext>
              <a:ext uri="{C183D7F6-B498-43B3-948B-1728B52AA6E4}">
                <adec:decorative xmlns:adec="http://schemas.microsoft.com/office/drawing/2017/decorative" val="1"/>
              </a:ext>
            </a:extLst>
          </p:cNvPr>
          <p:cNvSpPr/>
          <p:nvPr/>
        </p:nvSpPr>
        <p:spPr bwMode="auto">
          <a:xfrm>
            <a:off x="5702371" y="585788"/>
            <a:ext cx="5900666" cy="5686424"/>
          </a:xfrm>
          <a:prstGeom prst="roundRect">
            <a:avLst>
              <a:gd name="adj" fmla="val 3181"/>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pic>
        <p:nvPicPr>
          <p:cNvPr id="17" name="Picture 16">
            <a:extLst>
              <a:ext uri="{FF2B5EF4-FFF2-40B4-BE49-F238E27FC236}">
                <a16:creationId xmlns:a16="http://schemas.microsoft.com/office/drawing/2014/main" id="{136EA7DD-676B-BBC9-4216-3F5547EFB984}"/>
              </a:ext>
              <a:ext uri="{C183D7F6-B498-43B3-948B-1728B52AA6E4}">
                <adec:decorative xmlns:adec="http://schemas.microsoft.com/office/drawing/2017/decorative" val="1"/>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t="-247"/>
          <a:stretch>
            <a:fillRect/>
          </a:stretch>
        </p:blipFill>
        <p:spPr>
          <a:xfrm rot="10800000" flipH="1" flipV="1">
            <a:off x="0" y="-1"/>
            <a:ext cx="5473628" cy="6677026"/>
          </a:xfrm>
          <a:prstGeom prst="roundRect">
            <a:avLst>
              <a:gd name="adj" fmla="val 0"/>
            </a:avLst>
          </a:prstGeom>
          <a:noFill/>
          <a:effectLst>
            <a:outerShdw blurRad="127000" dist="63500" dir="5400000" algn="t" rotWithShape="0">
              <a:prstClr val="black">
                <a:alpha val="10000"/>
              </a:prstClr>
            </a:outerShdw>
          </a:effectLst>
        </p:spPr>
      </p:pic>
      <p:sp>
        <p:nvSpPr>
          <p:cNvPr id="9" name="Title 8">
            <a:extLst>
              <a:ext uri="{FF2B5EF4-FFF2-40B4-BE49-F238E27FC236}">
                <a16:creationId xmlns:a16="http://schemas.microsoft.com/office/drawing/2014/main" id="{5B00C826-5DE1-8208-0B0F-CF41C232ECD1}"/>
              </a:ext>
            </a:extLst>
          </p:cNvPr>
          <p:cNvSpPr>
            <a:spLocks noGrp="1"/>
          </p:cNvSpPr>
          <p:nvPr>
            <p:ph type="title"/>
          </p:nvPr>
        </p:nvSpPr>
        <p:spPr>
          <a:xfrm>
            <a:off x="588962" y="606425"/>
            <a:ext cx="4376737" cy="1938338"/>
          </a:xfrm>
        </p:spPr>
        <p:txBody>
          <a:bodyPr/>
          <a:lstStyle/>
          <a:p>
            <a:r>
              <a:rPr lang="en-MX"/>
              <a:t>Meet Researcher:</a:t>
            </a:r>
            <a:r>
              <a:rPr lang="en-US"/>
              <a:t> Y</a:t>
            </a:r>
            <a:r>
              <a:rPr lang="en-MX"/>
              <a:t>our very own research assistant</a:t>
            </a:r>
            <a:endParaRPr lang="en-IN"/>
          </a:p>
        </p:txBody>
      </p:sp>
      <p:sp>
        <p:nvSpPr>
          <p:cNvPr id="25" name="Text Placeholder 2">
            <a:extLst>
              <a:ext uri="{FF2B5EF4-FFF2-40B4-BE49-F238E27FC236}">
                <a16:creationId xmlns:a16="http://schemas.microsoft.com/office/drawing/2014/main" id="{F42D0894-4E2B-226E-53C2-89917D85A82B}"/>
              </a:ext>
            </a:extLst>
          </p:cNvPr>
          <p:cNvSpPr txBox="1">
            <a:spLocks/>
          </p:cNvSpPr>
          <p:nvPr/>
        </p:nvSpPr>
        <p:spPr>
          <a:xfrm>
            <a:off x="588963" y="2544763"/>
            <a:ext cx="4491038" cy="3398837"/>
          </a:xfrm>
        </p:spPr>
        <p:txBody>
          <a:bodyPr vert="horz" lIns="0" tIns="0" rIns="0" bIns="0" rtlCol="0" anchor="t">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2800" kern="1200" spc="0" baseline="0">
                <a:solidFill>
                  <a:srgbClr val="091F2C"/>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91F2C"/>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91F2C"/>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sz="1600">
                <a:solidFill>
                  <a:schemeClr val="bg1"/>
                </a:solidFill>
              </a:rPr>
              <a:t>Unlike traditional Copilot responses, Researcher spends 10–30 minutes, performing </a:t>
            </a:r>
            <a:r>
              <a:rPr lang="en-US" sz="1600">
                <a:solidFill>
                  <a:schemeClr val="bg1"/>
                </a:solidFill>
                <a:latin typeface="+mj-lt"/>
              </a:rPr>
              <a:t>deep reasoning </a:t>
            </a:r>
            <a:r>
              <a:rPr lang="en-US" sz="1600">
                <a:solidFill>
                  <a:schemeClr val="bg1"/>
                </a:solidFill>
              </a:rPr>
              <a:t>across your enterprise data and trusted web sources, before curating a </a:t>
            </a:r>
            <a:r>
              <a:rPr lang="en-US" sz="1600">
                <a:solidFill>
                  <a:schemeClr val="bg1"/>
                </a:solidFill>
                <a:latin typeface="+mj-lt"/>
              </a:rPr>
              <a:t>detailed, contextual, and actionable report</a:t>
            </a:r>
            <a:r>
              <a:rPr lang="en-US" sz="1600">
                <a:solidFill>
                  <a:schemeClr val="bg1"/>
                </a:solidFill>
              </a:rPr>
              <a:t> tailored to your toughest questions.</a:t>
            </a:r>
          </a:p>
          <a:p>
            <a:pPr>
              <a:spcBef>
                <a:spcPts val="0"/>
              </a:spcBef>
              <a:spcAft>
                <a:spcPts val="1200"/>
              </a:spcAft>
            </a:pPr>
            <a:r>
              <a:rPr lang="en-US" sz="1600">
                <a:solidFill>
                  <a:schemeClr val="bg1"/>
                </a:solidFill>
              </a:rPr>
              <a:t>Whether you’re preparing for that big meeting, evaluating a new market, or aligning on strategy, Researcher acts like a </a:t>
            </a:r>
            <a:r>
              <a:rPr lang="en-US" sz="1600">
                <a:solidFill>
                  <a:schemeClr val="bg1"/>
                </a:solidFill>
                <a:latin typeface="+mj-lt"/>
              </a:rPr>
              <a:t>team of subject experts</a:t>
            </a:r>
            <a:r>
              <a:rPr lang="en-US" sz="1600">
                <a:solidFill>
                  <a:schemeClr val="bg1"/>
                </a:solidFill>
              </a:rPr>
              <a:t>, working securely and compliantly within your Microsoft 365 environment.</a:t>
            </a:r>
          </a:p>
          <a:p>
            <a:pPr>
              <a:spcBef>
                <a:spcPts val="0"/>
              </a:spcBef>
              <a:spcAft>
                <a:spcPts val="1200"/>
              </a:spcAft>
            </a:pPr>
            <a:r>
              <a:rPr lang="en-US" sz="1600">
                <a:solidFill>
                  <a:schemeClr val="bg1"/>
                </a:solidFill>
                <a:latin typeface="+mj-lt"/>
              </a:rPr>
              <a:t>Delegate complexity. Gain clarity. Stay ahead.</a:t>
            </a:r>
          </a:p>
        </p:txBody>
      </p:sp>
      <p:pic>
        <p:nvPicPr>
          <p:cNvPr id="13" name="Picture 12" descr="Screenshot of computer screen showing a research dashboard and a executive brief for project beacon">
            <a:extLst>
              <a:ext uri="{FF2B5EF4-FFF2-40B4-BE49-F238E27FC236}">
                <a16:creationId xmlns:a16="http://schemas.microsoft.com/office/drawing/2014/main" id="{D5E10A91-6EC0-7FE3-30E4-FF72B5EB7696}"/>
              </a:ext>
            </a:extLst>
          </p:cNvPr>
          <p:cNvPicPr>
            <a:picLocks noChangeAspect="1"/>
          </p:cNvPicPr>
          <p:nvPr/>
        </p:nvPicPr>
        <p:blipFill>
          <a:blip r:embed="rId5" cstate="screen">
            <a:extLst>
              <a:ext uri="{28A0092B-C50C-407E-A947-70E740481C1C}">
                <a14:useLocalDpi xmlns:a14="http://schemas.microsoft.com/office/drawing/2010/main"/>
              </a:ext>
            </a:extLst>
          </a:blip>
          <a:srcRect r="482" b="802"/>
          <a:stretch>
            <a:fillRect/>
          </a:stretch>
        </p:blipFill>
        <p:spPr>
          <a:xfrm>
            <a:off x="5945656" y="1059561"/>
            <a:ext cx="5414098" cy="4738879"/>
          </a:xfrm>
          <a:prstGeom prst="rect">
            <a:avLst/>
          </a:prstGeom>
        </p:spPr>
      </p:pic>
    </p:spTree>
    <p:extLst>
      <p:ext uri="{BB962C8B-B14F-4D97-AF65-F5344CB8AC3E}">
        <p14:creationId xmlns:p14="http://schemas.microsoft.com/office/powerpoint/2010/main" val="39801119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6B4DB8-13A3-9139-ECD8-F57A840447AA}"/>
              </a:ext>
            </a:extLst>
          </p:cNvPr>
          <p:cNvSpPr txBox="1">
            <a:spLocks noGrp="1"/>
          </p:cNvSpPr>
          <p:nvPr>
            <p:ph type="title" idx="4294967295"/>
          </p:nvPr>
        </p:nvSpPr>
        <p:spPr>
          <a:xfrm>
            <a:off x="838200" y="-1434646"/>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a:ln w="3175">
                  <a:noFill/>
                </a:ln>
                <a:gradFill flip="none" rotWithShape="1">
                  <a:gsLst>
                    <a:gs pos="0">
                      <a:srgbClr val="94D8FE"/>
                    </a:gs>
                    <a:gs pos="100000">
                      <a:schemeClr val="bg1"/>
                    </a:gs>
                  </a:gsLst>
                  <a:lin ang="13500000" scaled="1"/>
                  <a:tileRect/>
                </a:gradFill>
                <a:effectLst/>
                <a:latin typeface="Segoe Sans Display Semibold" pitchFamily="2" charset="0"/>
                <a:ea typeface="+mn-ea"/>
                <a:cs typeface="Segoe Sans Display Semibold" pitchFamily="2"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50" normalizeH="0" baseline="0" noProof="0">
                <a:ln w="3175">
                  <a:noFill/>
                </a:ln>
                <a:gradFill flip="none" rotWithShape="1">
                  <a:gsLst>
                    <a:gs pos="0">
                      <a:srgbClr val="94D8FE"/>
                    </a:gs>
                    <a:gs pos="100000">
                      <a:schemeClr val="bg1"/>
                    </a:gs>
                  </a:gsLst>
                  <a:lin ang="13500000" scaled="1"/>
                  <a:tileRect/>
                </a:gradFill>
                <a:effectLst/>
                <a:uLnTx/>
                <a:uFillTx/>
                <a:latin typeface="Segoe Sans Display Semibold" pitchFamily="2" charset="0"/>
                <a:ea typeface="+mn-ea"/>
                <a:cs typeface="Segoe Sans Display Semibold" pitchFamily="2" charset="0"/>
              </a:rPr>
              <a:t>Thankyou !</a:t>
            </a:r>
          </a:p>
        </p:txBody>
      </p:sp>
    </p:spTree>
    <p:extLst>
      <p:ext uri="{BB962C8B-B14F-4D97-AF65-F5344CB8AC3E}">
        <p14:creationId xmlns:p14="http://schemas.microsoft.com/office/powerpoint/2010/main" val="15828887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F843E-8374-82F4-7BA5-B6529223E933}"/>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3ADF4CDF-0DB5-BE0B-FADE-2F0308F80B03}"/>
              </a:ext>
              <a:ext uri="{C183D7F6-B498-43B3-948B-1728B52AA6E4}">
                <adec:decorative xmlns:adec="http://schemas.microsoft.com/office/drawing/2017/decorative" val="1"/>
              </a:ext>
            </a:extLst>
          </p:cNvPr>
          <p:cNvSpPr/>
          <p:nvPr/>
        </p:nvSpPr>
        <p:spPr bwMode="auto">
          <a:xfrm>
            <a:off x="4563086" y="585788"/>
            <a:ext cx="7057414" cy="5686424"/>
          </a:xfrm>
          <a:prstGeom prst="roundRect">
            <a:avLst>
              <a:gd name="adj" fmla="val 3181"/>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10" name="Title 9">
            <a:extLst>
              <a:ext uri="{FF2B5EF4-FFF2-40B4-BE49-F238E27FC236}">
                <a16:creationId xmlns:a16="http://schemas.microsoft.com/office/drawing/2014/main" id="{E0CA923A-EADE-5236-009B-C70ED8ED9966}"/>
              </a:ext>
            </a:extLst>
          </p:cNvPr>
          <p:cNvSpPr>
            <a:spLocks noGrp="1"/>
          </p:cNvSpPr>
          <p:nvPr>
            <p:ph type="title"/>
          </p:nvPr>
        </p:nvSpPr>
        <p:spPr>
          <a:xfrm>
            <a:off x="588963" y="606425"/>
            <a:ext cx="2482850" cy="1938338"/>
          </a:xfrm>
        </p:spPr>
        <p:txBody>
          <a:bodyPr/>
          <a:lstStyle/>
          <a:p>
            <a:r>
              <a:rPr lang="en-US"/>
              <a:t>Reflect, not reflex</a:t>
            </a:r>
            <a:endParaRPr lang="en-IN"/>
          </a:p>
        </p:txBody>
      </p:sp>
      <p:sp>
        <p:nvSpPr>
          <p:cNvPr id="20" name="TextBox 19">
            <a:extLst>
              <a:ext uri="{FF2B5EF4-FFF2-40B4-BE49-F238E27FC236}">
                <a16:creationId xmlns:a16="http://schemas.microsoft.com/office/drawing/2014/main" id="{57D99541-6150-DB59-3704-3E4FE77D39FF}"/>
              </a:ext>
            </a:extLst>
          </p:cNvPr>
          <p:cNvSpPr txBox="1"/>
          <p:nvPr/>
        </p:nvSpPr>
        <p:spPr>
          <a:xfrm>
            <a:off x="588962" y="188904"/>
            <a:ext cx="1620838" cy="249246"/>
          </a:xfrm>
          <a:prstGeom prst="roundRect">
            <a:avLst>
              <a:gd name="adj" fmla="val 50000"/>
            </a:avLst>
          </a:prstGeom>
          <a:solidFill>
            <a:schemeClr val="bg1">
              <a:lumMod val="95000"/>
              <a:alpha val="20000"/>
            </a:schemeClr>
          </a:solidFill>
          <a:ln w="6350">
            <a:solidFill>
              <a:schemeClr val="bg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defPPr>
              <a:defRPr lang="en-US"/>
            </a:defPPr>
            <a:lvl1pPr marR="0" lvl="0" indent="0" algn="ctr" defTabSz="932472" fontAlgn="base">
              <a:lnSpc>
                <a:spcPct val="100000"/>
              </a:lnSpc>
              <a:spcBef>
                <a:spcPct val="0"/>
              </a:spcBef>
              <a:spcAft>
                <a:spcPct val="0"/>
              </a:spcAft>
              <a:buClrTx/>
              <a:buSzTx/>
              <a:buFontTx/>
              <a:buNone/>
              <a:tabLst/>
              <a:defRPr kumimoji="0" sz="1800" b="1" i="0" u="none" strike="noStrike" cap="none" spc="0" normalizeH="0" baseline="0">
                <a:ln>
                  <a:noFill/>
                </a:ln>
                <a:solidFill>
                  <a:srgbClr val="FFFFFF"/>
                </a:solidFill>
                <a:effectLst/>
                <a:uLnTx/>
                <a:uFillTx/>
                <a:latin typeface="Segoe Sans Display Semibold" pitchFamily="2" charset="0"/>
                <a:cs typeface="Segoe Sans Display Semibold"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lang="en-US" sz="1400">
                <a:solidFill>
                  <a:schemeClr val="bg1"/>
                </a:solidFill>
                <a:latin typeface="+mj-lt"/>
              </a:rPr>
              <a:t>How it works</a:t>
            </a:r>
          </a:p>
        </p:txBody>
      </p:sp>
      <p:sp>
        <p:nvSpPr>
          <p:cNvPr id="15" name="Text Placeholder 6">
            <a:extLst>
              <a:ext uri="{FF2B5EF4-FFF2-40B4-BE49-F238E27FC236}">
                <a16:creationId xmlns:a16="http://schemas.microsoft.com/office/drawing/2014/main" id="{FEC26318-5591-E7BA-2871-E1EE18DC824A}"/>
              </a:ext>
            </a:extLst>
          </p:cNvPr>
          <p:cNvSpPr txBox="1">
            <a:spLocks/>
          </p:cNvSpPr>
          <p:nvPr/>
        </p:nvSpPr>
        <p:spPr>
          <a:xfrm>
            <a:off x="588962" y="2278063"/>
            <a:ext cx="3327717" cy="4070350"/>
          </a:xfrm>
        </p:spPr>
        <p:txBody>
          <a:bodyPr vert="horz" lIns="0" tIns="0" rIns="0" bIns="0" rtlCol="0" anchor="t">
            <a:norm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2800" kern="1200" spc="0" baseline="0">
                <a:solidFill>
                  <a:srgbClr val="091F2C"/>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91F2C"/>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91F2C"/>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a:solidFill>
                  <a:schemeClr val="bg1"/>
                </a:solidFill>
              </a:rPr>
              <a:t>Clarify</a:t>
            </a:r>
          </a:p>
          <a:p>
            <a:pPr>
              <a:spcBef>
                <a:spcPts val="600"/>
              </a:spcBef>
            </a:pPr>
            <a:r>
              <a:rPr lang="en-US">
                <a:solidFill>
                  <a:schemeClr val="bg1"/>
                </a:solidFill>
              </a:rPr>
              <a:t>Backtracking, error handling</a:t>
            </a:r>
          </a:p>
          <a:p>
            <a:pPr>
              <a:spcBef>
                <a:spcPts val="600"/>
              </a:spcBef>
            </a:pPr>
            <a:r>
              <a:rPr lang="en-US">
                <a:solidFill>
                  <a:schemeClr val="bg1"/>
                </a:solidFill>
              </a:rPr>
              <a:t>Unchartered or uncertain areas</a:t>
            </a:r>
          </a:p>
          <a:p>
            <a:pPr>
              <a:spcBef>
                <a:spcPts val="600"/>
              </a:spcBef>
            </a:pPr>
            <a:r>
              <a:rPr lang="en-US">
                <a:solidFill>
                  <a:schemeClr val="bg1"/>
                </a:solidFill>
              </a:rPr>
              <a:t>Cross-checking</a:t>
            </a:r>
          </a:p>
        </p:txBody>
      </p:sp>
      <p:pic>
        <p:nvPicPr>
          <p:cNvPr id="4" name="Picture 3" descr="Screenshot of a chat about for upcoming meetings">
            <a:extLst>
              <a:ext uri="{FF2B5EF4-FFF2-40B4-BE49-F238E27FC236}">
                <a16:creationId xmlns:a16="http://schemas.microsoft.com/office/drawing/2014/main" id="{3D4F4825-CB4A-0E57-18DA-A9E61232C5B3}"/>
              </a:ext>
            </a:extLst>
          </p:cNvPr>
          <p:cNvPicPr>
            <a:picLocks noChangeAspect="1"/>
          </p:cNvPicPr>
          <p:nvPr/>
        </p:nvPicPr>
        <p:blipFill>
          <a:blip r:embed="rId3"/>
          <a:srcRect l="7070" t="4842" r="6557" b="4808"/>
          <a:stretch>
            <a:fillRect/>
          </a:stretch>
        </p:blipFill>
        <p:spPr>
          <a:xfrm>
            <a:off x="4853597" y="876300"/>
            <a:ext cx="6476392" cy="5105400"/>
          </a:xfrm>
          <a:prstGeom prst="roundRect">
            <a:avLst>
              <a:gd name="adj" fmla="val 2559"/>
            </a:avLst>
          </a:prstGeom>
        </p:spPr>
      </p:pic>
    </p:spTree>
    <p:extLst>
      <p:ext uri="{BB962C8B-B14F-4D97-AF65-F5344CB8AC3E}">
        <p14:creationId xmlns:p14="http://schemas.microsoft.com/office/powerpoint/2010/main" val="35912747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D55F-E6B8-ECA7-7466-E7AA9433EC1A}"/>
            </a:ext>
          </a:extLst>
        </p:cNvPr>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90F49CF6-55BF-3F4E-2B89-95CEF89FDBA4}"/>
              </a:ext>
              <a:ext uri="{C183D7F6-B498-43B3-948B-1728B52AA6E4}">
                <adec:decorative xmlns:adec="http://schemas.microsoft.com/office/drawing/2017/decorative" val="1"/>
              </a:ext>
            </a:extLst>
          </p:cNvPr>
          <p:cNvSpPr/>
          <p:nvPr/>
        </p:nvSpPr>
        <p:spPr bwMode="auto">
          <a:xfrm>
            <a:off x="4563086" y="585788"/>
            <a:ext cx="7057414" cy="5686424"/>
          </a:xfrm>
          <a:prstGeom prst="roundRect">
            <a:avLst>
              <a:gd name="adj" fmla="val 3181"/>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17" name="Title 16">
            <a:extLst>
              <a:ext uri="{FF2B5EF4-FFF2-40B4-BE49-F238E27FC236}">
                <a16:creationId xmlns:a16="http://schemas.microsoft.com/office/drawing/2014/main" id="{164650DB-ADD9-B93B-AFC4-F98198A8D837}"/>
              </a:ext>
            </a:extLst>
          </p:cNvPr>
          <p:cNvSpPr>
            <a:spLocks noGrp="1"/>
          </p:cNvSpPr>
          <p:nvPr>
            <p:ph type="title"/>
          </p:nvPr>
        </p:nvSpPr>
        <p:spPr>
          <a:xfrm>
            <a:off x="589280" y="605657"/>
            <a:ext cx="2482166" cy="1939850"/>
          </a:xfrm>
        </p:spPr>
        <p:txBody>
          <a:bodyPr/>
          <a:lstStyle/>
          <a:p>
            <a:r>
              <a:rPr lang="en-IN"/>
              <a:t>Continuous reasoning</a:t>
            </a:r>
            <a:br>
              <a:rPr lang="en-IN"/>
            </a:br>
            <a:endParaRPr lang="en-IN"/>
          </a:p>
        </p:txBody>
      </p:sp>
      <p:sp>
        <p:nvSpPr>
          <p:cNvPr id="16" name="TextBox 15">
            <a:extLst>
              <a:ext uri="{FF2B5EF4-FFF2-40B4-BE49-F238E27FC236}">
                <a16:creationId xmlns:a16="http://schemas.microsoft.com/office/drawing/2014/main" id="{EADF5F12-AB29-3B43-2170-4C54A19A1C05}"/>
              </a:ext>
            </a:extLst>
          </p:cNvPr>
          <p:cNvSpPr txBox="1"/>
          <p:nvPr/>
        </p:nvSpPr>
        <p:spPr>
          <a:xfrm>
            <a:off x="588962" y="188904"/>
            <a:ext cx="1620838" cy="249246"/>
          </a:xfrm>
          <a:prstGeom prst="roundRect">
            <a:avLst>
              <a:gd name="adj" fmla="val 50000"/>
            </a:avLst>
          </a:prstGeom>
          <a:solidFill>
            <a:schemeClr val="bg1">
              <a:lumMod val="95000"/>
              <a:alpha val="20000"/>
            </a:schemeClr>
          </a:solidFill>
          <a:ln w="6350">
            <a:solidFill>
              <a:schemeClr val="bg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defPPr>
              <a:defRPr lang="en-US"/>
            </a:defPPr>
            <a:lvl1pPr marR="0" lvl="0" indent="0" algn="ctr" defTabSz="932472" fontAlgn="base">
              <a:lnSpc>
                <a:spcPct val="100000"/>
              </a:lnSpc>
              <a:spcBef>
                <a:spcPct val="0"/>
              </a:spcBef>
              <a:spcAft>
                <a:spcPct val="0"/>
              </a:spcAft>
              <a:buClrTx/>
              <a:buSzTx/>
              <a:buFontTx/>
              <a:buNone/>
              <a:tabLst/>
              <a:defRPr kumimoji="0" sz="1800" b="1" i="0" u="none" strike="noStrike" cap="none" spc="0" normalizeH="0" baseline="0">
                <a:ln>
                  <a:noFill/>
                </a:ln>
                <a:solidFill>
                  <a:srgbClr val="FFFFFF"/>
                </a:solidFill>
                <a:effectLst/>
                <a:uLnTx/>
                <a:uFillTx/>
                <a:latin typeface="Segoe Sans Display Semibold" pitchFamily="2" charset="0"/>
                <a:cs typeface="Segoe Sans Display Semibold"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lang="en-US" sz="1400" b="0">
                <a:solidFill>
                  <a:schemeClr val="bg1"/>
                </a:solidFill>
                <a:latin typeface="+mj-lt"/>
              </a:rPr>
              <a:t>How it works</a:t>
            </a:r>
          </a:p>
        </p:txBody>
      </p:sp>
      <p:sp>
        <p:nvSpPr>
          <p:cNvPr id="20" name="Text Placeholder 6">
            <a:extLst>
              <a:ext uri="{FF2B5EF4-FFF2-40B4-BE49-F238E27FC236}">
                <a16:creationId xmlns:a16="http://schemas.microsoft.com/office/drawing/2014/main" id="{0CFF61C2-BB30-63A6-3A81-9D8566567470}"/>
              </a:ext>
            </a:extLst>
          </p:cNvPr>
          <p:cNvSpPr txBox="1">
            <a:spLocks/>
          </p:cNvSpPr>
          <p:nvPr/>
        </p:nvSpPr>
        <p:spPr>
          <a:xfrm>
            <a:off x="588962" y="2278063"/>
            <a:ext cx="3327717" cy="4070350"/>
          </a:xfrm>
        </p:spPr>
        <p:txBody>
          <a:bodyPr vert="horz" lIns="0" tIns="0" rIns="0" bIns="0" rtlCol="0" anchor="t">
            <a:norm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2800" kern="1200" spc="0" baseline="0">
                <a:solidFill>
                  <a:srgbClr val="091F2C"/>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91F2C"/>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91F2C"/>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solidFill>
                  <a:schemeClr val="bg1"/>
                </a:solidFill>
              </a:rPr>
              <a:t>Model carries forward its chain-of thought </a:t>
            </a:r>
          </a:p>
        </p:txBody>
      </p:sp>
      <p:pic>
        <p:nvPicPr>
          <p:cNvPr id="8" name="Picture 7" descr="Screenshots of task management interface listing e-commerce project tasks.">
            <a:extLst>
              <a:ext uri="{FF2B5EF4-FFF2-40B4-BE49-F238E27FC236}">
                <a16:creationId xmlns:a16="http://schemas.microsoft.com/office/drawing/2014/main" id="{643CD9FE-96A1-126D-7F5B-BE61E4D4E635}"/>
              </a:ext>
            </a:extLst>
          </p:cNvPr>
          <p:cNvPicPr>
            <a:picLocks noChangeAspect="1"/>
          </p:cNvPicPr>
          <p:nvPr/>
        </p:nvPicPr>
        <p:blipFill>
          <a:blip r:embed="rId3" cstate="screen">
            <a:extLst>
              <a:ext uri="{28A0092B-C50C-407E-A947-70E740481C1C}">
                <a14:useLocalDpi xmlns:a14="http://schemas.microsoft.com/office/drawing/2010/main"/>
              </a:ext>
            </a:extLst>
          </a:blip>
          <a:srcRect l="8557" t="6921" r="8761" b="3635"/>
          <a:stretch>
            <a:fillRect/>
          </a:stretch>
        </p:blipFill>
        <p:spPr>
          <a:xfrm>
            <a:off x="5860203" y="821770"/>
            <a:ext cx="4463180" cy="5214460"/>
          </a:xfrm>
          <a:prstGeom prst="roundRect">
            <a:avLst>
              <a:gd name="adj" fmla="val 2838"/>
            </a:avLst>
          </a:prstGeom>
          <a:solidFill>
            <a:schemeClr val="bg1"/>
          </a:solidFill>
        </p:spPr>
      </p:pic>
    </p:spTree>
    <p:extLst>
      <p:ext uri="{BB962C8B-B14F-4D97-AF65-F5344CB8AC3E}">
        <p14:creationId xmlns:p14="http://schemas.microsoft.com/office/powerpoint/2010/main" val="23361623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B5E9-8CCD-FB83-3D48-3721C418516A}"/>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DDC0B87-9995-BEC0-E6A2-DBB8389A52A5}"/>
              </a:ext>
              <a:ext uri="{C183D7F6-B498-43B3-948B-1728B52AA6E4}">
                <adec:decorative xmlns:adec="http://schemas.microsoft.com/office/drawing/2017/decorative" val="1"/>
              </a:ext>
            </a:extLst>
          </p:cNvPr>
          <p:cNvSpPr/>
          <p:nvPr/>
        </p:nvSpPr>
        <p:spPr bwMode="auto">
          <a:xfrm>
            <a:off x="4563086" y="585788"/>
            <a:ext cx="7057414" cy="5686424"/>
          </a:xfrm>
          <a:prstGeom prst="roundRect">
            <a:avLst>
              <a:gd name="adj" fmla="val 3181"/>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8" name="Title 7">
            <a:extLst>
              <a:ext uri="{FF2B5EF4-FFF2-40B4-BE49-F238E27FC236}">
                <a16:creationId xmlns:a16="http://schemas.microsoft.com/office/drawing/2014/main" id="{127BD6E8-5478-3457-1E3D-8D3AC79F38FC}"/>
              </a:ext>
            </a:extLst>
          </p:cNvPr>
          <p:cNvSpPr>
            <a:spLocks noGrp="1"/>
          </p:cNvSpPr>
          <p:nvPr>
            <p:ph type="title"/>
          </p:nvPr>
        </p:nvSpPr>
        <p:spPr>
          <a:xfrm>
            <a:off x="588963" y="606425"/>
            <a:ext cx="2482850" cy="1938338"/>
          </a:xfrm>
        </p:spPr>
        <p:txBody>
          <a:bodyPr/>
          <a:lstStyle/>
          <a:p>
            <a:r>
              <a:rPr lang="en-IN"/>
              <a:t>Deeper inferencing</a:t>
            </a:r>
          </a:p>
        </p:txBody>
      </p:sp>
      <p:sp>
        <p:nvSpPr>
          <p:cNvPr id="14" name="TextBox 13">
            <a:extLst>
              <a:ext uri="{FF2B5EF4-FFF2-40B4-BE49-F238E27FC236}">
                <a16:creationId xmlns:a16="http://schemas.microsoft.com/office/drawing/2014/main" id="{ED78C195-34AC-F182-8C28-A3A1BC7E5F87}"/>
              </a:ext>
            </a:extLst>
          </p:cNvPr>
          <p:cNvSpPr txBox="1"/>
          <p:nvPr/>
        </p:nvSpPr>
        <p:spPr>
          <a:xfrm>
            <a:off x="588962" y="188904"/>
            <a:ext cx="1620838" cy="249246"/>
          </a:xfrm>
          <a:prstGeom prst="roundRect">
            <a:avLst>
              <a:gd name="adj" fmla="val 50000"/>
            </a:avLst>
          </a:prstGeom>
          <a:solidFill>
            <a:schemeClr val="bg1">
              <a:lumMod val="95000"/>
              <a:alpha val="20000"/>
            </a:schemeClr>
          </a:solidFill>
          <a:ln w="6350">
            <a:solidFill>
              <a:schemeClr val="bg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defPPr>
              <a:defRPr lang="en-US"/>
            </a:defPPr>
            <a:lvl1pPr marR="0" lvl="0" indent="0" algn="ctr" defTabSz="932472" fontAlgn="base">
              <a:lnSpc>
                <a:spcPct val="100000"/>
              </a:lnSpc>
              <a:spcBef>
                <a:spcPct val="0"/>
              </a:spcBef>
              <a:spcAft>
                <a:spcPct val="0"/>
              </a:spcAft>
              <a:buClrTx/>
              <a:buSzTx/>
              <a:buFontTx/>
              <a:buNone/>
              <a:tabLst/>
              <a:defRPr kumimoji="0" sz="1800" b="1" i="0" u="none" strike="noStrike" cap="none" spc="0" normalizeH="0" baseline="0">
                <a:ln>
                  <a:noFill/>
                </a:ln>
                <a:solidFill>
                  <a:srgbClr val="FFFFFF"/>
                </a:solidFill>
                <a:effectLst/>
                <a:uLnTx/>
                <a:uFillTx/>
                <a:latin typeface="Segoe Sans Display Semibold" pitchFamily="2" charset="0"/>
                <a:cs typeface="Segoe Sans Display Semibold"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lang="en-US" sz="1400">
                <a:solidFill>
                  <a:schemeClr val="bg1"/>
                </a:solidFill>
                <a:latin typeface="+mj-lt"/>
              </a:rPr>
              <a:t>How it works</a:t>
            </a:r>
          </a:p>
        </p:txBody>
      </p:sp>
      <p:sp>
        <p:nvSpPr>
          <p:cNvPr id="13" name="Text Placeholder 6">
            <a:extLst>
              <a:ext uri="{FF2B5EF4-FFF2-40B4-BE49-F238E27FC236}">
                <a16:creationId xmlns:a16="http://schemas.microsoft.com/office/drawing/2014/main" id="{39617CD0-35FE-8029-5B92-ED5495BB5EDC}"/>
              </a:ext>
            </a:extLst>
          </p:cNvPr>
          <p:cNvSpPr txBox="1">
            <a:spLocks/>
          </p:cNvSpPr>
          <p:nvPr/>
        </p:nvSpPr>
        <p:spPr>
          <a:xfrm>
            <a:off x="588963" y="2278063"/>
            <a:ext cx="3327717" cy="4070350"/>
          </a:xfrm>
        </p:spPr>
        <p:txBody>
          <a:bodyPr vert="horz" lIns="0" tIns="0" rIns="0" bIns="0" rtlCol="0" anchor="t">
            <a:norm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2800" kern="1200" spc="0" baseline="0">
                <a:solidFill>
                  <a:srgbClr val="091F2C"/>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91F2C"/>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91F2C"/>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91F2C"/>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solidFill>
                  <a:schemeClr val="bg1"/>
                </a:solidFill>
              </a:rPr>
              <a:t>Draws connections to provide tighter narratives and inferred conclusions over factual summarization</a:t>
            </a:r>
          </a:p>
        </p:txBody>
      </p:sp>
      <p:pic>
        <p:nvPicPr>
          <p:cNvPr id="3" name="Picture 2" descr="A screenshot of a timeline of Project Beacon milestones and current status.">
            <a:extLst>
              <a:ext uri="{FF2B5EF4-FFF2-40B4-BE49-F238E27FC236}">
                <a16:creationId xmlns:a16="http://schemas.microsoft.com/office/drawing/2014/main" id="{E266C037-7DB6-EC1B-4E6D-5ABD417911B2}"/>
              </a:ext>
            </a:extLst>
          </p:cNvPr>
          <p:cNvPicPr>
            <a:picLocks noChangeAspect="1"/>
          </p:cNvPicPr>
          <p:nvPr/>
        </p:nvPicPr>
        <p:blipFill>
          <a:blip r:embed="rId3" cstate="screen">
            <a:extLst>
              <a:ext uri="{28A0092B-C50C-407E-A947-70E740481C1C}">
                <a14:useLocalDpi xmlns:a14="http://schemas.microsoft.com/office/drawing/2010/main"/>
              </a:ext>
            </a:extLst>
          </a:blip>
          <a:srcRect l="7400" t="4721" r="7550" b="4837"/>
          <a:stretch>
            <a:fillRect/>
          </a:stretch>
        </p:blipFill>
        <p:spPr>
          <a:xfrm>
            <a:off x="5793708" y="789781"/>
            <a:ext cx="4596170" cy="5278437"/>
          </a:xfrm>
          <a:prstGeom prst="rect">
            <a:avLst/>
          </a:prstGeom>
        </p:spPr>
      </p:pic>
    </p:spTree>
    <p:extLst>
      <p:ext uri="{BB962C8B-B14F-4D97-AF65-F5344CB8AC3E}">
        <p14:creationId xmlns:p14="http://schemas.microsoft.com/office/powerpoint/2010/main" val="22823527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AFB9B-55B3-D851-F28A-5E4FD396C1C0}"/>
            </a:ext>
          </a:extLst>
        </p:cNvPr>
        <p:cNvGrpSpPr/>
        <p:nvPr/>
      </p:nvGrpSpPr>
      <p:grpSpPr>
        <a:xfrm>
          <a:off x="0" y="0"/>
          <a:ext cx="0" cy="0"/>
          <a:chOff x="0" y="0"/>
          <a:chExt cx="0" cy="0"/>
        </a:xfrm>
      </p:grpSpPr>
      <p:sp>
        <p:nvSpPr>
          <p:cNvPr id="32" name="Rectangle: Rounded Corners 11">
            <a:extLst>
              <a:ext uri="{FF2B5EF4-FFF2-40B4-BE49-F238E27FC236}">
                <a16:creationId xmlns:a16="http://schemas.microsoft.com/office/drawing/2014/main" id="{E9EB5C69-6F59-4FD4-D471-2D9CD86DD008}"/>
              </a:ext>
              <a:ext uri="{C183D7F6-B498-43B3-948B-1728B52AA6E4}">
                <adec:decorative xmlns:adec="http://schemas.microsoft.com/office/drawing/2017/decorative" val="1"/>
              </a:ext>
            </a:extLst>
          </p:cNvPr>
          <p:cNvSpPr/>
          <p:nvPr/>
        </p:nvSpPr>
        <p:spPr bwMode="auto">
          <a:xfrm>
            <a:off x="566736" y="1187938"/>
            <a:ext cx="3545206" cy="2446943"/>
          </a:xfrm>
          <a:prstGeom prst="roundRect">
            <a:avLst>
              <a:gd name="adj" fmla="val 5726"/>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Sans Display"/>
              <a:ea typeface="+mn-ea"/>
              <a:cs typeface="Segoe Sans Display"/>
            </a:endParaRPr>
          </a:p>
        </p:txBody>
      </p:sp>
      <p:sp>
        <p:nvSpPr>
          <p:cNvPr id="46" name="Rectangle: Rounded Corners 11">
            <a:extLst>
              <a:ext uri="{FF2B5EF4-FFF2-40B4-BE49-F238E27FC236}">
                <a16:creationId xmlns:a16="http://schemas.microsoft.com/office/drawing/2014/main" id="{CDAF9046-A2F2-9B79-F74D-12AEF7AA50A6}"/>
              </a:ext>
              <a:ext uri="{C183D7F6-B498-43B3-948B-1728B52AA6E4}">
                <adec:decorative xmlns:adec="http://schemas.microsoft.com/office/drawing/2017/decorative" val="1"/>
              </a:ext>
            </a:extLst>
          </p:cNvPr>
          <p:cNvSpPr/>
          <p:nvPr/>
        </p:nvSpPr>
        <p:spPr bwMode="auto">
          <a:xfrm>
            <a:off x="4323397" y="1187938"/>
            <a:ext cx="3545206" cy="2446943"/>
          </a:xfrm>
          <a:prstGeom prst="roundRect">
            <a:avLst>
              <a:gd name="adj" fmla="val 5726"/>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Sans Display"/>
              <a:ea typeface="+mn-ea"/>
              <a:cs typeface="Segoe Sans Display"/>
            </a:endParaRPr>
          </a:p>
        </p:txBody>
      </p:sp>
      <p:sp>
        <p:nvSpPr>
          <p:cNvPr id="50" name="Rectangle: Rounded Corners 49">
            <a:extLst>
              <a:ext uri="{FF2B5EF4-FFF2-40B4-BE49-F238E27FC236}">
                <a16:creationId xmlns:a16="http://schemas.microsoft.com/office/drawing/2014/main" id="{4A3AFA4E-DA48-F8F5-D7F3-03F05F749DD6}"/>
              </a:ext>
              <a:ext uri="{C183D7F6-B498-43B3-948B-1728B52AA6E4}">
                <adec:decorative xmlns:adec="http://schemas.microsoft.com/office/drawing/2017/decorative" val="1"/>
              </a:ext>
            </a:extLst>
          </p:cNvPr>
          <p:cNvSpPr/>
          <p:nvPr/>
        </p:nvSpPr>
        <p:spPr bwMode="auto">
          <a:xfrm>
            <a:off x="8080057" y="1187938"/>
            <a:ext cx="3545206" cy="2446943"/>
          </a:xfrm>
          <a:prstGeom prst="roundRect">
            <a:avLst>
              <a:gd name="adj" fmla="val 5726"/>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Sans Display"/>
              <a:ea typeface="+mn-ea"/>
              <a:cs typeface="Segoe Sans Display"/>
            </a:endParaRPr>
          </a:p>
        </p:txBody>
      </p:sp>
      <p:sp>
        <p:nvSpPr>
          <p:cNvPr id="54" name="Rectangle: Rounded Corners 11">
            <a:extLst>
              <a:ext uri="{FF2B5EF4-FFF2-40B4-BE49-F238E27FC236}">
                <a16:creationId xmlns:a16="http://schemas.microsoft.com/office/drawing/2014/main" id="{FDBDC2DC-BE74-C2AE-F4BD-6B127F2C4DC6}"/>
              </a:ext>
              <a:ext uri="{C183D7F6-B498-43B3-948B-1728B52AA6E4}">
                <adec:decorative xmlns:adec="http://schemas.microsoft.com/office/drawing/2017/decorative" val="1"/>
              </a:ext>
            </a:extLst>
          </p:cNvPr>
          <p:cNvSpPr/>
          <p:nvPr/>
        </p:nvSpPr>
        <p:spPr bwMode="auto">
          <a:xfrm>
            <a:off x="566736" y="3849813"/>
            <a:ext cx="3545206" cy="2446943"/>
          </a:xfrm>
          <a:prstGeom prst="roundRect">
            <a:avLst>
              <a:gd name="adj" fmla="val 5726"/>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Sans Display"/>
              <a:ea typeface="+mn-ea"/>
              <a:cs typeface="Segoe Sans Display"/>
            </a:endParaRPr>
          </a:p>
        </p:txBody>
      </p:sp>
      <p:sp>
        <p:nvSpPr>
          <p:cNvPr id="58" name="Rectangle: Rounded Corners 11">
            <a:extLst>
              <a:ext uri="{FF2B5EF4-FFF2-40B4-BE49-F238E27FC236}">
                <a16:creationId xmlns:a16="http://schemas.microsoft.com/office/drawing/2014/main" id="{E626F6EE-18FF-920E-3046-469A33A268C7}"/>
              </a:ext>
              <a:ext uri="{C183D7F6-B498-43B3-948B-1728B52AA6E4}">
                <adec:decorative xmlns:adec="http://schemas.microsoft.com/office/drawing/2017/decorative" val="1"/>
              </a:ext>
            </a:extLst>
          </p:cNvPr>
          <p:cNvSpPr/>
          <p:nvPr/>
        </p:nvSpPr>
        <p:spPr bwMode="auto">
          <a:xfrm>
            <a:off x="4323397" y="3849813"/>
            <a:ext cx="3545206" cy="2446943"/>
          </a:xfrm>
          <a:prstGeom prst="roundRect">
            <a:avLst>
              <a:gd name="adj" fmla="val 5726"/>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Sans Display"/>
              <a:ea typeface="+mn-ea"/>
              <a:cs typeface="Segoe Sans Display"/>
            </a:endParaRPr>
          </a:p>
        </p:txBody>
      </p:sp>
      <p:sp>
        <p:nvSpPr>
          <p:cNvPr id="62" name="Rectangle: Rounded Corners 61">
            <a:extLst>
              <a:ext uri="{FF2B5EF4-FFF2-40B4-BE49-F238E27FC236}">
                <a16:creationId xmlns:a16="http://schemas.microsoft.com/office/drawing/2014/main" id="{527F2FCC-A8D8-7F10-103A-5640EA3B651E}"/>
              </a:ext>
              <a:ext uri="{C183D7F6-B498-43B3-948B-1728B52AA6E4}">
                <adec:decorative xmlns:adec="http://schemas.microsoft.com/office/drawing/2017/decorative" val="1"/>
              </a:ext>
            </a:extLst>
          </p:cNvPr>
          <p:cNvSpPr/>
          <p:nvPr/>
        </p:nvSpPr>
        <p:spPr bwMode="auto">
          <a:xfrm>
            <a:off x="8080057" y="3849813"/>
            <a:ext cx="3545206" cy="2446943"/>
          </a:xfrm>
          <a:prstGeom prst="roundRect">
            <a:avLst>
              <a:gd name="adj" fmla="val 5726"/>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Sans Display"/>
              <a:ea typeface="+mn-ea"/>
              <a:cs typeface="Segoe Sans Display"/>
            </a:endParaRPr>
          </a:p>
        </p:txBody>
      </p:sp>
      <p:sp>
        <p:nvSpPr>
          <p:cNvPr id="23" name="Title 22">
            <a:extLst>
              <a:ext uri="{FF2B5EF4-FFF2-40B4-BE49-F238E27FC236}">
                <a16:creationId xmlns:a16="http://schemas.microsoft.com/office/drawing/2014/main" id="{F2DD876B-0621-7FBF-23FF-B02458322A35}"/>
              </a:ext>
            </a:extLst>
          </p:cNvPr>
          <p:cNvSpPr>
            <a:spLocks noGrp="1"/>
          </p:cNvSpPr>
          <p:nvPr>
            <p:ph type="title"/>
          </p:nvPr>
        </p:nvSpPr>
        <p:spPr>
          <a:xfrm>
            <a:off x="588263" y="485481"/>
            <a:ext cx="11018520" cy="498598"/>
          </a:xfrm>
        </p:spPr>
        <p:txBody>
          <a:bodyPr/>
          <a:lstStyle/>
          <a:p>
            <a:pPr algn="ctr"/>
            <a:r>
              <a:rPr lang="en-US"/>
              <a:t>Across Roles</a:t>
            </a:r>
            <a:endParaRPr lang="en-IN"/>
          </a:p>
        </p:txBody>
      </p:sp>
      <p:sp>
        <p:nvSpPr>
          <p:cNvPr id="72" name="Rectangle: Rounded Corners 9">
            <a:extLst>
              <a:ext uri="{FF2B5EF4-FFF2-40B4-BE49-F238E27FC236}">
                <a16:creationId xmlns:a16="http://schemas.microsoft.com/office/drawing/2014/main" id="{A3C7DF38-8115-D05E-A5A1-C2F5F2DCB466}"/>
              </a:ext>
            </a:extLst>
          </p:cNvPr>
          <p:cNvSpPr/>
          <p:nvPr/>
        </p:nvSpPr>
        <p:spPr bwMode="auto">
          <a:xfrm>
            <a:off x="661415" y="1349580"/>
            <a:ext cx="3355848" cy="1908215"/>
          </a:xfrm>
          <a:prstGeom prst="rect">
            <a:avLst/>
          </a:prstGeom>
          <a:noFill/>
          <a:ln>
            <a:noFill/>
            <a:headEnd type="none" w="med" len="med"/>
            <a:tailEnd type="none" w="med" len="med"/>
          </a:ln>
          <a:effectLst>
            <a:outerShdw blurRad="228600" sx="102000" sy="102000" algn="ctr" rotWithShape="0">
              <a:prstClr val="black">
                <a:alpha val="14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gn="ctr" fontAlgn="base">
              <a:spcAft>
                <a:spcPts val="600"/>
              </a:spcAft>
              <a:tabLst>
                <a:tab pos="3966300" algn="l"/>
              </a:tabLst>
              <a:defRPr/>
            </a:pPr>
            <a:r>
              <a:rPr lang="en-CA" sz="1600">
                <a:ln w="3175">
                  <a:noFill/>
                </a:ln>
                <a:solidFill>
                  <a:schemeClr val="accent1"/>
                </a:solidFill>
                <a:latin typeface="+mj-lt"/>
                <a:cs typeface="Segoe Sans Display" pitchFamily="2" charset="0"/>
              </a:rPr>
              <a:t>C-Suite Executives</a:t>
            </a:r>
          </a:p>
          <a:p>
            <a:pPr lvl="0" algn="ctr" fontAlgn="base">
              <a:spcAft>
                <a:spcPts val="600"/>
              </a:spcAft>
              <a:tabLst>
                <a:tab pos="3966300" algn="l"/>
              </a:tabLst>
              <a:defRPr/>
            </a:pPr>
            <a:r>
              <a:rPr lang="en-US" sz="1400">
                <a:solidFill>
                  <a:schemeClr val="bg1"/>
                </a:solidFill>
                <a:latin typeface="+mj-lt"/>
                <a:cs typeface="Segoe Sans Display"/>
              </a:rPr>
              <a:t>Executives need comprehensive data to make strategic decisions</a:t>
            </a:r>
          </a:p>
          <a:p>
            <a:pPr algn="ctr" fontAlgn="base">
              <a:spcAft>
                <a:spcPts val="600"/>
              </a:spcAft>
              <a:tabLst>
                <a:tab pos="3966300" algn="l"/>
              </a:tabLst>
              <a:defRPr/>
            </a:pPr>
            <a:r>
              <a:rPr lang="en-US" sz="1200">
                <a:solidFill>
                  <a:schemeClr val="bg1"/>
                </a:solidFill>
              </a:rPr>
              <a:t>The Researcher Agent provides detailed reports integrating data from various sources, </a:t>
            </a:r>
            <a:br>
              <a:rPr lang="en-US" sz="1200">
                <a:solidFill>
                  <a:schemeClr val="bg1"/>
                </a:solidFill>
              </a:rPr>
            </a:br>
            <a:r>
              <a:rPr lang="en-US" sz="1200">
                <a:solidFill>
                  <a:schemeClr val="bg1"/>
                </a:solidFill>
              </a:rPr>
              <a:t>helping executives make </a:t>
            </a:r>
            <a:br>
              <a:rPr lang="en-US" sz="1200">
                <a:solidFill>
                  <a:schemeClr val="bg1"/>
                </a:solidFill>
              </a:rPr>
            </a:br>
            <a:r>
              <a:rPr lang="en-US" sz="1200">
                <a:solidFill>
                  <a:schemeClr val="bg1"/>
                </a:solidFill>
              </a:rPr>
              <a:t>informed decisions and stay ahead of </a:t>
            </a:r>
            <a:br>
              <a:rPr lang="en-US" sz="1200">
                <a:solidFill>
                  <a:schemeClr val="bg1"/>
                </a:solidFill>
              </a:rPr>
            </a:br>
            <a:r>
              <a:rPr lang="en-US" sz="1200">
                <a:solidFill>
                  <a:schemeClr val="bg1"/>
                </a:solidFill>
              </a:rPr>
              <a:t>industry trends.</a:t>
            </a:r>
          </a:p>
        </p:txBody>
      </p:sp>
      <p:sp>
        <p:nvSpPr>
          <p:cNvPr id="73" name="Rectangle 72">
            <a:extLst>
              <a:ext uri="{FF2B5EF4-FFF2-40B4-BE49-F238E27FC236}">
                <a16:creationId xmlns:a16="http://schemas.microsoft.com/office/drawing/2014/main" id="{C0183E4E-959E-8C9D-19CD-41FF1BE80F90}"/>
              </a:ext>
            </a:extLst>
          </p:cNvPr>
          <p:cNvSpPr/>
          <p:nvPr/>
        </p:nvSpPr>
        <p:spPr bwMode="auto">
          <a:xfrm>
            <a:off x="4418076" y="1349580"/>
            <a:ext cx="3355848" cy="1908215"/>
          </a:xfrm>
          <a:prstGeom prst="rect">
            <a:avLst/>
          </a:prstGeom>
          <a:noFill/>
          <a:ln>
            <a:noFill/>
            <a:headEnd type="none" w="med" len="med"/>
            <a:tailEnd type="none" w="med" len="med"/>
          </a:ln>
          <a:effectLst>
            <a:outerShdw blurRad="228600" sx="102000" sy="102000" algn="ctr" rotWithShape="0">
              <a:prstClr val="black">
                <a:alpha val="14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Aft>
                <a:spcPts val="600"/>
              </a:spcAft>
              <a:tabLst>
                <a:tab pos="3966300" algn="l"/>
              </a:tabLst>
              <a:defRPr/>
            </a:pPr>
            <a:r>
              <a:rPr lang="en-CA" sz="1600">
                <a:ln w="3175">
                  <a:noFill/>
                </a:ln>
                <a:solidFill>
                  <a:schemeClr val="accent1"/>
                </a:solidFill>
                <a:latin typeface="+mj-lt"/>
                <a:cs typeface="Segoe Sans Display" pitchFamily="2" charset="0"/>
              </a:rPr>
              <a:t>Marketing Professionals</a:t>
            </a:r>
          </a:p>
          <a:p>
            <a:pPr lvl="0" algn="ctr" fontAlgn="base">
              <a:spcAft>
                <a:spcPts val="600"/>
              </a:spcAft>
              <a:tabLst>
                <a:tab pos="3966300" algn="l"/>
              </a:tabLst>
              <a:defRPr/>
            </a:pPr>
            <a:r>
              <a:rPr lang="en-US" sz="1400">
                <a:solidFill>
                  <a:schemeClr val="bg1"/>
                </a:solidFill>
                <a:latin typeface="+mj-lt"/>
                <a:cs typeface="Segoe Sans Display"/>
              </a:rPr>
              <a:t>Marketers need to create targeted campaigns based on diverse data</a:t>
            </a:r>
          </a:p>
          <a:p>
            <a:pPr algn="ctr" fontAlgn="base">
              <a:spcAft>
                <a:spcPts val="600"/>
              </a:spcAft>
              <a:tabLst>
                <a:tab pos="3966300" algn="l"/>
              </a:tabLst>
              <a:defRPr/>
            </a:pPr>
            <a:r>
              <a:rPr lang="en-US" sz="1200">
                <a:solidFill>
                  <a:schemeClr val="bg1"/>
                </a:solidFill>
              </a:rPr>
              <a:t>The Researcher Agent compiles data from customer demographics, market analysis, and social media trends, enabling marketers to craft effective and personalized campaigns</a:t>
            </a:r>
          </a:p>
        </p:txBody>
      </p:sp>
      <p:sp>
        <p:nvSpPr>
          <p:cNvPr id="74" name="Rectangle: Rounded Corners 9">
            <a:extLst>
              <a:ext uri="{FF2B5EF4-FFF2-40B4-BE49-F238E27FC236}">
                <a16:creationId xmlns:a16="http://schemas.microsoft.com/office/drawing/2014/main" id="{53BE9A01-1845-EA69-333F-E17A8301602B}"/>
              </a:ext>
            </a:extLst>
          </p:cNvPr>
          <p:cNvSpPr/>
          <p:nvPr/>
        </p:nvSpPr>
        <p:spPr bwMode="auto">
          <a:xfrm>
            <a:off x="8176260" y="1349580"/>
            <a:ext cx="3352802" cy="1969770"/>
          </a:xfrm>
          <a:prstGeom prst="rect">
            <a:avLst/>
          </a:prstGeom>
          <a:noFill/>
          <a:ln>
            <a:noFill/>
            <a:headEnd type="none" w="med" len="med"/>
            <a:tailEnd type="none" w="med" len="med"/>
          </a:ln>
          <a:effectLst>
            <a:outerShdw blurRad="228600" sx="102000" sy="102000" algn="ctr" rotWithShape="0">
              <a:prstClr val="black">
                <a:alpha val="14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fontAlgn="base">
              <a:spcAft>
                <a:spcPts val="600"/>
              </a:spcAft>
              <a:tabLst>
                <a:tab pos="3966300" algn="l"/>
              </a:tabLst>
              <a:defRPr/>
            </a:pPr>
            <a:r>
              <a:rPr lang="en-CA" sz="1600">
                <a:ln w="3175">
                  <a:noFill/>
                </a:ln>
                <a:solidFill>
                  <a:schemeClr val="accent1"/>
                </a:solidFill>
                <a:latin typeface="+mj-lt"/>
                <a:cs typeface="Segoe Sans Display" pitchFamily="2" charset="0"/>
              </a:rPr>
              <a:t>LHR Professionals</a:t>
            </a:r>
          </a:p>
          <a:p>
            <a:pPr lvl="0" algn="ctr" fontAlgn="base">
              <a:spcAft>
                <a:spcPts val="600"/>
              </a:spcAft>
              <a:tabLst>
                <a:tab pos="3966300" algn="l"/>
              </a:tabLst>
              <a:defRPr/>
            </a:pPr>
            <a:r>
              <a:rPr lang="en-US" sz="1400">
                <a:solidFill>
                  <a:schemeClr val="bg1"/>
                </a:solidFill>
                <a:latin typeface="+mj-lt"/>
                <a:cs typeface="Segoe Sans Display"/>
              </a:rPr>
              <a:t>HR Professionals need to manage employee data and stay updated with </a:t>
            </a:r>
            <a:br>
              <a:rPr lang="en-US" sz="1400">
                <a:solidFill>
                  <a:schemeClr val="bg1"/>
                </a:solidFill>
                <a:latin typeface="+mj-lt"/>
                <a:cs typeface="Segoe Sans Display"/>
              </a:rPr>
            </a:br>
            <a:r>
              <a:rPr lang="en-US" sz="1400">
                <a:solidFill>
                  <a:schemeClr val="bg1"/>
                </a:solidFill>
                <a:latin typeface="+mj-lt"/>
                <a:cs typeface="Segoe Sans Display"/>
              </a:rPr>
              <a:t>HR trends</a:t>
            </a:r>
          </a:p>
          <a:p>
            <a:pPr algn="ctr" fontAlgn="base">
              <a:spcAft>
                <a:spcPts val="600"/>
              </a:spcAft>
              <a:tabLst>
                <a:tab pos="3966300" algn="l"/>
              </a:tabLst>
              <a:defRPr/>
            </a:pPr>
            <a:r>
              <a:rPr lang="en-US" sz="1200">
                <a:solidFill>
                  <a:schemeClr val="bg1"/>
                </a:solidFill>
              </a:rPr>
              <a:t>The Researcher Agent consolidates data from employee records, industry reports, and HR best practices, providing insights that help HR Professionals improve employee engagement </a:t>
            </a:r>
            <a:br>
              <a:rPr lang="en-US" sz="1200">
                <a:solidFill>
                  <a:schemeClr val="bg1"/>
                </a:solidFill>
              </a:rPr>
            </a:br>
            <a:r>
              <a:rPr lang="en-US" sz="1200">
                <a:solidFill>
                  <a:schemeClr val="bg1"/>
                </a:solidFill>
              </a:rPr>
              <a:t>and retention</a:t>
            </a:r>
            <a:endParaRPr lang="en-US" sz="1100">
              <a:solidFill>
                <a:schemeClr val="bg1"/>
              </a:solidFill>
            </a:endParaRPr>
          </a:p>
        </p:txBody>
      </p:sp>
      <p:sp>
        <p:nvSpPr>
          <p:cNvPr id="75" name="Rectangle: Rounded Corners 9">
            <a:extLst>
              <a:ext uri="{FF2B5EF4-FFF2-40B4-BE49-F238E27FC236}">
                <a16:creationId xmlns:a16="http://schemas.microsoft.com/office/drawing/2014/main" id="{FB164FA2-6B41-3548-7490-E47E37377C39}"/>
              </a:ext>
            </a:extLst>
          </p:cNvPr>
          <p:cNvSpPr/>
          <p:nvPr/>
        </p:nvSpPr>
        <p:spPr bwMode="auto">
          <a:xfrm>
            <a:off x="661415" y="4011456"/>
            <a:ext cx="3355848" cy="1908215"/>
          </a:xfrm>
          <a:prstGeom prst="rect">
            <a:avLst/>
          </a:prstGeom>
          <a:noFill/>
          <a:ln>
            <a:noFill/>
            <a:headEnd type="none" w="med" len="med"/>
            <a:tailEnd type="none" w="med" len="med"/>
          </a:ln>
          <a:effectLst>
            <a:outerShdw blurRad="228600" sx="102000" sy="102000" algn="ctr" rotWithShape="0">
              <a:prstClr val="black">
                <a:alpha val="14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Aft>
                <a:spcPts val="600"/>
              </a:spcAft>
              <a:tabLst>
                <a:tab pos="3966300" algn="l"/>
              </a:tabLst>
              <a:defRPr/>
            </a:pPr>
            <a:r>
              <a:rPr lang="en-CA" sz="1600">
                <a:ln w="3175">
                  <a:noFill/>
                </a:ln>
                <a:solidFill>
                  <a:schemeClr val="accent1"/>
                </a:solidFill>
                <a:latin typeface="+mj-lt"/>
                <a:cs typeface="Segoe Sans Display" pitchFamily="2" charset="0"/>
              </a:rPr>
              <a:t>Product Managers</a:t>
            </a:r>
          </a:p>
          <a:p>
            <a:pPr lvl="0" algn="ctr" fontAlgn="base">
              <a:spcAft>
                <a:spcPts val="600"/>
              </a:spcAft>
              <a:tabLst>
                <a:tab pos="3966300" algn="l"/>
              </a:tabLst>
              <a:defRPr/>
            </a:pPr>
            <a:r>
              <a:rPr lang="en-US" sz="1400">
                <a:solidFill>
                  <a:schemeClr val="bg1"/>
                </a:solidFill>
                <a:latin typeface="+mj-lt"/>
                <a:cs typeface="Segoe Sans Display"/>
              </a:rPr>
              <a:t>Product Managers need to understand market needs and competitor strategies</a:t>
            </a:r>
          </a:p>
          <a:p>
            <a:pPr algn="ctr" fontAlgn="base">
              <a:spcAft>
                <a:spcPts val="600"/>
              </a:spcAft>
              <a:tabLst>
                <a:tab pos="3966300" algn="l"/>
              </a:tabLst>
              <a:defRPr/>
            </a:pPr>
            <a:r>
              <a:rPr lang="en-US" sz="1200">
                <a:solidFill>
                  <a:schemeClr val="bg1"/>
                </a:solidFill>
              </a:rPr>
              <a:t>The Researcher Agent analyzes market trends, customer feedback, and competitor data, providing insights  that help Product Managers develop successful products</a:t>
            </a:r>
            <a:endParaRPr lang="en-US" sz="2800">
              <a:solidFill>
                <a:schemeClr val="bg1"/>
              </a:solidFill>
            </a:endParaRPr>
          </a:p>
        </p:txBody>
      </p:sp>
      <p:sp>
        <p:nvSpPr>
          <p:cNvPr id="76" name="Rectangle 75">
            <a:extLst>
              <a:ext uri="{FF2B5EF4-FFF2-40B4-BE49-F238E27FC236}">
                <a16:creationId xmlns:a16="http://schemas.microsoft.com/office/drawing/2014/main" id="{9E9C0460-EF46-7206-05B8-E44BBBE9A206}"/>
              </a:ext>
            </a:extLst>
          </p:cNvPr>
          <p:cNvSpPr/>
          <p:nvPr/>
        </p:nvSpPr>
        <p:spPr bwMode="auto">
          <a:xfrm>
            <a:off x="4418076" y="4011456"/>
            <a:ext cx="3355848" cy="2123658"/>
          </a:xfrm>
          <a:prstGeom prst="rect">
            <a:avLst/>
          </a:prstGeom>
          <a:noFill/>
          <a:ln>
            <a:noFill/>
            <a:headEnd type="none" w="med" len="med"/>
            <a:tailEnd type="none" w="med" len="med"/>
          </a:ln>
          <a:effectLst>
            <a:outerShdw blurRad="228600" sx="102000" sy="102000" algn="ctr" rotWithShape="0">
              <a:prstClr val="black">
                <a:alpha val="14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Aft>
                <a:spcPts val="600"/>
              </a:spcAft>
              <a:tabLst>
                <a:tab pos="3966300" algn="l"/>
              </a:tabLst>
              <a:defRPr/>
            </a:pPr>
            <a:r>
              <a:rPr lang="en-CA" sz="1600">
                <a:ln w="3175">
                  <a:noFill/>
                </a:ln>
                <a:solidFill>
                  <a:schemeClr val="accent1"/>
                </a:solidFill>
                <a:latin typeface="+mj-lt"/>
                <a:cs typeface="Segoe Sans Display" pitchFamily="2" charset="0"/>
              </a:rPr>
              <a:t>Sales Managers</a:t>
            </a:r>
          </a:p>
          <a:p>
            <a:pPr lvl="0" algn="ctr" fontAlgn="base">
              <a:spcAft>
                <a:spcPts val="600"/>
              </a:spcAft>
              <a:tabLst>
                <a:tab pos="3966300" algn="l"/>
              </a:tabLst>
              <a:defRPr/>
            </a:pPr>
            <a:r>
              <a:rPr lang="en-US" sz="1400">
                <a:solidFill>
                  <a:schemeClr val="bg1"/>
                </a:solidFill>
                <a:latin typeface="+mj-lt"/>
                <a:cs typeface="Segoe Sans Display"/>
              </a:rPr>
              <a:t>Sales Managers need to track sales performance and identify </a:t>
            </a:r>
            <a:br>
              <a:rPr lang="en-US" sz="1400">
                <a:solidFill>
                  <a:schemeClr val="bg1"/>
                </a:solidFill>
                <a:latin typeface="+mj-lt"/>
                <a:cs typeface="Segoe Sans Display"/>
              </a:rPr>
            </a:br>
            <a:r>
              <a:rPr lang="en-US" sz="1400">
                <a:solidFill>
                  <a:schemeClr val="bg1"/>
                </a:solidFill>
                <a:latin typeface="+mj-lt"/>
                <a:cs typeface="Segoe Sans Display"/>
              </a:rPr>
              <a:t>new opportunities</a:t>
            </a:r>
          </a:p>
          <a:p>
            <a:pPr algn="ctr" fontAlgn="base">
              <a:spcAft>
                <a:spcPts val="600"/>
              </a:spcAft>
              <a:tabLst>
                <a:tab pos="3966300" algn="l"/>
              </a:tabLst>
              <a:defRPr/>
            </a:pPr>
            <a:r>
              <a:rPr lang="en-US" sz="1200">
                <a:solidFill>
                  <a:schemeClr val="bg1"/>
                </a:solidFill>
              </a:rPr>
              <a:t>The Researcher Agent aggregates data from sales reports, customer feedback, and market trends, providing insights that help Sales Managers optimize strategies and boost sales.</a:t>
            </a:r>
          </a:p>
        </p:txBody>
      </p:sp>
      <p:sp>
        <p:nvSpPr>
          <p:cNvPr id="77" name="Rectangle: Rounded Corners 9">
            <a:extLst>
              <a:ext uri="{FF2B5EF4-FFF2-40B4-BE49-F238E27FC236}">
                <a16:creationId xmlns:a16="http://schemas.microsoft.com/office/drawing/2014/main" id="{0D28534F-D20F-99E7-1C46-5147774C0315}"/>
              </a:ext>
            </a:extLst>
          </p:cNvPr>
          <p:cNvSpPr/>
          <p:nvPr/>
        </p:nvSpPr>
        <p:spPr bwMode="auto">
          <a:xfrm>
            <a:off x="8174737" y="4011456"/>
            <a:ext cx="3355848" cy="2123658"/>
          </a:xfrm>
          <a:prstGeom prst="rect">
            <a:avLst/>
          </a:prstGeom>
          <a:noFill/>
          <a:ln>
            <a:noFill/>
            <a:headEnd type="none" w="med" len="med"/>
            <a:tailEnd type="none" w="med" len="med"/>
          </a:ln>
          <a:effectLst>
            <a:outerShdw blurRad="228600" sx="102000" sy="102000" algn="ctr" rotWithShape="0">
              <a:prstClr val="black">
                <a:alpha val="14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Aft>
                <a:spcPts val="600"/>
              </a:spcAft>
              <a:tabLst>
                <a:tab pos="3966300" algn="l"/>
              </a:tabLst>
              <a:defRPr/>
            </a:pPr>
            <a:r>
              <a:rPr lang="en-CA" sz="1600">
                <a:ln w="3175">
                  <a:noFill/>
                </a:ln>
                <a:solidFill>
                  <a:schemeClr val="accent1"/>
                </a:solidFill>
                <a:latin typeface="+mj-lt"/>
                <a:cs typeface="Segoe Sans Display" pitchFamily="2" charset="0"/>
              </a:rPr>
              <a:t>IT Admins</a:t>
            </a:r>
          </a:p>
          <a:p>
            <a:pPr lvl="0" algn="ctr" fontAlgn="base">
              <a:spcAft>
                <a:spcPts val="600"/>
              </a:spcAft>
              <a:tabLst>
                <a:tab pos="3966300" algn="l"/>
              </a:tabLst>
              <a:defRPr/>
            </a:pPr>
            <a:r>
              <a:rPr lang="en-US" sz="1400">
                <a:solidFill>
                  <a:schemeClr val="bg1"/>
                </a:solidFill>
                <a:latin typeface="+mj-lt"/>
                <a:cs typeface="Segoe Sans Display"/>
              </a:rPr>
              <a:t>IT Admins need to stay ahead of rapidly evolving technology trends and </a:t>
            </a:r>
            <a:br>
              <a:rPr lang="en-US" sz="1400">
                <a:solidFill>
                  <a:schemeClr val="bg1"/>
                </a:solidFill>
                <a:latin typeface="+mj-lt"/>
                <a:cs typeface="Segoe Sans Display"/>
              </a:rPr>
            </a:br>
            <a:r>
              <a:rPr lang="en-US" sz="1400">
                <a:solidFill>
                  <a:schemeClr val="bg1"/>
                </a:solidFill>
                <a:latin typeface="+mj-lt"/>
                <a:cs typeface="Segoe Sans Display"/>
              </a:rPr>
              <a:t>security threats</a:t>
            </a:r>
          </a:p>
          <a:p>
            <a:pPr algn="ctr" fontAlgn="base">
              <a:spcAft>
                <a:spcPts val="600"/>
              </a:spcAft>
              <a:tabLst>
                <a:tab pos="3966300" algn="l"/>
              </a:tabLst>
              <a:defRPr/>
            </a:pPr>
            <a:r>
              <a:rPr lang="en-US" sz="1200">
                <a:solidFill>
                  <a:schemeClr val="bg1"/>
                </a:solidFill>
              </a:rPr>
              <a:t>The Researcher Agent gathers data from tech blogs and security reports, providing detailed insights to help IT admins make informed decisions and stay ahead of threats.</a:t>
            </a:r>
            <a:endParaRPr lang="en-US" sz="2800">
              <a:solidFill>
                <a:schemeClr val="bg1"/>
              </a:solidFill>
            </a:endParaRPr>
          </a:p>
        </p:txBody>
      </p:sp>
    </p:spTree>
    <p:extLst>
      <p:ext uri="{BB962C8B-B14F-4D97-AF65-F5344CB8AC3E}">
        <p14:creationId xmlns:p14="http://schemas.microsoft.com/office/powerpoint/2010/main" val="19449315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A04E0-A43E-62EC-1757-B1D4EACE852E}"/>
            </a:ext>
          </a:extLst>
        </p:cNvPr>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FAE879B8-96EE-139B-5BE4-3B78F5F8EA0C}"/>
              </a:ext>
              <a:ext uri="{C183D7F6-B498-43B3-948B-1728B52AA6E4}">
                <adec:decorative xmlns:adec="http://schemas.microsoft.com/office/drawing/2017/decorative" val="1"/>
              </a:ext>
            </a:extLst>
          </p:cNvPr>
          <p:cNvSpPr/>
          <p:nvPr/>
        </p:nvSpPr>
        <p:spPr bwMode="auto">
          <a:xfrm>
            <a:off x="3949700" y="449262"/>
            <a:ext cx="7670800" cy="5778500"/>
          </a:xfrm>
          <a:prstGeom prst="roundRect">
            <a:avLst>
              <a:gd name="adj" fmla="val 3181"/>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12" name="Oval 11">
            <a:extLst>
              <a:ext uri="{FF2B5EF4-FFF2-40B4-BE49-F238E27FC236}">
                <a16:creationId xmlns:a16="http://schemas.microsoft.com/office/drawing/2014/main" id="{E7F62160-BFAB-D14A-0288-D49CA02778A7}"/>
              </a:ext>
              <a:ext uri="{C183D7F6-B498-43B3-948B-1728B52AA6E4}">
                <adec:decorative xmlns:adec="http://schemas.microsoft.com/office/drawing/2017/decorative" val="1"/>
              </a:ext>
            </a:extLst>
          </p:cNvPr>
          <p:cNvSpPr/>
          <p:nvPr/>
        </p:nvSpPr>
        <p:spPr>
          <a:xfrm>
            <a:off x="4667779" y="591731"/>
            <a:ext cx="486934" cy="486082"/>
          </a:xfrm>
          <a:prstGeom prst="ellipse">
            <a:avLst/>
          </a:prstGeom>
          <a:gradFill>
            <a:gsLst>
              <a:gs pos="49400">
                <a:srgbClr val="D589FF"/>
              </a:gs>
              <a:gs pos="0">
                <a:srgbClr val="3EB1FF"/>
              </a:gs>
              <a:gs pos="100000">
                <a:srgbClr val="F69F97"/>
              </a:gs>
            </a:gsLst>
            <a:lin ang="2700000" scaled="0"/>
          </a:gra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22" name="Oval 21">
            <a:extLst>
              <a:ext uri="{FF2B5EF4-FFF2-40B4-BE49-F238E27FC236}">
                <a16:creationId xmlns:a16="http://schemas.microsoft.com/office/drawing/2014/main" id="{F347FE76-50B7-E285-80CF-3FA49531FDC8}"/>
              </a:ext>
              <a:ext uri="{C183D7F6-B498-43B3-948B-1728B52AA6E4}">
                <adec:decorative xmlns:adec="http://schemas.microsoft.com/office/drawing/2017/decorative" val="1"/>
              </a:ext>
            </a:extLst>
          </p:cNvPr>
          <p:cNvSpPr/>
          <p:nvPr/>
        </p:nvSpPr>
        <p:spPr>
          <a:xfrm>
            <a:off x="4667779" y="1427486"/>
            <a:ext cx="486934" cy="486082"/>
          </a:xfrm>
          <a:prstGeom prst="ellipse">
            <a:avLst/>
          </a:prstGeom>
          <a:gradFill>
            <a:gsLst>
              <a:gs pos="49400">
                <a:srgbClr val="D589FF"/>
              </a:gs>
              <a:gs pos="0">
                <a:srgbClr val="3EB1FF"/>
              </a:gs>
              <a:gs pos="100000">
                <a:srgbClr val="F69F97"/>
              </a:gs>
            </a:gsLst>
            <a:lin ang="2700000" scaled="0"/>
          </a:gra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27" name="Oval 26">
            <a:extLst>
              <a:ext uri="{FF2B5EF4-FFF2-40B4-BE49-F238E27FC236}">
                <a16:creationId xmlns:a16="http://schemas.microsoft.com/office/drawing/2014/main" id="{3B0BAA27-472C-3782-C4FB-9A23FE0141B3}"/>
              </a:ext>
              <a:ext uri="{C183D7F6-B498-43B3-948B-1728B52AA6E4}">
                <adec:decorative xmlns:adec="http://schemas.microsoft.com/office/drawing/2017/decorative" val="1"/>
              </a:ext>
            </a:extLst>
          </p:cNvPr>
          <p:cNvSpPr/>
          <p:nvPr/>
        </p:nvSpPr>
        <p:spPr>
          <a:xfrm>
            <a:off x="4667779" y="2327978"/>
            <a:ext cx="486934" cy="486082"/>
          </a:xfrm>
          <a:prstGeom prst="ellipse">
            <a:avLst/>
          </a:prstGeom>
          <a:gradFill>
            <a:gsLst>
              <a:gs pos="49400">
                <a:srgbClr val="D589FF"/>
              </a:gs>
              <a:gs pos="0">
                <a:srgbClr val="3EB1FF"/>
              </a:gs>
              <a:gs pos="100000">
                <a:srgbClr val="F69F97"/>
              </a:gs>
            </a:gsLst>
            <a:lin ang="2700000" scaled="0"/>
          </a:gra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2" name="Oval 31">
            <a:extLst>
              <a:ext uri="{FF2B5EF4-FFF2-40B4-BE49-F238E27FC236}">
                <a16:creationId xmlns:a16="http://schemas.microsoft.com/office/drawing/2014/main" id="{D83EA30C-D474-E8CD-38AC-8CD28ADC9EB3}"/>
              </a:ext>
              <a:ext uri="{C183D7F6-B498-43B3-948B-1728B52AA6E4}">
                <adec:decorative xmlns:adec="http://schemas.microsoft.com/office/drawing/2017/decorative" val="1"/>
              </a:ext>
            </a:extLst>
          </p:cNvPr>
          <p:cNvSpPr/>
          <p:nvPr/>
        </p:nvSpPr>
        <p:spPr>
          <a:xfrm>
            <a:off x="4667779" y="3163733"/>
            <a:ext cx="486934" cy="486082"/>
          </a:xfrm>
          <a:prstGeom prst="ellipse">
            <a:avLst/>
          </a:prstGeom>
          <a:gradFill>
            <a:gsLst>
              <a:gs pos="49400">
                <a:srgbClr val="D589FF"/>
              </a:gs>
              <a:gs pos="0">
                <a:srgbClr val="3EB1FF"/>
              </a:gs>
              <a:gs pos="100000">
                <a:srgbClr val="F69F97"/>
              </a:gs>
            </a:gsLst>
            <a:lin ang="2700000" scaled="0"/>
          </a:gra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7" name="Oval 36">
            <a:extLst>
              <a:ext uri="{FF2B5EF4-FFF2-40B4-BE49-F238E27FC236}">
                <a16:creationId xmlns:a16="http://schemas.microsoft.com/office/drawing/2014/main" id="{6AD1735E-77B9-2145-0D47-67835F69257A}"/>
              </a:ext>
              <a:ext uri="{C183D7F6-B498-43B3-948B-1728B52AA6E4}">
                <adec:decorative xmlns:adec="http://schemas.microsoft.com/office/drawing/2017/decorative" val="1"/>
              </a:ext>
            </a:extLst>
          </p:cNvPr>
          <p:cNvSpPr/>
          <p:nvPr/>
        </p:nvSpPr>
        <p:spPr>
          <a:xfrm>
            <a:off x="4667779" y="4741333"/>
            <a:ext cx="486934" cy="486082"/>
          </a:xfrm>
          <a:prstGeom prst="ellipse">
            <a:avLst/>
          </a:prstGeom>
          <a:gradFill>
            <a:gsLst>
              <a:gs pos="49400">
                <a:srgbClr val="D589FF"/>
              </a:gs>
              <a:gs pos="0">
                <a:srgbClr val="3EB1FF"/>
              </a:gs>
              <a:gs pos="100000">
                <a:srgbClr val="F69F97"/>
              </a:gs>
            </a:gsLst>
            <a:lin ang="2700000" scaled="0"/>
          </a:gra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cxnSp>
        <p:nvCxnSpPr>
          <p:cNvPr id="43" name="Straight Connector 42">
            <a:extLst>
              <a:ext uri="{FF2B5EF4-FFF2-40B4-BE49-F238E27FC236}">
                <a16:creationId xmlns:a16="http://schemas.microsoft.com/office/drawing/2014/main" id="{BBFE883C-FCA3-726B-07A4-8D8616BACAE0}"/>
              </a:ext>
              <a:ext uri="{C183D7F6-B498-43B3-948B-1728B52AA6E4}">
                <adec:decorative xmlns:adec="http://schemas.microsoft.com/office/drawing/2017/decorative" val="1"/>
              </a:ext>
            </a:extLst>
          </p:cNvPr>
          <p:cNvCxnSpPr>
            <a:cxnSpLocks/>
          </p:cNvCxnSpPr>
          <p:nvPr/>
        </p:nvCxnSpPr>
        <p:spPr>
          <a:xfrm flipH="1">
            <a:off x="5473700" y="1220282"/>
            <a:ext cx="6146800"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746F0E5-6A7C-CAFC-8887-EC63184E38BB}"/>
              </a:ext>
              <a:ext uri="{C183D7F6-B498-43B3-948B-1728B52AA6E4}">
                <adec:decorative xmlns:adec="http://schemas.microsoft.com/office/drawing/2017/decorative" val="1"/>
              </a:ext>
            </a:extLst>
          </p:cNvPr>
          <p:cNvCxnSpPr>
            <a:cxnSpLocks/>
          </p:cNvCxnSpPr>
          <p:nvPr/>
        </p:nvCxnSpPr>
        <p:spPr>
          <a:xfrm flipH="1">
            <a:off x="5473700" y="2120773"/>
            <a:ext cx="6146800"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41B5276-EBFA-71E9-AC2D-8945373E11CE}"/>
              </a:ext>
              <a:ext uri="{C183D7F6-B498-43B3-948B-1728B52AA6E4}">
                <adec:decorative xmlns:adec="http://schemas.microsoft.com/office/drawing/2017/decorative" val="1"/>
              </a:ext>
            </a:extLst>
          </p:cNvPr>
          <p:cNvCxnSpPr>
            <a:cxnSpLocks/>
          </p:cNvCxnSpPr>
          <p:nvPr/>
        </p:nvCxnSpPr>
        <p:spPr>
          <a:xfrm flipH="1">
            <a:off x="5473700" y="3021264"/>
            <a:ext cx="6146800"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3ACE009-9505-9CD3-C609-278504231371}"/>
              </a:ext>
              <a:ext uri="{C183D7F6-B498-43B3-948B-1728B52AA6E4}">
                <adec:decorative xmlns:adec="http://schemas.microsoft.com/office/drawing/2017/decorative" val="1"/>
              </a:ext>
            </a:extLst>
          </p:cNvPr>
          <p:cNvCxnSpPr>
            <a:cxnSpLocks/>
          </p:cNvCxnSpPr>
          <p:nvPr/>
        </p:nvCxnSpPr>
        <p:spPr>
          <a:xfrm flipH="1">
            <a:off x="5473700" y="4598864"/>
            <a:ext cx="6146800" cy="0"/>
          </a:xfrm>
          <a:prstGeom prst="line">
            <a:avLst/>
          </a:prstGeom>
          <a:ln w="6350">
            <a:solidFill>
              <a:schemeClr val="bg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D0006C4D-F30C-DE0A-374D-7542F789453C}"/>
              </a:ext>
              <a:ext uri="{C183D7F6-B498-43B3-948B-1728B52AA6E4}">
                <adec:decorative xmlns:adec="http://schemas.microsoft.com/office/drawing/2017/decorative" val="1"/>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t="-247"/>
          <a:stretch>
            <a:fillRect/>
          </a:stretch>
        </p:blipFill>
        <p:spPr>
          <a:xfrm rot="10800000" flipH="1" flipV="1">
            <a:off x="0" y="-1"/>
            <a:ext cx="4267200" cy="6677026"/>
          </a:xfrm>
          <a:prstGeom prst="roundRect">
            <a:avLst>
              <a:gd name="adj" fmla="val 0"/>
            </a:avLst>
          </a:prstGeom>
          <a:noFill/>
          <a:effectLst>
            <a:outerShdw blurRad="127000" dist="63500" dir="5400000" algn="t" rotWithShape="0">
              <a:prstClr val="black">
                <a:alpha val="10000"/>
              </a:prstClr>
            </a:outerShdw>
          </a:effectLst>
        </p:spPr>
      </p:pic>
      <p:sp>
        <p:nvSpPr>
          <p:cNvPr id="5" name="Title 4">
            <a:extLst>
              <a:ext uri="{FF2B5EF4-FFF2-40B4-BE49-F238E27FC236}">
                <a16:creationId xmlns:a16="http://schemas.microsoft.com/office/drawing/2014/main" id="{F3F2480C-C4C6-8D6B-FAF3-CAC7F0D0F95B}"/>
              </a:ext>
            </a:extLst>
          </p:cNvPr>
          <p:cNvSpPr>
            <a:spLocks noGrp="1"/>
          </p:cNvSpPr>
          <p:nvPr>
            <p:ph type="title"/>
          </p:nvPr>
        </p:nvSpPr>
        <p:spPr>
          <a:xfrm>
            <a:off x="588263" y="2784514"/>
            <a:ext cx="3361437" cy="1107996"/>
          </a:xfrm>
        </p:spPr>
        <p:txBody>
          <a:bodyPr>
            <a:spAutoFit/>
          </a:bodyPr>
          <a:lstStyle/>
          <a:p>
            <a:r>
              <a:rPr lang="en-US"/>
              <a:t>Get started with Researcher</a:t>
            </a:r>
            <a:endParaRPr lang="en-IN"/>
          </a:p>
        </p:txBody>
      </p:sp>
      <p:sp>
        <p:nvSpPr>
          <p:cNvPr id="13" name="Oval 12">
            <a:extLst>
              <a:ext uri="{FF2B5EF4-FFF2-40B4-BE49-F238E27FC236}">
                <a16:creationId xmlns:a16="http://schemas.microsoft.com/office/drawing/2014/main" id="{1EC2AA53-EE89-06DB-451F-26085DAEC0F3}"/>
              </a:ext>
              <a:ext uri="{C183D7F6-B498-43B3-948B-1728B52AA6E4}">
                <adec:decorative xmlns:adec="http://schemas.microsoft.com/office/drawing/2017/decorative" val="0"/>
              </a:ext>
            </a:extLst>
          </p:cNvPr>
          <p:cNvSpPr/>
          <p:nvPr/>
        </p:nvSpPr>
        <p:spPr>
          <a:xfrm>
            <a:off x="4708422" y="632303"/>
            <a:ext cx="405648" cy="404937"/>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gradFill>
                  <a:gsLst>
                    <a:gs pos="50000">
                      <a:srgbClr val="D589FF"/>
                    </a:gs>
                    <a:gs pos="0">
                      <a:srgbClr val="3EB1FF"/>
                    </a:gs>
                    <a:gs pos="100000">
                      <a:srgbClr val="F69F97"/>
                    </a:gs>
                  </a:gsLst>
                  <a:lin ang="2700000" scaled="0"/>
                </a:gradFill>
                <a:latin typeface="+mj-lt"/>
                <a:cs typeface="Segoe UI" pitchFamily="34" charset="0"/>
              </a:rPr>
              <a:t>1</a:t>
            </a:r>
          </a:p>
        </p:txBody>
      </p:sp>
      <p:sp>
        <p:nvSpPr>
          <p:cNvPr id="15" name="TextBox 14">
            <a:extLst>
              <a:ext uri="{FF2B5EF4-FFF2-40B4-BE49-F238E27FC236}">
                <a16:creationId xmlns:a16="http://schemas.microsoft.com/office/drawing/2014/main" id="{1418CC1A-30AB-CB2A-8CDE-8FCCF0C1C9DE}"/>
              </a:ext>
            </a:extLst>
          </p:cNvPr>
          <p:cNvSpPr txBox="1"/>
          <p:nvPr/>
        </p:nvSpPr>
        <p:spPr>
          <a:xfrm>
            <a:off x="5473700" y="680883"/>
            <a:ext cx="6146800" cy="307777"/>
          </a:xfrm>
          <a:prstGeom prst="rect">
            <a:avLst/>
          </a:prstGeom>
          <a:noFill/>
        </p:spPr>
        <p:txBody>
          <a:bodyPr wrap="square" lIns="0" tIns="0" rIns="0" bIns="0" rtlCol="0">
            <a:spAutoFit/>
          </a:bodyPr>
          <a:lstStyle/>
          <a:p>
            <a:r>
              <a:rPr lang="en-US" sz="2000">
                <a:solidFill>
                  <a:schemeClr val="bg1"/>
                </a:solidFill>
              </a:rPr>
              <a:t>You are &lt;Role&gt;: Specify the role</a:t>
            </a:r>
          </a:p>
        </p:txBody>
      </p:sp>
      <p:sp>
        <p:nvSpPr>
          <p:cNvPr id="23" name="Oval 22">
            <a:extLst>
              <a:ext uri="{FF2B5EF4-FFF2-40B4-BE49-F238E27FC236}">
                <a16:creationId xmlns:a16="http://schemas.microsoft.com/office/drawing/2014/main" id="{F1AFB713-CEC5-F913-8786-FA6DC69B5FB0}"/>
              </a:ext>
              <a:ext uri="{C183D7F6-B498-43B3-948B-1728B52AA6E4}">
                <adec:decorative xmlns:adec="http://schemas.microsoft.com/office/drawing/2017/decorative" val="0"/>
              </a:ext>
            </a:extLst>
          </p:cNvPr>
          <p:cNvSpPr/>
          <p:nvPr/>
        </p:nvSpPr>
        <p:spPr>
          <a:xfrm>
            <a:off x="4708422" y="1468058"/>
            <a:ext cx="405648" cy="404937"/>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gradFill>
                  <a:gsLst>
                    <a:gs pos="50000">
                      <a:srgbClr val="D589FF"/>
                    </a:gs>
                    <a:gs pos="0">
                      <a:srgbClr val="3EB1FF"/>
                    </a:gs>
                    <a:gs pos="100000">
                      <a:srgbClr val="F69F97"/>
                    </a:gs>
                  </a:gsLst>
                  <a:lin ang="2700000" scaled="0"/>
                </a:gradFill>
                <a:latin typeface="+mj-lt"/>
                <a:cs typeface="Segoe UI" pitchFamily="34" charset="0"/>
              </a:rPr>
              <a:t>2</a:t>
            </a:r>
          </a:p>
        </p:txBody>
      </p:sp>
      <p:sp>
        <p:nvSpPr>
          <p:cNvPr id="21" name="TextBox 20">
            <a:extLst>
              <a:ext uri="{FF2B5EF4-FFF2-40B4-BE49-F238E27FC236}">
                <a16:creationId xmlns:a16="http://schemas.microsoft.com/office/drawing/2014/main" id="{55E6DFD2-C8E0-894F-9EDC-8D84A3CEB305}"/>
              </a:ext>
            </a:extLst>
          </p:cNvPr>
          <p:cNvSpPr txBox="1"/>
          <p:nvPr/>
        </p:nvSpPr>
        <p:spPr>
          <a:xfrm>
            <a:off x="5473700" y="1362751"/>
            <a:ext cx="6146800" cy="615553"/>
          </a:xfrm>
          <a:prstGeom prst="rect">
            <a:avLst/>
          </a:prstGeom>
          <a:noFill/>
        </p:spPr>
        <p:txBody>
          <a:bodyPr wrap="square" lIns="0" tIns="0" rIns="0" bIns="0" rtlCol="0">
            <a:spAutoFit/>
          </a:bodyPr>
          <a:lstStyle/>
          <a:p>
            <a:r>
              <a:rPr lang="en-US" sz="2000">
                <a:solidFill>
                  <a:schemeClr val="bg1"/>
                </a:solidFill>
              </a:rPr>
              <a:t>ASK: The specific task that you want Researcher to accomplish</a:t>
            </a:r>
          </a:p>
        </p:txBody>
      </p:sp>
      <p:sp>
        <p:nvSpPr>
          <p:cNvPr id="28" name="Oval 27">
            <a:extLst>
              <a:ext uri="{FF2B5EF4-FFF2-40B4-BE49-F238E27FC236}">
                <a16:creationId xmlns:a16="http://schemas.microsoft.com/office/drawing/2014/main" id="{3B0CAA53-3EB3-2C86-9C25-63778EB3E51F}"/>
              </a:ext>
              <a:ext uri="{C183D7F6-B498-43B3-948B-1728B52AA6E4}">
                <adec:decorative xmlns:adec="http://schemas.microsoft.com/office/drawing/2017/decorative" val="0"/>
              </a:ext>
            </a:extLst>
          </p:cNvPr>
          <p:cNvSpPr/>
          <p:nvPr/>
        </p:nvSpPr>
        <p:spPr>
          <a:xfrm>
            <a:off x="4708422" y="2368550"/>
            <a:ext cx="405648" cy="404937"/>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gradFill>
                  <a:gsLst>
                    <a:gs pos="50000">
                      <a:srgbClr val="D589FF"/>
                    </a:gs>
                    <a:gs pos="0">
                      <a:srgbClr val="3EB1FF"/>
                    </a:gs>
                    <a:gs pos="100000">
                      <a:srgbClr val="F69F97"/>
                    </a:gs>
                  </a:gsLst>
                  <a:lin ang="2700000" scaled="0"/>
                </a:gradFill>
                <a:latin typeface="+mj-lt"/>
                <a:cs typeface="Segoe UI" pitchFamily="34" charset="0"/>
              </a:rPr>
              <a:t>3</a:t>
            </a:r>
          </a:p>
        </p:txBody>
      </p:sp>
      <p:sp>
        <p:nvSpPr>
          <p:cNvPr id="26" name="TextBox 25">
            <a:extLst>
              <a:ext uri="{FF2B5EF4-FFF2-40B4-BE49-F238E27FC236}">
                <a16:creationId xmlns:a16="http://schemas.microsoft.com/office/drawing/2014/main" id="{069EE233-D62B-8797-4A05-22E7211CBC9F}"/>
              </a:ext>
            </a:extLst>
          </p:cNvPr>
          <p:cNvSpPr txBox="1"/>
          <p:nvPr/>
        </p:nvSpPr>
        <p:spPr>
          <a:xfrm>
            <a:off x="5473700" y="2263242"/>
            <a:ext cx="6146800" cy="615553"/>
          </a:xfrm>
          <a:prstGeom prst="rect">
            <a:avLst/>
          </a:prstGeom>
          <a:noFill/>
        </p:spPr>
        <p:txBody>
          <a:bodyPr wrap="square" lIns="0" tIns="0" rIns="0" bIns="0" rtlCol="0">
            <a:spAutoFit/>
          </a:bodyPr>
          <a:lstStyle/>
          <a:p>
            <a:r>
              <a:rPr lang="en-US" sz="2000">
                <a:solidFill>
                  <a:schemeClr val="bg1"/>
                </a:solidFill>
              </a:rPr>
              <a:t>Guiding principles: Share some guiding principles on how you want Researcher to approach the problem</a:t>
            </a:r>
          </a:p>
        </p:txBody>
      </p:sp>
      <p:sp>
        <p:nvSpPr>
          <p:cNvPr id="33" name="Oval 32">
            <a:extLst>
              <a:ext uri="{FF2B5EF4-FFF2-40B4-BE49-F238E27FC236}">
                <a16:creationId xmlns:a16="http://schemas.microsoft.com/office/drawing/2014/main" id="{083F358E-4162-8FB5-4E4D-73289F7FD743}"/>
              </a:ext>
              <a:ext uri="{C183D7F6-B498-43B3-948B-1728B52AA6E4}">
                <adec:decorative xmlns:adec="http://schemas.microsoft.com/office/drawing/2017/decorative" val="0"/>
              </a:ext>
            </a:extLst>
          </p:cNvPr>
          <p:cNvSpPr/>
          <p:nvPr/>
        </p:nvSpPr>
        <p:spPr>
          <a:xfrm>
            <a:off x="4708422" y="3204305"/>
            <a:ext cx="405648" cy="404937"/>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gradFill>
                  <a:gsLst>
                    <a:gs pos="50000">
                      <a:srgbClr val="D589FF"/>
                    </a:gs>
                    <a:gs pos="0">
                      <a:srgbClr val="3EB1FF"/>
                    </a:gs>
                    <a:gs pos="100000">
                      <a:srgbClr val="F69F97"/>
                    </a:gs>
                  </a:gsLst>
                  <a:lin ang="2700000" scaled="0"/>
                </a:gradFill>
                <a:latin typeface="+mj-lt"/>
                <a:cs typeface="Segoe UI" pitchFamily="34" charset="0"/>
              </a:rPr>
              <a:t>4</a:t>
            </a:r>
          </a:p>
        </p:txBody>
      </p:sp>
      <p:sp>
        <p:nvSpPr>
          <p:cNvPr id="31" name="TextBox 30">
            <a:extLst>
              <a:ext uri="{FF2B5EF4-FFF2-40B4-BE49-F238E27FC236}">
                <a16:creationId xmlns:a16="http://schemas.microsoft.com/office/drawing/2014/main" id="{4B01A32A-1F25-72D0-71C0-EDD11B370E67}"/>
              </a:ext>
            </a:extLst>
          </p:cNvPr>
          <p:cNvSpPr txBox="1"/>
          <p:nvPr/>
        </p:nvSpPr>
        <p:spPr>
          <a:xfrm>
            <a:off x="5473700" y="3163733"/>
            <a:ext cx="6146800" cy="1292662"/>
          </a:xfrm>
          <a:prstGeom prst="rect">
            <a:avLst/>
          </a:prstGeom>
          <a:noFill/>
        </p:spPr>
        <p:txBody>
          <a:bodyPr wrap="square" lIns="0" tIns="0" rIns="0" bIns="0" rtlCol="0">
            <a:spAutoFit/>
          </a:bodyPr>
          <a:lstStyle/>
          <a:p>
            <a:pPr>
              <a:spcAft>
                <a:spcPts val="400"/>
              </a:spcAft>
            </a:pPr>
            <a:r>
              <a:rPr lang="en-US" sz="2000">
                <a:solidFill>
                  <a:schemeClr val="bg1"/>
                </a:solidFill>
              </a:rPr>
              <a:t>Select sources</a:t>
            </a:r>
          </a:p>
          <a:p>
            <a:pPr marL="457200" lvl="1" indent="-282575" fontAlgn="ctr">
              <a:spcAft>
                <a:spcPts val="600"/>
              </a:spcAft>
              <a:buFont typeface="+mj-lt"/>
              <a:buAutoNum type="arabicPeriod"/>
              <a:defRPr/>
            </a:pPr>
            <a:r>
              <a:rPr lang="en-US" sz="1800">
                <a:solidFill>
                  <a:schemeClr val="bg1"/>
                </a:solidFill>
              </a:rPr>
              <a:t>Sources: Select many sources for more breadth of data and select appropriate sources to avoid noise.</a:t>
            </a:r>
          </a:p>
          <a:p>
            <a:pPr marL="457200" lvl="1" indent="-282575" fontAlgn="ctr">
              <a:spcAft>
                <a:spcPts val="600"/>
              </a:spcAft>
              <a:buFont typeface="+mj-lt"/>
              <a:buAutoNum type="arabicPeriod"/>
              <a:defRPr/>
            </a:pPr>
            <a:r>
              <a:rPr lang="en-US" sz="1800">
                <a:solidFill>
                  <a:schemeClr val="bg1"/>
                </a:solidFill>
              </a:rPr>
              <a:t>Leverage the Web</a:t>
            </a:r>
          </a:p>
        </p:txBody>
      </p:sp>
      <p:sp>
        <p:nvSpPr>
          <p:cNvPr id="38" name="Oval 37">
            <a:extLst>
              <a:ext uri="{FF2B5EF4-FFF2-40B4-BE49-F238E27FC236}">
                <a16:creationId xmlns:a16="http://schemas.microsoft.com/office/drawing/2014/main" id="{C698EEFB-1099-C26E-65FE-42A22CB63FB2}"/>
              </a:ext>
              <a:ext uri="{C183D7F6-B498-43B3-948B-1728B52AA6E4}">
                <adec:decorative xmlns:adec="http://schemas.microsoft.com/office/drawing/2017/decorative" val="0"/>
              </a:ext>
            </a:extLst>
          </p:cNvPr>
          <p:cNvSpPr/>
          <p:nvPr/>
        </p:nvSpPr>
        <p:spPr>
          <a:xfrm>
            <a:off x="4708422" y="4781905"/>
            <a:ext cx="405648" cy="404937"/>
          </a:xfrm>
          <a:prstGeom prst="ellipse">
            <a:avLst/>
          </a:prstGeom>
          <a:solidFill>
            <a:schemeClr val="tx1"/>
          </a:solidFill>
          <a:ln w="6350">
            <a:noFill/>
            <a:headEnd type="none" w="med" len="med"/>
            <a:tailEnd type="none" w="med" len="med"/>
          </a:ln>
          <a:effectLst>
            <a:innerShdw blurRad="1143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gradFill>
                  <a:gsLst>
                    <a:gs pos="50000">
                      <a:srgbClr val="D589FF"/>
                    </a:gs>
                    <a:gs pos="0">
                      <a:srgbClr val="3EB1FF"/>
                    </a:gs>
                    <a:gs pos="100000">
                      <a:srgbClr val="F69F97"/>
                    </a:gs>
                  </a:gsLst>
                  <a:lin ang="2700000" scaled="0"/>
                </a:gradFill>
                <a:latin typeface="+mj-lt"/>
                <a:cs typeface="Segoe UI" pitchFamily="34" charset="0"/>
              </a:rPr>
              <a:t>5</a:t>
            </a:r>
          </a:p>
        </p:txBody>
      </p:sp>
      <p:sp>
        <p:nvSpPr>
          <p:cNvPr id="36" name="TextBox 35">
            <a:extLst>
              <a:ext uri="{FF2B5EF4-FFF2-40B4-BE49-F238E27FC236}">
                <a16:creationId xmlns:a16="http://schemas.microsoft.com/office/drawing/2014/main" id="{F22BAD13-2CAC-671C-D385-2ABC0B28DECB}"/>
              </a:ext>
            </a:extLst>
          </p:cNvPr>
          <p:cNvSpPr txBox="1"/>
          <p:nvPr/>
        </p:nvSpPr>
        <p:spPr>
          <a:xfrm>
            <a:off x="5473700" y="4741333"/>
            <a:ext cx="6146800" cy="1343958"/>
          </a:xfrm>
          <a:prstGeom prst="rect">
            <a:avLst/>
          </a:prstGeom>
          <a:noFill/>
        </p:spPr>
        <p:txBody>
          <a:bodyPr wrap="square" lIns="0" tIns="0" rIns="0" bIns="0" rtlCol="0">
            <a:spAutoFit/>
          </a:bodyPr>
          <a:lstStyle/>
          <a:p>
            <a:pPr>
              <a:spcAft>
                <a:spcPts val="400"/>
              </a:spcAft>
            </a:pPr>
            <a:r>
              <a:rPr lang="en-US" sz="2000">
                <a:solidFill>
                  <a:schemeClr val="bg1"/>
                </a:solidFill>
              </a:rPr>
              <a:t>Specify the output format</a:t>
            </a:r>
          </a:p>
          <a:p>
            <a:pPr marL="457200" lvl="1" indent="-282575" fontAlgn="ctr">
              <a:spcAft>
                <a:spcPts val="600"/>
              </a:spcAft>
              <a:buFont typeface="+mj-lt"/>
              <a:buAutoNum type="arabicPeriod"/>
              <a:defRPr/>
            </a:pPr>
            <a:r>
              <a:rPr lang="en-US" sz="1800">
                <a:solidFill>
                  <a:schemeClr val="bg1"/>
                </a:solidFill>
              </a:rPr>
              <a:t>Length of the format</a:t>
            </a:r>
          </a:p>
          <a:p>
            <a:pPr marL="457200" lvl="1" indent="-282575" fontAlgn="ctr">
              <a:spcAft>
                <a:spcPts val="600"/>
              </a:spcAft>
              <a:buFont typeface="+mj-lt"/>
              <a:buAutoNum type="arabicPeriod"/>
              <a:defRPr/>
            </a:pPr>
            <a:r>
              <a:rPr lang="en-US" sz="1800">
                <a:solidFill>
                  <a:schemeClr val="bg1"/>
                </a:solidFill>
              </a:rPr>
              <a:t>Sections, subsections and more</a:t>
            </a:r>
          </a:p>
          <a:p>
            <a:pPr marL="457200" lvl="1" indent="-282575" fontAlgn="ctr">
              <a:spcAft>
                <a:spcPts val="600"/>
              </a:spcAft>
              <a:buFont typeface="+mj-lt"/>
              <a:buAutoNum type="arabicPeriod"/>
              <a:defRPr/>
            </a:pPr>
            <a:r>
              <a:rPr lang="en-US" sz="1800">
                <a:solidFill>
                  <a:schemeClr val="bg1"/>
                </a:solidFill>
              </a:rPr>
              <a:t>Formats (Coming soon)</a:t>
            </a:r>
          </a:p>
        </p:txBody>
      </p:sp>
    </p:spTree>
    <p:extLst>
      <p:ext uri="{BB962C8B-B14F-4D97-AF65-F5344CB8AC3E}">
        <p14:creationId xmlns:p14="http://schemas.microsoft.com/office/powerpoint/2010/main" val="14448492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6313-1922-D071-9E93-8F0AC3AF6968}"/>
            </a:ext>
          </a:extLst>
        </p:cNvPr>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E7226E04-AAE2-FB67-FF5D-923FD73C3ABB}"/>
              </a:ext>
              <a:ext uri="{C183D7F6-B498-43B3-948B-1728B52AA6E4}">
                <adec:decorative xmlns:adec="http://schemas.microsoft.com/office/drawing/2017/decorative" val="1"/>
              </a:ext>
            </a:extLst>
          </p:cNvPr>
          <p:cNvSpPr/>
          <p:nvPr/>
        </p:nvSpPr>
        <p:spPr bwMode="auto">
          <a:xfrm rot="16200000" flipH="1">
            <a:off x="5221290" y="-127001"/>
            <a:ext cx="5686424" cy="7112004"/>
          </a:xfrm>
          <a:prstGeom prst="roundRect">
            <a:avLst>
              <a:gd name="adj" fmla="val 3551"/>
            </a:avLst>
          </a:prstGeom>
          <a:solidFill>
            <a:schemeClr val="tx1"/>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pic>
        <p:nvPicPr>
          <p:cNvPr id="19" name="Picture 18">
            <a:extLst>
              <a:ext uri="{FF2B5EF4-FFF2-40B4-BE49-F238E27FC236}">
                <a16:creationId xmlns:a16="http://schemas.microsoft.com/office/drawing/2014/main" id="{554EFA8C-A9E8-0999-E3E6-EA598333E51F}"/>
              </a:ext>
              <a:ext uri="{C183D7F6-B498-43B3-948B-1728B52AA6E4}">
                <adec:decorative xmlns:adec="http://schemas.microsoft.com/office/drawing/2017/decorative" val="1"/>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t="32574" b="6963"/>
          <a:stretch>
            <a:fillRect/>
          </a:stretch>
        </p:blipFill>
        <p:spPr>
          <a:xfrm>
            <a:off x="6616569" y="888796"/>
            <a:ext cx="4852431" cy="1416752"/>
          </a:xfrm>
          <a:prstGeom prst="roundRect">
            <a:avLst>
              <a:gd name="adj" fmla="val 7015"/>
            </a:avLst>
          </a:prstGeom>
          <a:solidFill>
            <a:schemeClr val="bg1"/>
          </a:solidFill>
        </p:spPr>
      </p:pic>
      <p:pic>
        <p:nvPicPr>
          <p:cNvPr id="6" name="Picture 5">
            <a:extLst>
              <a:ext uri="{FF2B5EF4-FFF2-40B4-BE49-F238E27FC236}">
                <a16:creationId xmlns:a16="http://schemas.microsoft.com/office/drawing/2014/main" id="{7498A767-F540-B4B3-C98A-E82AADD669B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0301" y="2847615"/>
            <a:ext cx="4064599" cy="2565615"/>
          </a:xfrm>
          <a:prstGeom prst="roundRect">
            <a:avLst>
              <a:gd name="adj" fmla="val 1920"/>
            </a:avLst>
          </a:prstGeom>
        </p:spPr>
      </p:pic>
      <p:grpSp>
        <p:nvGrpSpPr>
          <p:cNvPr id="41" name="Group 40">
            <a:extLst>
              <a:ext uri="{FF2B5EF4-FFF2-40B4-BE49-F238E27FC236}">
                <a16:creationId xmlns:a16="http://schemas.microsoft.com/office/drawing/2014/main" id="{DA6E5E9F-8D34-D9EF-9C74-394883BD364C}"/>
              </a:ext>
              <a:ext uri="{C183D7F6-B498-43B3-948B-1728B52AA6E4}">
                <adec:decorative xmlns:adec="http://schemas.microsoft.com/office/drawing/2017/decorative" val="1"/>
              </a:ext>
            </a:extLst>
          </p:cNvPr>
          <p:cNvGrpSpPr/>
          <p:nvPr/>
        </p:nvGrpSpPr>
        <p:grpSpPr>
          <a:xfrm>
            <a:off x="4717658" y="1495947"/>
            <a:ext cx="2471139" cy="4399883"/>
            <a:chOff x="1005769" y="2347913"/>
            <a:chExt cx="2445543" cy="4354313"/>
          </a:xfrm>
        </p:grpSpPr>
        <p:pic>
          <p:nvPicPr>
            <p:cNvPr id="38" name="Picture 37" descr="A screenshot of a phone&#10;&#10;AI-generated content may be incorrect.">
              <a:extLst>
                <a:ext uri="{FF2B5EF4-FFF2-40B4-BE49-F238E27FC236}">
                  <a16:creationId xmlns:a16="http://schemas.microsoft.com/office/drawing/2014/main" id="{C8CC63E6-4BC2-EC13-30E4-A1ACF92769BD}"/>
                </a:ext>
              </a:extLst>
            </p:cNvPr>
            <p:cNvPicPr>
              <a:picLocks noChangeAspect="1"/>
            </p:cNvPicPr>
            <p:nvPr/>
          </p:nvPicPr>
          <p:blipFill>
            <a:blip r:embed="rId5" cstate="screen">
              <a:extLst>
                <a:ext uri="{28A0092B-C50C-407E-A947-70E740481C1C}">
                  <a14:useLocalDpi xmlns:a14="http://schemas.microsoft.com/office/drawing/2010/main"/>
                </a:ext>
              </a:extLst>
            </a:blip>
            <a:srcRect l="14536" t="12174" r="46243" b="14467"/>
            <a:stretch>
              <a:fillRect/>
            </a:stretch>
          </p:blipFill>
          <p:spPr>
            <a:xfrm>
              <a:off x="1005769" y="2347913"/>
              <a:ext cx="1698574" cy="3683793"/>
            </a:xfrm>
            <a:prstGeom prst="roundRect">
              <a:avLst>
                <a:gd name="adj" fmla="val 11698"/>
              </a:avLst>
            </a:prstGeom>
            <a:solidFill>
              <a:srgbClr val="000000"/>
            </a:solidFill>
            <a:ln w="76200">
              <a:solidFill>
                <a:srgbClr val="000000"/>
              </a:solidFill>
            </a:ln>
          </p:spPr>
        </p:pic>
        <p:pic>
          <p:nvPicPr>
            <p:cNvPr id="29" name="Picture 28" descr="A screenshot of a phone&#10;&#10;AI-generated content may be incorrect.">
              <a:extLst>
                <a:ext uri="{FF2B5EF4-FFF2-40B4-BE49-F238E27FC236}">
                  <a16:creationId xmlns:a16="http://schemas.microsoft.com/office/drawing/2014/main" id="{613E4FC1-D2B4-3F5D-5B8C-C3E08099D9B7}"/>
                </a:ext>
              </a:extLst>
            </p:cNvPr>
            <p:cNvPicPr>
              <a:picLocks noChangeAspect="1"/>
            </p:cNvPicPr>
            <p:nvPr/>
          </p:nvPicPr>
          <p:blipFill>
            <a:blip r:embed="rId5" cstate="screen">
              <a:extLst>
                <a:ext uri="{28A0092B-C50C-407E-A947-70E740481C1C}">
                  <a14:useLocalDpi xmlns:a14="http://schemas.microsoft.com/office/drawing/2010/main"/>
                </a:ext>
              </a:extLst>
            </a:blip>
            <a:srcRect l="46318" t="32398" r="14753" b="-1"/>
            <a:stretch>
              <a:fillRect/>
            </a:stretch>
          </p:blipFill>
          <p:spPr>
            <a:xfrm>
              <a:off x="1765387" y="3307556"/>
              <a:ext cx="1685925" cy="3394670"/>
            </a:xfrm>
            <a:custGeom>
              <a:avLst/>
              <a:gdLst>
                <a:gd name="connsiteX0" fmla="*/ 164067 w 1710100"/>
                <a:gd name="connsiteY0" fmla="*/ 0 h 3405305"/>
                <a:gd name="connsiteX1" fmla="*/ 1546033 w 1710100"/>
                <a:gd name="connsiteY1" fmla="*/ 0 h 3405305"/>
                <a:gd name="connsiteX2" fmla="*/ 1710100 w 1710100"/>
                <a:gd name="connsiteY2" fmla="*/ 164067 h 3405305"/>
                <a:gd name="connsiteX3" fmla="*/ 1710100 w 1710100"/>
                <a:gd name="connsiteY3" fmla="*/ 3245883 h 3405305"/>
                <a:gd name="connsiteX4" fmla="*/ 1609895 w 1710100"/>
                <a:gd name="connsiteY4" fmla="*/ 3397057 h 3405305"/>
                <a:gd name="connsiteX5" fmla="*/ 1569041 w 1710100"/>
                <a:gd name="connsiteY5" fmla="*/ 3405305 h 3405305"/>
                <a:gd name="connsiteX6" fmla="*/ 141059 w 1710100"/>
                <a:gd name="connsiteY6" fmla="*/ 3405305 h 3405305"/>
                <a:gd name="connsiteX7" fmla="*/ 100205 w 1710100"/>
                <a:gd name="connsiteY7" fmla="*/ 3397057 h 3405305"/>
                <a:gd name="connsiteX8" fmla="*/ 0 w 1710100"/>
                <a:gd name="connsiteY8" fmla="*/ 3245883 h 3405305"/>
                <a:gd name="connsiteX9" fmla="*/ 0 w 1710100"/>
                <a:gd name="connsiteY9" fmla="*/ 164067 h 3405305"/>
                <a:gd name="connsiteX10" fmla="*/ 164067 w 1710100"/>
                <a:gd name="connsiteY10" fmla="*/ 0 h 34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0100" h="3405305">
                  <a:moveTo>
                    <a:pt x="164067" y="0"/>
                  </a:moveTo>
                  <a:lnTo>
                    <a:pt x="1546033" y="0"/>
                  </a:lnTo>
                  <a:cubicBezTo>
                    <a:pt x="1636645" y="0"/>
                    <a:pt x="1710100" y="73455"/>
                    <a:pt x="1710100" y="164067"/>
                  </a:cubicBezTo>
                  <a:lnTo>
                    <a:pt x="1710100" y="3245883"/>
                  </a:lnTo>
                  <a:cubicBezTo>
                    <a:pt x="1710100" y="3313842"/>
                    <a:pt x="1668782" y="3372150"/>
                    <a:pt x="1609895" y="3397057"/>
                  </a:cubicBezTo>
                  <a:lnTo>
                    <a:pt x="1569041" y="3405305"/>
                  </a:lnTo>
                  <a:lnTo>
                    <a:pt x="141059" y="3405305"/>
                  </a:lnTo>
                  <a:lnTo>
                    <a:pt x="100205" y="3397057"/>
                  </a:lnTo>
                  <a:cubicBezTo>
                    <a:pt x="41319" y="3372150"/>
                    <a:pt x="0" y="3313842"/>
                    <a:pt x="0" y="3245883"/>
                  </a:cubicBezTo>
                  <a:lnTo>
                    <a:pt x="0" y="164067"/>
                  </a:lnTo>
                  <a:cubicBezTo>
                    <a:pt x="0" y="73455"/>
                    <a:pt x="73455" y="0"/>
                    <a:pt x="164067" y="0"/>
                  </a:cubicBezTo>
                  <a:close/>
                </a:path>
              </a:pathLst>
            </a:custGeom>
            <a:ln w="76200">
              <a:solidFill>
                <a:srgbClr val="000000"/>
              </a:solidFill>
            </a:ln>
          </p:spPr>
        </p:pic>
      </p:grpSp>
      <p:sp>
        <p:nvSpPr>
          <p:cNvPr id="8" name="Title 7">
            <a:extLst>
              <a:ext uri="{FF2B5EF4-FFF2-40B4-BE49-F238E27FC236}">
                <a16:creationId xmlns:a16="http://schemas.microsoft.com/office/drawing/2014/main" id="{7D71827C-AF25-7989-FC0C-0F486879C9AE}"/>
              </a:ext>
            </a:extLst>
          </p:cNvPr>
          <p:cNvSpPr>
            <a:spLocks noGrp="1"/>
          </p:cNvSpPr>
          <p:nvPr>
            <p:ph type="title"/>
          </p:nvPr>
        </p:nvSpPr>
        <p:spPr>
          <a:xfrm>
            <a:off x="589280" y="2459075"/>
            <a:ext cx="2482166" cy="1939850"/>
          </a:xfrm>
        </p:spPr>
        <p:txBody>
          <a:bodyPr/>
          <a:lstStyle/>
          <a:p>
            <a:r>
              <a:rPr lang="en-IN"/>
              <a:t>Access Everywhere</a:t>
            </a:r>
          </a:p>
        </p:txBody>
      </p:sp>
      <p:sp>
        <p:nvSpPr>
          <p:cNvPr id="45" name="Rectangle 44" descr="Promotional graphic titled ‘Access Everywhere’ showing three screenshots of a research tool interface. Two mobile screens on the left display app menus, a central search bar asks ‘What do you want to research?’ with options for ‘Researcher’ and ‘Sources,’ and a desktop dashboard on the right shows detailed research tools. Background features a dark-to-light blue gradient.">
            <a:extLst>
              <a:ext uri="{FF2B5EF4-FFF2-40B4-BE49-F238E27FC236}">
                <a16:creationId xmlns:a16="http://schemas.microsoft.com/office/drawing/2014/main" id="{A599F852-C88D-8464-02E6-F0B8EA785ADC}"/>
              </a:ext>
            </a:extLst>
          </p:cNvPr>
          <p:cNvSpPr/>
          <p:nvPr/>
        </p:nvSpPr>
        <p:spPr bwMode="auto">
          <a:xfrm>
            <a:off x="4302009" y="1128269"/>
            <a:ext cx="142391" cy="112611"/>
          </a:xfrm>
          <a:prstGeom prst="rect">
            <a:avLst/>
          </a:prstGeom>
          <a:solidFill>
            <a:srgbClr val="151E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40157491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5179-9A42-6BA3-61DF-FB2A1F891E8D}"/>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8067964-5399-B7D6-4C8F-FBD7F083B39B}"/>
              </a:ext>
              <a:ext uri="{C183D7F6-B498-43B3-948B-1728B52AA6E4}">
                <adec:decorative xmlns:adec="http://schemas.microsoft.com/office/drawing/2017/decorative" val="1"/>
              </a:ext>
            </a:extLst>
          </p:cNvPr>
          <p:cNvSpPr/>
          <p:nvPr/>
        </p:nvSpPr>
        <p:spPr bwMode="auto">
          <a:xfrm rot="16200000" flipH="1">
            <a:off x="5400679" y="52389"/>
            <a:ext cx="5686424" cy="6753224"/>
          </a:xfrm>
          <a:prstGeom prst="roundRect">
            <a:avLst>
              <a:gd name="adj" fmla="val 3551"/>
            </a:avLst>
          </a:prstGeom>
          <a:solidFill>
            <a:schemeClr val="tx1">
              <a:alpha val="70000"/>
            </a:schemeClr>
          </a:solidFill>
          <a:ln w="6350">
            <a:solidFill>
              <a:schemeClr val="bg1">
                <a:alpha val="3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endParaRPr lang="en-US" sz="1800">
              <a:solidFill>
                <a:srgbClr val="000000"/>
              </a:solidFill>
              <a:latin typeface="Segoe Sans Display"/>
              <a:cs typeface="Segoe Sans Display"/>
            </a:endParaRPr>
          </a:p>
        </p:txBody>
      </p:sp>
      <p:sp>
        <p:nvSpPr>
          <p:cNvPr id="7" name="Title 6">
            <a:extLst>
              <a:ext uri="{FF2B5EF4-FFF2-40B4-BE49-F238E27FC236}">
                <a16:creationId xmlns:a16="http://schemas.microsoft.com/office/drawing/2014/main" id="{90104E0F-FB0A-C11A-2750-A064B15AE37C}"/>
              </a:ext>
            </a:extLst>
          </p:cNvPr>
          <p:cNvSpPr>
            <a:spLocks noGrp="1"/>
          </p:cNvSpPr>
          <p:nvPr>
            <p:ph type="title"/>
          </p:nvPr>
        </p:nvSpPr>
        <p:spPr>
          <a:xfrm>
            <a:off x="588963" y="3152001"/>
            <a:ext cx="3460523" cy="553998"/>
          </a:xfrm>
        </p:spPr>
        <p:txBody>
          <a:bodyPr wrap="square">
            <a:spAutoFit/>
          </a:bodyPr>
          <a:lstStyle/>
          <a:p>
            <a:r>
              <a:rPr lang="en-US"/>
              <a:t>Users in Control</a:t>
            </a:r>
            <a:endParaRPr lang="en-IN"/>
          </a:p>
        </p:txBody>
      </p:sp>
      <p:pic>
        <p:nvPicPr>
          <p:cNvPr id="3" name="Picture 2" descr="Screenshot of a research tool interface with a search bar reading ‘Help me prepare for my earnings call on Wednesday.’ Below are icons for functions and a dropdown menu titled ‘Sources control’ showing toggles for sources like Web, Work, Teams, Outlook, and SharePoint.">
            <a:extLst>
              <a:ext uri="{FF2B5EF4-FFF2-40B4-BE49-F238E27FC236}">
                <a16:creationId xmlns:a16="http://schemas.microsoft.com/office/drawing/2014/main" id="{4F7008C5-261D-BFF4-733A-8358368751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2913" y="846744"/>
            <a:ext cx="4781958" cy="5164514"/>
          </a:xfrm>
          <a:prstGeom prst="rect">
            <a:avLst/>
          </a:prstGeom>
        </p:spPr>
      </p:pic>
      <p:sp>
        <p:nvSpPr>
          <p:cNvPr id="49" name="Text Placeholder 5">
            <a:extLst>
              <a:ext uri="{FF2B5EF4-FFF2-40B4-BE49-F238E27FC236}">
                <a16:creationId xmlns:a16="http://schemas.microsoft.com/office/drawing/2014/main" id="{F3870687-FDEC-DE00-9BF8-5ED043465F28}"/>
              </a:ext>
            </a:extLst>
          </p:cNvPr>
          <p:cNvSpPr txBox="1">
            <a:spLocks/>
          </p:cNvSpPr>
          <p:nvPr/>
        </p:nvSpPr>
        <p:spPr>
          <a:xfrm>
            <a:off x="7391400" y="5305557"/>
            <a:ext cx="1704982" cy="338554"/>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effectLst/>
                <a:uLnTx/>
                <a:uFillTx/>
                <a:ea typeface="+mn-ea"/>
                <a:cs typeface="+mn-cs"/>
              </a:rPr>
              <a:t>Sources control</a:t>
            </a:r>
          </a:p>
        </p:txBody>
      </p:sp>
    </p:spTree>
    <p:extLst>
      <p:ext uri="{BB962C8B-B14F-4D97-AF65-F5344CB8AC3E}">
        <p14:creationId xmlns:p14="http://schemas.microsoft.com/office/powerpoint/2010/main" val="332477225"/>
      </p:ext>
    </p:extLst>
  </p:cSld>
  <p:clrMapOvr>
    <a:masterClrMapping/>
  </p:clrMapOvr>
  <p:transition>
    <p:fade/>
  </p:transition>
</p:sld>
</file>

<file path=ppt/theme/theme1.xml><?xml version="1.0" encoding="utf-8"?>
<a:theme xmlns:a="http://schemas.openxmlformats.org/drawingml/2006/main" name="1_Customer Hub Template">
  <a:themeElements>
    <a:clrScheme name="Customer Hub">
      <a:dk1>
        <a:srgbClr val="091F2C"/>
      </a:dk1>
      <a:lt1>
        <a:sysClr val="window" lastClr="FFFFFF"/>
      </a:lt1>
      <a:dk2>
        <a:srgbClr val="091F2C"/>
      </a:dk2>
      <a:lt2>
        <a:srgbClr val="EFF8FF"/>
      </a:lt2>
      <a:accent1>
        <a:srgbClr val="8DC8E8"/>
      </a:accent1>
      <a:accent2>
        <a:srgbClr val="0078D4"/>
      </a:accent2>
      <a:accent3>
        <a:srgbClr val="D59ED7"/>
      </a:accent3>
      <a:accent4>
        <a:srgbClr val="C03BC4"/>
      </a:accent4>
      <a:accent5>
        <a:srgbClr val="FFA38B"/>
      </a:accent5>
      <a:accent6>
        <a:srgbClr val="702573"/>
      </a:accent6>
      <a:hlink>
        <a:srgbClr val="006ECC"/>
      </a:hlink>
      <a:folHlink>
        <a:srgbClr val="3399F0"/>
      </a:folHlink>
    </a:clrScheme>
    <a:fontScheme name="Custom 7">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a:solidFill>
              <a:schemeClr val="bg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Presentation1" id="{37823CB9-DC0F-DE49-A7F7-325A4228CCF9}" vid="{6CB80000-F9EA-4D40-9817-2B5CD0D7D2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CBA34F88785244A9D44957A9952D4B" ma:contentTypeVersion="21" ma:contentTypeDescription="Create a new document." ma:contentTypeScope="" ma:versionID="0475b6c3b325ef0003fc2a09642f8873">
  <xsd:schema xmlns:xsd="http://www.w3.org/2001/XMLSchema" xmlns:xs="http://www.w3.org/2001/XMLSchema" xmlns:p="http://schemas.microsoft.com/office/2006/metadata/properties" xmlns:ns2="0ff949b1-9c15-4322-9642-8d24550bf5cc" xmlns:ns3="a824321e-48e8-40ca-9871-15250553b758" targetNamespace="http://schemas.microsoft.com/office/2006/metadata/properties" ma:root="true" ma:fieldsID="97835e150ceffcda7c8a3575a8bd722e" ns2:_="" ns3:_="">
    <xsd:import namespace="0ff949b1-9c15-4322-9642-8d24550bf5cc"/>
    <xsd:import namespace="a824321e-48e8-40ca-9871-15250553b7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3:TaxCatchAll" minOccurs="0"/>
                <xsd:element ref="ns2:lcf76f155ced4ddcb4097134ff3c332f"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949b1-9c15-4322-9642-8d24550bf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14119-9ae9-4cc6-a406-008d392c1a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24321e-48e8-40ca-9871-15250553b75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f02ba00-ce7d-4fec-913c-46b042464bd8}" ma:internalName="TaxCatchAll" ma:showField="CatchAllData" ma:web="a824321e-48e8-40ca-9871-15250553b7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ff949b1-9c15-4322-9642-8d24550bf5cc">
      <Terms xmlns="http://schemas.microsoft.com/office/infopath/2007/PartnerControls"/>
    </lcf76f155ced4ddcb4097134ff3c332f>
    <TaxCatchAll xmlns="a824321e-48e8-40ca-9871-15250553b7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CF55BF-B976-4D15-9A71-14A143B671EA}">
  <ds:schemaRefs>
    <ds:schemaRef ds:uri="0ff949b1-9c15-4322-9642-8d24550bf5cc"/>
    <ds:schemaRef ds:uri="a824321e-48e8-40ca-9871-15250553b7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90F116-B58F-4255-B05B-DA3808E0E5C6}">
  <ds:schemaRefs>
    <ds:schemaRef ds:uri="0ff949b1-9c15-4322-9642-8d24550bf5cc"/>
    <ds:schemaRef ds:uri="a824321e-48e8-40ca-9871-15250553b7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Metadata/LabelInfo.xml><?xml version="1.0" encoding="utf-8"?>
<clbl:labelList xmlns:clbl="http://schemas.microsoft.com/office/2020/mipLabelMetadata">
  <clbl:label id="{87867195-f2b8-4ac2-b0b6-6bb73cb33af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18</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1_Customer Hub Template</vt:lpstr>
      <vt:lpstr>Researcher Deep Dive </vt:lpstr>
      <vt:lpstr>Meet Researcher: Your very own research assistant</vt:lpstr>
      <vt:lpstr>Reflect, not reflex</vt:lpstr>
      <vt:lpstr>Continuous reasoning </vt:lpstr>
      <vt:lpstr>Deeper inferencing</vt:lpstr>
      <vt:lpstr>Across Roles</vt:lpstr>
      <vt:lpstr>Get started with Researcher</vt:lpstr>
      <vt:lpstr>Access Everywhere</vt:lpstr>
      <vt:lpstr>Users in Control</vt:lpstr>
      <vt:lpstr>Code Interpreter</vt:lpstr>
      <vt:lpstr>Copilot Chat with GPT-5 vs. Researcher</vt:lpstr>
      <vt:lpstr>Researcher demo video</vt:lpstr>
      <vt:lpstr>Try it! Researcher Agent </vt:lpstr>
      <vt:lpstr>Scenario Library</vt:lpstr>
      <vt:lpstr>Resources</vt:lpstr>
      <vt:lpstr>Next Steps and Call to Action</vt:lpstr>
      <vt:lpstr>Customer Hub</vt:lpstr>
      <vt:lpstr>Copilot Chat Adoption Hub</vt:lpstr>
      <vt:lpstr>Use Copilot Chat on the go</vt:lpstr>
      <vt:lpstr>Thankyou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Jignesh.Thakkar@microsoft.com</dc:creator>
  <cp:keywords/>
  <dc:description/>
  <cp:revision>2</cp:revision>
  <cp:lastPrinted>2023-02-15T20:48:24Z</cp:lastPrinted>
  <dcterms:created xsi:type="dcterms:W3CDTF">2025-03-03T10:30:40Z</dcterms:created>
  <dcterms:modified xsi:type="dcterms:W3CDTF">2025-11-20T21:00:00Z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0x010100A7CBA34F88785244A9D44957A9952D4B</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Date">
    <vt:lpwstr>2017-08-29T14:27:20.8568347-07:00</vt:lpwstr>
  </property>
  <property fmtid="{D5CDD505-2E9C-101B-9397-08002B2CF9AE}" pid="15" name="MSIP_Label_f42aa342-8706-4288-bd11-ebb85995028c_Name">
    <vt:lpwstr>General</vt:lpwstr>
  </property>
  <property fmtid="{D5CDD505-2E9C-101B-9397-08002B2CF9AE}" pid="16" name="MSIP_Label_f42aa342-8706-4288-bd11-ebb85995028c_Extended_MSFT_Method">
    <vt:lpwstr>Automatic</vt:lpwstr>
  </property>
  <property fmtid="{D5CDD505-2E9C-101B-9397-08002B2CF9AE}" pid="17" name="Sensitivity">
    <vt:lpwstr>General</vt:lpwstr>
  </property>
  <property fmtid="{D5CDD505-2E9C-101B-9397-08002B2CF9AE}" pid="18" name="j7ed6b1749d644c580569ee38d7710d7">
    <vt:lpwstr/>
  </property>
  <property fmtid="{D5CDD505-2E9C-101B-9397-08002B2CF9AE}" pid="19" name="e93e2550f0ac4199ae3cf1406d72085e">
    <vt:lpwstr/>
  </property>
  <property fmtid="{D5CDD505-2E9C-101B-9397-08002B2CF9AE}" pid="20" name="o92d4232daec467abb08246282070aa9">
    <vt:lpwstr/>
  </property>
  <property fmtid="{D5CDD505-2E9C-101B-9397-08002B2CF9AE}" pid="21" name="bc8cca776fa8455c8c00307ee3c527ad">
    <vt:lpwstr/>
  </property>
  <property fmtid="{D5CDD505-2E9C-101B-9397-08002B2CF9AE}" pid="22" name="_dlc_DocIdItemGuid">
    <vt:lpwstr>4230617f-e31b-4f22-8a5a-7761a22ded76</vt:lpwstr>
  </property>
  <property fmtid="{D5CDD505-2E9C-101B-9397-08002B2CF9AE}" pid="23" name="o1dbacbd0e564fc293d11b6c4775302e">
    <vt:lpwstr/>
  </property>
  <property fmtid="{D5CDD505-2E9C-101B-9397-08002B2CF9AE}" pid="24" name="MediaServiceImageTags">
    <vt:lpwstr/>
  </property>
  <property fmtid="{D5CDD505-2E9C-101B-9397-08002B2CF9AE}" pid="25" name="epPlatforms">
    <vt:lpwstr/>
  </property>
</Properties>
</file>