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modernComment_8A5_4D190878.xml" ContentType="application/vnd.ms-powerpoint.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78" r:id="rId2"/>
    <p:sldId id="1980" r:id="rId3"/>
    <p:sldId id="2308" r:id="rId4"/>
    <p:sldId id="1981" r:id="rId5"/>
    <p:sldId id="2288" r:id="rId6"/>
    <p:sldId id="2289" r:id="rId7"/>
    <p:sldId id="2295" r:id="rId8"/>
    <p:sldId id="2305" r:id="rId9"/>
    <p:sldId id="2310" r:id="rId10"/>
    <p:sldId id="2290" r:id="rId11"/>
    <p:sldId id="2311" r:id="rId12"/>
    <p:sldId id="2315" r:id="rId13"/>
    <p:sldId id="2294" r:id="rId14"/>
    <p:sldId id="2291" r:id="rId15"/>
    <p:sldId id="2297" r:id="rId16"/>
    <p:sldId id="2293" r:id="rId17"/>
    <p:sldId id="2307" r:id="rId18"/>
    <p:sldId id="2299" r:id="rId19"/>
    <p:sldId id="2302" r:id="rId20"/>
    <p:sldId id="2303" r:id="rId21"/>
    <p:sldId id="2304" r:id="rId22"/>
    <p:sldId id="2313" r:id="rId23"/>
    <p:sldId id="2314" r:id="rId24"/>
    <p:sldId id="2312" r:id="rId25"/>
    <p:sldId id="2298" r:id="rId26"/>
    <p:sldId id="2300" r:id="rId27"/>
    <p:sldId id="2309" r:id="rId28"/>
    <p:sldId id="2306" r:id="rId29"/>
    <p:sldId id="2301" r:id="rId30"/>
    <p:sldId id="1982" r:id="rId31"/>
    <p:sldId id="2216" r:id="rId32"/>
    <p:sldId id="2260" r:id="rId33"/>
    <p:sldId id="2139" r:id="rId34"/>
    <p:sldId id="2238" r:id="rId35"/>
    <p:sldId id="2212" r:id="rId36"/>
    <p:sldId id="2241" r:id="rId37"/>
    <p:sldId id="2215" r:id="rId38"/>
    <p:sldId id="2223" r:id="rId39"/>
    <p:sldId id="2224" r:id="rId40"/>
    <p:sldId id="2286" r:id="rId41"/>
    <p:sldId id="2222" r:id="rId42"/>
    <p:sldId id="2285" r:id="rId43"/>
    <p:sldId id="2227" r:id="rId44"/>
    <p:sldId id="2226" r:id="rId45"/>
    <p:sldId id="2276" r:id="rId46"/>
    <p:sldId id="2279" r:id="rId47"/>
    <p:sldId id="2287" r:id="rId48"/>
    <p:sldId id="2268" r:id="rId49"/>
    <p:sldId id="2281" r:id="rId50"/>
    <p:sldId id="2271" r:id="rId51"/>
    <p:sldId id="2277" r:id="rId52"/>
    <p:sldId id="2262" r:id="rId53"/>
    <p:sldId id="2278" r:id="rId54"/>
    <p:sldId id="2229" r:id="rId55"/>
    <p:sldId id="2213" r:id="rId56"/>
    <p:sldId id="2235" r:id="rId57"/>
    <p:sldId id="2234" r:id="rId58"/>
    <p:sldId id="2230" r:id="rId59"/>
    <p:sldId id="221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BE05-7214-46BD-569F-A0959E827800}" name="Daniel Khashabi" initials="DK" userId="S::dkhasha1@jh.edu::62390808-c838-45e6-be59-d6fd0d208bc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A97474-666F-1D4F-8ABD-1EE9A33346E1}" v="6674" dt="2024-07-24T13:29:29.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92"/>
    <p:restoredTop sz="89054"/>
  </p:normalViewPr>
  <p:slideViewPr>
    <p:cSldViewPr snapToGrid="0">
      <p:cViewPr varScale="1">
        <p:scale>
          <a:sx n="142" d="100"/>
          <a:sy n="142" d="100"/>
        </p:scale>
        <p:origin x="94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danielk\Downloads\results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small!$A$9:$A$12</c:f>
              <c:strCache>
                <c:ptCount val="4"/>
                <c:pt idx="0">
                  <c:v>World </c:v>
                </c:pt>
                <c:pt idx="1">
                  <c:v>Sports </c:v>
                </c:pt>
                <c:pt idx="2">
                  <c:v>Business </c:v>
                </c:pt>
                <c:pt idx="3">
                  <c:v>Tech </c:v>
                </c:pt>
              </c:strCache>
            </c:strRef>
          </c:cat>
          <c:val>
            <c:numRef>
              <c:f>small!$C$9:$C$12</c:f>
              <c:numCache>
                <c:formatCode>General</c:formatCode>
                <c:ptCount val="4"/>
                <c:pt idx="0">
                  <c:v>0.56369353219367158</c:v>
                </c:pt>
                <c:pt idx="1">
                  <c:v>0.32303984912453676</c:v>
                </c:pt>
                <c:pt idx="2">
                  <c:v>8.9375353132149421E-2</c:v>
                </c:pt>
                <c:pt idx="3">
                  <c:v>2.3891265549642243E-2</c:v>
                </c:pt>
              </c:numCache>
            </c:numRef>
          </c:val>
          <c:extLst>
            <c:ext xmlns:c16="http://schemas.microsoft.com/office/drawing/2014/chart" uri="{C3380CC4-5D6E-409C-BE32-E72D297353CC}">
              <c16:uniqueId val="{00000000-F02E-7645-89D3-5626B2028746}"/>
            </c:ext>
          </c:extLst>
        </c:ser>
        <c:dLbls>
          <c:showLegendKey val="0"/>
          <c:showVal val="0"/>
          <c:showCatName val="0"/>
          <c:showSerName val="0"/>
          <c:showPercent val="0"/>
          <c:showBubbleSize val="0"/>
        </c:dLbls>
        <c:gapWidth val="182"/>
        <c:axId val="1881391039"/>
        <c:axId val="1503720128"/>
      </c:barChart>
      <c:catAx>
        <c:axId val="1881391039"/>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03720128"/>
        <c:crosses val="autoZero"/>
        <c:auto val="1"/>
        <c:lblAlgn val="ctr"/>
        <c:lblOffset val="100"/>
        <c:noMultiLvlLbl val="0"/>
      </c:catAx>
      <c:valAx>
        <c:axId val="1503720128"/>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Prob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881391039"/>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small!$A$2:$A$5</c:f>
              <c:strCache>
                <c:ptCount val="4"/>
                <c:pt idx="0">
                  <c:v>World</c:v>
                </c:pt>
                <c:pt idx="1">
                  <c:v>Sports</c:v>
                </c:pt>
                <c:pt idx="2">
                  <c:v>Business</c:v>
                </c:pt>
                <c:pt idx="3">
                  <c:v>Tech</c:v>
                </c:pt>
              </c:strCache>
            </c:strRef>
          </c:cat>
          <c:val>
            <c:numRef>
              <c:f>small!$C$2:$C$5</c:f>
              <c:numCache>
                <c:formatCode>General</c:formatCode>
                <c:ptCount val="4"/>
                <c:pt idx="0">
                  <c:v>0.48551278089018246</c:v>
                </c:pt>
                <c:pt idx="1">
                  <c:v>0.46466785399858174</c:v>
                </c:pt>
                <c:pt idx="2">
                  <c:v>2.490968255561786E-2</c:v>
                </c:pt>
                <c:pt idx="3">
                  <c:v>2.490968255561786E-2</c:v>
                </c:pt>
              </c:numCache>
            </c:numRef>
          </c:val>
          <c:extLst>
            <c:ext xmlns:c16="http://schemas.microsoft.com/office/drawing/2014/chart" uri="{C3380CC4-5D6E-409C-BE32-E72D297353CC}">
              <c16:uniqueId val="{00000000-D143-BD4D-8C4C-4C53AD4FF999}"/>
            </c:ext>
          </c:extLst>
        </c:ser>
        <c:dLbls>
          <c:showLegendKey val="0"/>
          <c:showVal val="0"/>
          <c:showCatName val="0"/>
          <c:showSerName val="0"/>
          <c:showPercent val="0"/>
          <c:showBubbleSize val="0"/>
        </c:dLbls>
        <c:gapWidth val="182"/>
        <c:axId val="981921983"/>
        <c:axId val="982370767"/>
      </c:barChart>
      <c:catAx>
        <c:axId val="981921983"/>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82370767"/>
        <c:crosses val="autoZero"/>
        <c:auto val="1"/>
        <c:lblAlgn val="ctr"/>
        <c:lblOffset val="100"/>
        <c:noMultiLvlLbl val="0"/>
      </c:catAx>
      <c:valAx>
        <c:axId val="982370767"/>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Prob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81921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small!$A$9:$A$12</c:f>
              <c:strCache>
                <c:ptCount val="4"/>
                <c:pt idx="0">
                  <c:v>World </c:v>
                </c:pt>
                <c:pt idx="1">
                  <c:v>Sports </c:v>
                </c:pt>
                <c:pt idx="2">
                  <c:v>Business </c:v>
                </c:pt>
                <c:pt idx="3">
                  <c:v>Tech </c:v>
                </c:pt>
              </c:strCache>
            </c:strRef>
          </c:cat>
          <c:val>
            <c:numRef>
              <c:f>small!$C$9:$C$12</c:f>
              <c:numCache>
                <c:formatCode>General</c:formatCode>
                <c:ptCount val="4"/>
                <c:pt idx="0">
                  <c:v>0.56369353219367158</c:v>
                </c:pt>
                <c:pt idx="1">
                  <c:v>0.32303984912453676</c:v>
                </c:pt>
                <c:pt idx="2">
                  <c:v>8.9375353132149421E-2</c:v>
                </c:pt>
                <c:pt idx="3">
                  <c:v>2.3891265549642243E-2</c:v>
                </c:pt>
              </c:numCache>
            </c:numRef>
          </c:val>
          <c:extLst>
            <c:ext xmlns:c16="http://schemas.microsoft.com/office/drawing/2014/chart" uri="{C3380CC4-5D6E-409C-BE32-E72D297353CC}">
              <c16:uniqueId val="{00000000-3FCF-6140-BDE7-5CD88B5427B8}"/>
            </c:ext>
          </c:extLst>
        </c:ser>
        <c:dLbls>
          <c:showLegendKey val="0"/>
          <c:showVal val="0"/>
          <c:showCatName val="0"/>
          <c:showSerName val="0"/>
          <c:showPercent val="0"/>
          <c:showBubbleSize val="0"/>
        </c:dLbls>
        <c:gapWidth val="182"/>
        <c:axId val="1881391039"/>
        <c:axId val="1503720128"/>
      </c:barChart>
      <c:catAx>
        <c:axId val="1881391039"/>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03720128"/>
        <c:crosses val="autoZero"/>
        <c:auto val="1"/>
        <c:lblAlgn val="ctr"/>
        <c:lblOffset val="100"/>
        <c:noMultiLvlLbl val="0"/>
      </c:catAx>
      <c:valAx>
        <c:axId val="1503720128"/>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Prob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881391039"/>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small!$A$2:$A$5</c:f>
              <c:strCache>
                <c:ptCount val="4"/>
                <c:pt idx="0">
                  <c:v>World</c:v>
                </c:pt>
                <c:pt idx="1">
                  <c:v>Sports</c:v>
                </c:pt>
                <c:pt idx="2">
                  <c:v>Business</c:v>
                </c:pt>
                <c:pt idx="3">
                  <c:v>Tech</c:v>
                </c:pt>
              </c:strCache>
            </c:strRef>
          </c:cat>
          <c:val>
            <c:numRef>
              <c:f>small!$C$2:$C$5</c:f>
              <c:numCache>
                <c:formatCode>General</c:formatCode>
                <c:ptCount val="4"/>
                <c:pt idx="0">
                  <c:v>0.48551278089018246</c:v>
                </c:pt>
                <c:pt idx="1">
                  <c:v>0.46466785399858174</c:v>
                </c:pt>
                <c:pt idx="2">
                  <c:v>2.490968255561786E-2</c:v>
                </c:pt>
                <c:pt idx="3">
                  <c:v>2.490968255561786E-2</c:v>
                </c:pt>
              </c:numCache>
            </c:numRef>
          </c:val>
          <c:extLst>
            <c:ext xmlns:c16="http://schemas.microsoft.com/office/drawing/2014/chart" uri="{C3380CC4-5D6E-409C-BE32-E72D297353CC}">
              <c16:uniqueId val="{00000000-D143-BD4D-8C4C-4C53AD4FF999}"/>
            </c:ext>
          </c:extLst>
        </c:ser>
        <c:dLbls>
          <c:showLegendKey val="0"/>
          <c:showVal val="0"/>
          <c:showCatName val="0"/>
          <c:showSerName val="0"/>
          <c:showPercent val="0"/>
          <c:showBubbleSize val="0"/>
        </c:dLbls>
        <c:gapWidth val="182"/>
        <c:axId val="981921983"/>
        <c:axId val="982370767"/>
      </c:barChart>
      <c:catAx>
        <c:axId val="981921983"/>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82370767"/>
        <c:crosses val="autoZero"/>
        <c:auto val="1"/>
        <c:lblAlgn val="ctr"/>
        <c:lblOffset val="100"/>
        <c:noMultiLvlLbl val="0"/>
      </c:catAx>
      <c:valAx>
        <c:axId val="982370767"/>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Prob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81921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small!$A$9:$A$12</c:f>
              <c:strCache>
                <c:ptCount val="4"/>
                <c:pt idx="0">
                  <c:v>World </c:v>
                </c:pt>
                <c:pt idx="1">
                  <c:v>Sports </c:v>
                </c:pt>
                <c:pt idx="2">
                  <c:v>Business </c:v>
                </c:pt>
                <c:pt idx="3">
                  <c:v>Tech </c:v>
                </c:pt>
              </c:strCache>
            </c:strRef>
          </c:cat>
          <c:val>
            <c:numRef>
              <c:f>small!$C$9:$C$12</c:f>
              <c:numCache>
                <c:formatCode>General</c:formatCode>
                <c:ptCount val="4"/>
                <c:pt idx="0">
                  <c:v>0.56369353219367158</c:v>
                </c:pt>
                <c:pt idx="1">
                  <c:v>0.32303984912453676</c:v>
                </c:pt>
                <c:pt idx="2">
                  <c:v>8.9375353132149421E-2</c:v>
                </c:pt>
                <c:pt idx="3">
                  <c:v>2.3891265549642243E-2</c:v>
                </c:pt>
              </c:numCache>
            </c:numRef>
          </c:val>
          <c:extLst>
            <c:ext xmlns:c16="http://schemas.microsoft.com/office/drawing/2014/chart" uri="{C3380CC4-5D6E-409C-BE32-E72D297353CC}">
              <c16:uniqueId val="{00000000-3FCF-6140-BDE7-5CD88B5427B8}"/>
            </c:ext>
          </c:extLst>
        </c:ser>
        <c:dLbls>
          <c:showLegendKey val="0"/>
          <c:showVal val="0"/>
          <c:showCatName val="0"/>
          <c:showSerName val="0"/>
          <c:showPercent val="0"/>
          <c:showBubbleSize val="0"/>
        </c:dLbls>
        <c:gapWidth val="182"/>
        <c:axId val="1881391039"/>
        <c:axId val="1503720128"/>
      </c:barChart>
      <c:catAx>
        <c:axId val="1881391039"/>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03720128"/>
        <c:crosses val="autoZero"/>
        <c:auto val="1"/>
        <c:lblAlgn val="ctr"/>
        <c:lblOffset val="100"/>
        <c:noMultiLvlLbl val="0"/>
      </c:catAx>
      <c:valAx>
        <c:axId val="1503720128"/>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Prob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881391039"/>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small!$A$2:$A$5</c:f>
              <c:strCache>
                <c:ptCount val="4"/>
                <c:pt idx="0">
                  <c:v>World</c:v>
                </c:pt>
                <c:pt idx="1">
                  <c:v>Sports</c:v>
                </c:pt>
                <c:pt idx="2">
                  <c:v>Business</c:v>
                </c:pt>
                <c:pt idx="3">
                  <c:v>Tech</c:v>
                </c:pt>
              </c:strCache>
            </c:strRef>
          </c:cat>
          <c:val>
            <c:numRef>
              <c:f>small!$C$2:$C$5</c:f>
              <c:numCache>
                <c:formatCode>General</c:formatCode>
                <c:ptCount val="4"/>
                <c:pt idx="0">
                  <c:v>0.48551278089018246</c:v>
                </c:pt>
                <c:pt idx="1">
                  <c:v>0.46466785399858174</c:v>
                </c:pt>
                <c:pt idx="2">
                  <c:v>2.490968255561786E-2</c:v>
                </c:pt>
                <c:pt idx="3">
                  <c:v>2.490968255561786E-2</c:v>
                </c:pt>
              </c:numCache>
            </c:numRef>
          </c:val>
          <c:extLst>
            <c:ext xmlns:c16="http://schemas.microsoft.com/office/drawing/2014/chart" uri="{C3380CC4-5D6E-409C-BE32-E72D297353CC}">
              <c16:uniqueId val="{00000000-D143-BD4D-8C4C-4C53AD4FF999}"/>
            </c:ext>
          </c:extLst>
        </c:ser>
        <c:dLbls>
          <c:showLegendKey val="0"/>
          <c:showVal val="0"/>
          <c:showCatName val="0"/>
          <c:showSerName val="0"/>
          <c:showPercent val="0"/>
          <c:showBubbleSize val="0"/>
        </c:dLbls>
        <c:gapWidth val="182"/>
        <c:axId val="981921983"/>
        <c:axId val="982370767"/>
      </c:barChart>
      <c:catAx>
        <c:axId val="981921983"/>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82370767"/>
        <c:crosses val="autoZero"/>
        <c:auto val="1"/>
        <c:lblAlgn val="ctr"/>
        <c:lblOffset val="100"/>
        <c:noMultiLvlLbl val="0"/>
      </c:catAx>
      <c:valAx>
        <c:axId val="982370767"/>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Prob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81921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2251983892638"/>
          <c:y val="0.14117411264338267"/>
          <c:w val="0.5396014425855854"/>
          <c:h val="0.8043528394260242"/>
        </c:manualLayout>
      </c:layout>
      <c:barChart>
        <c:barDir val="bar"/>
        <c:grouping val="clustered"/>
        <c:varyColors val="0"/>
        <c:ser>
          <c:idx val="0"/>
          <c:order val="0"/>
          <c:spPr>
            <a:solidFill>
              <a:schemeClr val="accent1"/>
            </a:solidFill>
            <a:ln>
              <a:noFill/>
            </a:ln>
            <a:effectLst/>
          </c:spPr>
          <c:invertIfNegative val="0"/>
          <c:cat>
            <c:strRef>
              <c:f>GD!$A$2:$A$21</c:f>
              <c:strCache>
                <c:ptCount val="20"/>
                <c:pt idx="0">
                  <c:v>Bus</c:v>
                </c:pt>
                <c:pt idx="1">
                  <c:v>F</c:v>
                </c:pt>
                <c:pt idx="2">
                  <c:v>Foot</c:v>
                </c:pt>
                <c:pt idx="3">
                  <c:v>B</c:v>
                </c:pt>
                <c:pt idx="4">
                  <c:v>Y</c:v>
                </c:pt>
                <c:pt idx="5">
                  <c:v>A</c:v>
                </c:pt>
                <c:pt idx="6">
                  <c:v>G</c:v>
                </c:pt>
                <c:pt idx="7">
                  <c:v>ES</c:v>
                </c:pt>
                <c:pt idx="8">
                  <c:v>World</c:v>
                </c:pt>
                <c:pt idx="9">
                  <c:v>"</c:v>
                </c:pt>
                <c:pt idx="10">
                  <c:v>News</c:v>
                </c:pt>
                <c:pt idx="11">
                  <c:v>Sports</c:v>
                </c:pt>
                <c:pt idx="12">
                  <c:v>C</c:v>
                </c:pt>
                <c:pt idx="13">
                  <c:v>In</c:v>
                </c:pt>
                <c:pt idx="14">
                  <c:v>Sk</c:v>
                </c:pt>
                <c:pt idx="15">
                  <c:v>Ind</c:v>
                </c:pt>
                <c:pt idx="16">
                  <c:v>W</c:v>
                </c:pt>
                <c:pt idx="17">
                  <c:v>He</c:v>
                </c:pt>
                <c:pt idx="18">
                  <c:v>N</c:v>
                </c:pt>
                <c:pt idx="19">
                  <c:v>SK</c:v>
                </c:pt>
              </c:strCache>
            </c:strRef>
          </c:cat>
          <c:val>
            <c:numRef>
              <c:f>GD!$B$2:$B$21</c:f>
              <c:numCache>
                <c:formatCode>General</c:formatCode>
                <c:ptCount val="20"/>
                <c:pt idx="0">
                  <c:v>7.4751116335391998E-2</c:v>
                </c:pt>
                <c:pt idx="1">
                  <c:v>9.6854623407125404E-3</c:v>
                </c:pt>
                <c:pt idx="2">
                  <c:v>9.54107008874416E-3</c:v>
                </c:pt>
                <c:pt idx="3">
                  <c:v>6.85864174738526E-3</c:v>
                </c:pt>
                <c:pt idx="4">
                  <c:v>4.0892451070249003E-3</c:v>
                </c:pt>
                <c:pt idx="5">
                  <c:v>3.28551582060754E-3</c:v>
                </c:pt>
                <c:pt idx="6">
                  <c:v>3.1495501752942801E-3</c:v>
                </c:pt>
                <c:pt idx="7">
                  <c:v>2.9318006709217999E-3</c:v>
                </c:pt>
                <c:pt idx="8">
                  <c:v>2.3594126105308498E-3</c:v>
                </c:pt>
                <c:pt idx="9">
                  <c:v>1.87761418055742E-3</c:v>
                </c:pt>
                <c:pt idx="10">
                  <c:v>1.5789248282089799E-3</c:v>
                </c:pt>
                <c:pt idx="11">
                  <c:v>1.352125313133E-3</c:v>
                </c:pt>
                <c:pt idx="12">
                  <c:v>1.1003325926139901E-3</c:v>
                </c:pt>
                <c:pt idx="13">
                  <c:v>1.0686250170692799E-3</c:v>
                </c:pt>
                <c:pt idx="14">
                  <c:v>1.0628693271428299E-3</c:v>
                </c:pt>
                <c:pt idx="15">
                  <c:v>1.0382261825725399E-3</c:v>
                </c:pt>
                <c:pt idx="16">
                  <c:v>1.01989146787673E-3</c:v>
                </c:pt>
                <c:pt idx="17">
                  <c:v>9.9211477208882505E-4</c:v>
                </c:pt>
                <c:pt idx="18">
                  <c:v>9.5207872800529003E-4</c:v>
                </c:pt>
                <c:pt idx="19">
                  <c:v>9.3039200874045404E-4</c:v>
                </c:pt>
              </c:numCache>
            </c:numRef>
          </c:val>
          <c:extLst>
            <c:ext xmlns:c16="http://schemas.microsoft.com/office/drawing/2014/chart" uri="{C3380CC4-5D6E-409C-BE32-E72D297353CC}">
              <c16:uniqueId val="{00000000-9639-E548-A00C-40B566086717}"/>
            </c:ext>
          </c:extLst>
        </c:ser>
        <c:dLbls>
          <c:showLegendKey val="0"/>
          <c:showVal val="0"/>
          <c:showCatName val="0"/>
          <c:showSerName val="0"/>
          <c:showPercent val="0"/>
          <c:showBubbleSize val="0"/>
        </c:dLbls>
        <c:gapWidth val="182"/>
        <c:axId val="920363407"/>
        <c:axId val="790714256"/>
      </c:barChart>
      <c:catAx>
        <c:axId val="92036340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90714256"/>
        <c:crosses val="autoZero"/>
        <c:auto val="1"/>
        <c:lblAlgn val="ctr"/>
        <c:lblOffset val="100"/>
        <c:noMultiLvlLbl val="0"/>
      </c:catAx>
      <c:valAx>
        <c:axId val="790714256"/>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prob</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20363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11876742349186"/>
          <c:y val="0.14231672160659767"/>
          <c:w val="0.4908195524881741"/>
          <c:h val="0.81866890980026696"/>
        </c:manualLayout>
      </c:layout>
      <c:barChart>
        <c:barDir val="bar"/>
        <c:grouping val="clustered"/>
        <c:varyColors val="0"/>
        <c:ser>
          <c:idx val="0"/>
          <c:order val="0"/>
          <c:spPr>
            <a:solidFill>
              <a:schemeClr val="accent1"/>
            </a:solidFill>
            <a:ln>
              <a:noFill/>
            </a:ln>
            <a:effectLst/>
          </c:spPr>
          <c:invertIfNegative val="0"/>
          <c:cat>
            <c:strRef>
              <c:f>ICL!$A$2:$A$21</c:f>
              <c:strCache>
                <c:ptCount val="20"/>
                <c:pt idx="0">
                  <c:v>Foot</c:v>
                </c:pt>
                <c:pt idx="1">
                  <c:v>World</c:v>
                </c:pt>
                <c:pt idx="2">
                  <c:v>Sports</c:v>
                </c:pt>
                <c:pt idx="3">
                  <c:v>Te</c:v>
                </c:pt>
                <c:pt idx="4">
                  <c:v>Enter</c:v>
                </c:pt>
                <c:pt idx="5">
                  <c:v>T</c:v>
                </c:pt>
                <c:pt idx="6">
                  <c:v>Bus</c:v>
                </c:pt>
                <c:pt idx="7">
                  <c:v>Ar</c:v>
                </c:pt>
                <c:pt idx="8">
                  <c:v>F</c:v>
                </c:pt>
                <c:pt idx="9">
                  <c:v>B</c:v>
                </c:pt>
                <c:pt idx="10">
                  <c:v>&lt;0x0A&gt;</c:v>
                </c:pt>
                <c:pt idx="11">
                  <c:v>UK</c:v>
                </c:pt>
                <c:pt idx="12">
                  <c:v>Other</c:v>
                </c:pt>
                <c:pt idx="13">
                  <c:v>Europe</c:v>
                </c:pt>
                <c:pt idx="14">
                  <c:v>So</c:v>
                </c:pt>
                <c:pt idx="15">
                  <c:v>E</c:v>
                </c:pt>
                <c:pt idx="16">
                  <c:v>G</c:v>
                </c:pt>
                <c:pt idx="17">
                  <c:v>O</c:v>
                </c:pt>
                <c:pt idx="18">
                  <c:v>Sport</c:v>
                </c:pt>
                <c:pt idx="19">
                  <c:v>P</c:v>
                </c:pt>
              </c:strCache>
            </c:strRef>
          </c:cat>
          <c:val>
            <c:numRef>
              <c:f>ICL!$B$2:$B$21</c:f>
              <c:numCache>
                <c:formatCode>General</c:formatCode>
                <c:ptCount val="20"/>
                <c:pt idx="0">
                  <c:v>4.9029299989342603E-3</c:v>
                </c:pt>
                <c:pt idx="1">
                  <c:v>1.94909260608255E-3</c:v>
                </c:pt>
                <c:pt idx="2">
                  <c:v>1.6932507278397599E-3</c:v>
                </c:pt>
                <c:pt idx="3">
                  <c:v>8.5750949801877098E-4</c:v>
                </c:pt>
                <c:pt idx="4">
                  <c:v>6.5281253773718996E-4</c:v>
                </c:pt>
                <c:pt idx="5">
                  <c:v>4.4840329792350498E-4</c:v>
                </c:pt>
                <c:pt idx="6">
                  <c:v>4.1943724500015302E-4</c:v>
                </c:pt>
                <c:pt idx="7">
                  <c:v>4.0927654481492899E-4</c:v>
                </c:pt>
                <c:pt idx="8">
                  <c:v>3.3674744190648198E-4</c:v>
                </c:pt>
                <c:pt idx="9">
                  <c:v>3.3326601260341698E-4</c:v>
                </c:pt>
                <c:pt idx="10">
                  <c:v>2.8655555797740801E-4</c:v>
                </c:pt>
                <c:pt idx="11">
                  <c:v>2.5654112687334402E-4</c:v>
                </c:pt>
                <c:pt idx="12">
                  <c:v>2.5334378005936698E-4</c:v>
                </c:pt>
                <c:pt idx="13">
                  <c:v>2.31015554163604E-4</c:v>
                </c:pt>
                <c:pt idx="14">
                  <c:v>2.2220595565158801E-4</c:v>
                </c:pt>
                <c:pt idx="15">
                  <c:v>2.1663440566044301E-4</c:v>
                </c:pt>
                <c:pt idx="16">
                  <c:v>2.0430941367521801E-4</c:v>
                </c:pt>
                <c:pt idx="17">
                  <c:v>1.7974032380152399E-4</c:v>
                </c:pt>
                <c:pt idx="18">
                  <c:v>1.72159852809272E-4</c:v>
                </c:pt>
                <c:pt idx="19">
                  <c:v>1.6507701366208399E-4</c:v>
                </c:pt>
              </c:numCache>
            </c:numRef>
          </c:val>
          <c:extLst>
            <c:ext xmlns:c16="http://schemas.microsoft.com/office/drawing/2014/chart" uri="{C3380CC4-5D6E-409C-BE32-E72D297353CC}">
              <c16:uniqueId val="{00000000-3048-B14B-8E05-88969AC83983}"/>
            </c:ext>
          </c:extLst>
        </c:ser>
        <c:dLbls>
          <c:showLegendKey val="0"/>
          <c:showVal val="0"/>
          <c:showCatName val="0"/>
          <c:showSerName val="0"/>
          <c:showPercent val="0"/>
          <c:showBubbleSize val="0"/>
        </c:dLbls>
        <c:gapWidth val="182"/>
        <c:axId val="1615569296"/>
        <c:axId val="1615350656"/>
      </c:barChart>
      <c:catAx>
        <c:axId val="161556929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15350656"/>
        <c:crosses val="autoZero"/>
        <c:auto val="1"/>
        <c:lblAlgn val="ctr"/>
        <c:lblOffset val="100"/>
        <c:noMultiLvlLbl val="0"/>
      </c:catAx>
      <c:valAx>
        <c:axId val="1615350656"/>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prob</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1556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alpha val="85098"/>
      </a:srgbClr>
    </a:solidFill>
    <a:ln>
      <a:noFill/>
    </a:ln>
    <a:effectLst/>
  </c:spPr>
  <c:txPr>
    <a:bodyPr/>
    <a:lstStyle/>
    <a:p>
      <a:pPr>
        <a:defRPr>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2251983892638"/>
          <c:y val="0.14117411264338267"/>
          <c:w val="0.5396014425855854"/>
          <c:h val="0.8043528394260242"/>
        </c:manualLayout>
      </c:layout>
      <c:barChart>
        <c:barDir val="bar"/>
        <c:grouping val="clustered"/>
        <c:varyColors val="0"/>
        <c:ser>
          <c:idx val="0"/>
          <c:order val="0"/>
          <c:spPr>
            <a:solidFill>
              <a:schemeClr val="accent1"/>
            </a:solidFill>
            <a:ln>
              <a:noFill/>
            </a:ln>
            <a:effectLst/>
          </c:spPr>
          <c:invertIfNegative val="0"/>
          <c:cat>
            <c:strRef>
              <c:f>GD!$A$2:$A$21</c:f>
              <c:strCache>
                <c:ptCount val="20"/>
                <c:pt idx="0">
                  <c:v>Bus</c:v>
                </c:pt>
                <c:pt idx="1">
                  <c:v>F</c:v>
                </c:pt>
                <c:pt idx="2">
                  <c:v>Foot</c:v>
                </c:pt>
                <c:pt idx="3">
                  <c:v>B</c:v>
                </c:pt>
                <c:pt idx="4">
                  <c:v>Y</c:v>
                </c:pt>
                <c:pt idx="5">
                  <c:v>A</c:v>
                </c:pt>
                <c:pt idx="6">
                  <c:v>G</c:v>
                </c:pt>
                <c:pt idx="7">
                  <c:v>ES</c:v>
                </c:pt>
                <c:pt idx="8">
                  <c:v>World</c:v>
                </c:pt>
                <c:pt idx="9">
                  <c:v>"</c:v>
                </c:pt>
                <c:pt idx="10">
                  <c:v>News</c:v>
                </c:pt>
                <c:pt idx="11">
                  <c:v>Sports</c:v>
                </c:pt>
                <c:pt idx="12">
                  <c:v>C</c:v>
                </c:pt>
                <c:pt idx="13">
                  <c:v>In</c:v>
                </c:pt>
                <c:pt idx="14">
                  <c:v>Sk</c:v>
                </c:pt>
                <c:pt idx="15">
                  <c:v>Ind</c:v>
                </c:pt>
                <c:pt idx="16">
                  <c:v>W</c:v>
                </c:pt>
                <c:pt idx="17">
                  <c:v>He</c:v>
                </c:pt>
                <c:pt idx="18">
                  <c:v>N</c:v>
                </c:pt>
                <c:pt idx="19">
                  <c:v>SK</c:v>
                </c:pt>
              </c:strCache>
            </c:strRef>
          </c:cat>
          <c:val>
            <c:numRef>
              <c:f>GD!$B$2:$B$21</c:f>
              <c:numCache>
                <c:formatCode>General</c:formatCode>
                <c:ptCount val="20"/>
                <c:pt idx="0">
                  <c:v>7.4751116335391998E-2</c:v>
                </c:pt>
                <c:pt idx="1">
                  <c:v>9.6854623407125404E-3</c:v>
                </c:pt>
                <c:pt idx="2">
                  <c:v>9.54107008874416E-3</c:v>
                </c:pt>
                <c:pt idx="3">
                  <c:v>6.85864174738526E-3</c:v>
                </c:pt>
                <c:pt idx="4">
                  <c:v>4.0892451070249003E-3</c:v>
                </c:pt>
                <c:pt idx="5">
                  <c:v>3.28551582060754E-3</c:v>
                </c:pt>
                <c:pt idx="6">
                  <c:v>3.1495501752942801E-3</c:v>
                </c:pt>
                <c:pt idx="7">
                  <c:v>2.9318006709217999E-3</c:v>
                </c:pt>
                <c:pt idx="8">
                  <c:v>2.3594126105308498E-3</c:v>
                </c:pt>
                <c:pt idx="9">
                  <c:v>1.87761418055742E-3</c:v>
                </c:pt>
                <c:pt idx="10">
                  <c:v>1.5789248282089799E-3</c:v>
                </c:pt>
                <c:pt idx="11">
                  <c:v>1.352125313133E-3</c:v>
                </c:pt>
                <c:pt idx="12">
                  <c:v>1.1003325926139901E-3</c:v>
                </c:pt>
                <c:pt idx="13">
                  <c:v>1.0686250170692799E-3</c:v>
                </c:pt>
                <c:pt idx="14">
                  <c:v>1.0628693271428299E-3</c:v>
                </c:pt>
                <c:pt idx="15">
                  <c:v>1.0382261825725399E-3</c:v>
                </c:pt>
                <c:pt idx="16">
                  <c:v>1.01989146787673E-3</c:v>
                </c:pt>
                <c:pt idx="17">
                  <c:v>9.9211477208882505E-4</c:v>
                </c:pt>
                <c:pt idx="18">
                  <c:v>9.5207872800529003E-4</c:v>
                </c:pt>
                <c:pt idx="19">
                  <c:v>9.3039200874045404E-4</c:v>
                </c:pt>
              </c:numCache>
            </c:numRef>
          </c:val>
          <c:extLst>
            <c:ext xmlns:c16="http://schemas.microsoft.com/office/drawing/2014/chart" uri="{C3380CC4-5D6E-409C-BE32-E72D297353CC}">
              <c16:uniqueId val="{00000000-9639-E548-A00C-40B566086717}"/>
            </c:ext>
          </c:extLst>
        </c:ser>
        <c:dLbls>
          <c:showLegendKey val="0"/>
          <c:showVal val="0"/>
          <c:showCatName val="0"/>
          <c:showSerName val="0"/>
          <c:showPercent val="0"/>
          <c:showBubbleSize val="0"/>
        </c:dLbls>
        <c:gapWidth val="182"/>
        <c:axId val="920363407"/>
        <c:axId val="790714256"/>
      </c:barChart>
      <c:catAx>
        <c:axId val="92036340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90714256"/>
        <c:crosses val="autoZero"/>
        <c:auto val="1"/>
        <c:lblAlgn val="ctr"/>
        <c:lblOffset val="100"/>
        <c:noMultiLvlLbl val="0"/>
      </c:catAx>
      <c:valAx>
        <c:axId val="790714256"/>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prob</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20363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11876742349186"/>
          <c:y val="0.14231672160659767"/>
          <c:w val="0.4908195524881741"/>
          <c:h val="0.81866890980026696"/>
        </c:manualLayout>
      </c:layout>
      <c:barChart>
        <c:barDir val="bar"/>
        <c:grouping val="clustered"/>
        <c:varyColors val="0"/>
        <c:ser>
          <c:idx val="0"/>
          <c:order val="0"/>
          <c:spPr>
            <a:solidFill>
              <a:schemeClr val="accent1"/>
            </a:solidFill>
            <a:ln>
              <a:noFill/>
            </a:ln>
            <a:effectLst/>
          </c:spPr>
          <c:invertIfNegative val="0"/>
          <c:cat>
            <c:strRef>
              <c:f>ICL!$A$2:$A$21</c:f>
              <c:strCache>
                <c:ptCount val="20"/>
                <c:pt idx="0">
                  <c:v>Foot</c:v>
                </c:pt>
                <c:pt idx="1">
                  <c:v>World</c:v>
                </c:pt>
                <c:pt idx="2">
                  <c:v>Sports</c:v>
                </c:pt>
                <c:pt idx="3">
                  <c:v>Te</c:v>
                </c:pt>
                <c:pt idx="4">
                  <c:v>Enter</c:v>
                </c:pt>
                <c:pt idx="5">
                  <c:v>T</c:v>
                </c:pt>
                <c:pt idx="6">
                  <c:v>Bus</c:v>
                </c:pt>
                <c:pt idx="7">
                  <c:v>Ar</c:v>
                </c:pt>
                <c:pt idx="8">
                  <c:v>F</c:v>
                </c:pt>
                <c:pt idx="9">
                  <c:v>B</c:v>
                </c:pt>
                <c:pt idx="10">
                  <c:v>&lt;0x0A&gt;</c:v>
                </c:pt>
                <c:pt idx="11">
                  <c:v>UK</c:v>
                </c:pt>
                <c:pt idx="12">
                  <c:v>Other</c:v>
                </c:pt>
                <c:pt idx="13">
                  <c:v>Europe</c:v>
                </c:pt>
                <c:pt idx="14">
                  <c:v>So</c:v>
                </c:pt>
                <c:pt idx="15">
                  <c:v>E</c:v>
                </c:pt>
                <c:pt idx="16">
                  <c:v>G</c:v>
                </c:pt>
                <c:pt idx="17">
                  <c:v>O</c:v>
                </c:pt>
                <c:pt idx="18">
                  <c:v>Sport</c:v>
                </c:pt>
                <c:pt idx="19">
                  <c:v>P</c:v>
                </c:pt>
              </c:strCache>
            </c:strRef>
          </c:cat>
          <c:val>
            <c:numRef>
              <c:f>ICL!$B$2:$B$21</c:f>
              <c:numCache>
                <c:formatCode>General</c:formatCode>
                <c:ptCount val="20"/>
                <c:pt idx="0">
                  <c:v>4.9029299989342603E-3</c:v>
                </c:pt>
                <c:pt idx="1">
                  <c:v>1.94909260608255E-3</c:v>
                </c:pt>
                <c:pt idx="2">
                  <c:v>1.6932507278397599E-3</c:v>
                </c:pt>
                <c:pt idx="3">
                  <c:v>8.5750949801877098E-4</c:v>
                </c:pt>
                <c:pt idx="4">
                  <c:v>6.5281253773718996E-4</c:v>
                </c:pt>
                <c:pt idx="5">
                  <c:v>4.4840329792350498E-4</c:v>
                </c:pt>
                <c:pt idx="6">
                  <c:v>4.1943724500015302E-4</c:v>
                </c:pt>
                <c:pt idx="7">
                  <c:v>4.0927654481492899E-4</c:v>
                </c:pt>
                <c:pt idx="8">
                  <c:v>3.3674744190648198E-4</c:v>
                </c:pt>
                <c:pt idx="9">
                  <c:v>3.3326601260341698E-4</c:v>
                </c:pt>
                <c:pt idx="10">
                  <c:v>2.8655555797740801E-4</c:v>
                </c:pt>
                <c:pt idx="11">
                  <c:v>2.5654112687334402E-4</c:v>
                </c:pt>
                <c:pt idx="12">
                  <c:v>2.5334378005936698E-4</c:v>
                </c:pt>
                <c:pt idx="13">
                  <c:v>2.31015554163604E-4</c:v>
                </c:pt>
                <c:pt idx="14">
                  <c:v>2.2220595565158801E-4</c:v>
                </c:pt>
                <c:pt idx="15">
                  <c:v>2.1663440566044301E-4</c:v>
                </c:pt>
                <c:pt idx="16">
                  <c:v>2.0430941367521801E-4</c:v>
                </c:pt>
                <c:pt idx="17">
                  <c:v>1.7974032380152399E-4</c:v>
                </c:pt>
                <c:pt idx="18">
                  <c:v>1.72159852809272E-4</c:v>
                </c:pt>
                <c:pt idx="19">
                  <c:v>1.6507701366208399E-4</c:v>
                </c:pt>
              </c:numCache>
            </c:numRef>
          </c:val>
          <c:extLst>
            <c:ext xmlns:c16="http://schemas.microsoft.com/office/drawing/2014/chart" uri="{C3380CC4-5D6E-409C-BE32-E72D297353CC}">
              <c16:uniqueId val="{00000000-3048-B14B-8E05-88969AC83983}"/>
            </c:ext>
          </c:extLst>
        </c:ser>
        <c:dLbls>
          <c:showLegendKey val="0"/>
          <c:showVal val="0"/>
          <c:showCatName val="0"/>
          <c:showSerName val="0"/>
          <c:showPercent val="0"/>
          <c:showBubbleSize val="0"/>
        </c:dLbls>
        <c:gapWidth val="182"/>
        <c:axId val="1615569296"/>
        <c:axId val="1615350656"/>
      </c:barChart>
      <c:catAx>
        <c:axId val="161556929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15350656"/>
        <c:crosses val="autoZero"/>
        <c:auto val="1"/>
        <c:lblAlgn val="ctr"/>
        <c:lblOffset val="100"/>
        <c:noMultiLvlLbl val="0"/>
      </c:catAx>
      <c:valAx>
        <c:axId val="1615350656"/>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prob</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1556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alpha val="85098"/>
      </a:srgbClr>
    </a:solid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small!$A$2:$A$5</c:f>
              <c:strCache>
                <c:ptCount val="4"/>
                <c:pt idx="0">
                  <c:v>World</c:v>
                </c:pt>
                <c:pt idx="1">
                  <c:v>Sports</c:v>
                </c:pt>
                <c:pt idx="2">
                  <c:v>Business</c:v>
                </c:pt>
                <c:pt idx="3">
                  <c:v>Tech</c:v>
                </c:pt>
              </c:strCache>
            </c:strRef>
          </c:cat>
          <c:val>
            <c:numRef>
              <c:f>small!$C$2:$C$5</c:f>
              <c:numCache>
                <c:formatCode>General</c:formatCode>
                <c:ptCount val="4"/>
                <c:pt idx="0">
                  <c:v>0.48551278089018246</c:v>
                </c:pt>
                <c:pt idx="1">
                  <c:v>0.46466785399858174</c:v>
                </c:pt>
                <c:pt idx="2">
                  <c:v>2.490968255561786E-2</c:v>
                </c:pt>
                <c:pt idx="3">
                  <c:v>2.490968255561786E-2</c:v>
                </c:pt>
              </c:numCache>
            </c:numRef>
          </c:val>
          <c:extLst>
            <c:ext xmlns:c16="http://schemas.microsoft.com/office/drawing/2014/chart" uri="{C3380CC4-5D6E-409C-BE32-E72D297353CC}">
              <c16:uniqueId val="{00000000-CE82-204A-B096-A3C1D2A3997E}"/>
            </c:ext>
          </c:extLst>
        </c:ser>
        <c:dLbls>
          <c:showLegendKey val="0"/>
          <c:showVal val="0"/>
          <c:showCatName val="0"/>
          <c:showSerName val="0"/>
          <c:showPercent val="0"/>
          <c:showBubbleSize val="0"/>
        </c:dLbls>
        <c:gapWidth val="182"/>
        <c:axId val="981921983"/>
        <c:axId val="982370767"/>
      </c:barChart>
      <c:catAx>
        <c:axId val="981921983"/>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82370767"/>
        <c:crosses val="autoZero"/>
        <c:auto val="1"/>
        <c:lblAlgn val="ctr"/>
        <c:lblOffset val="100"/>
        <c:noMultiLvlLbl val="0"/>
      </c:catAx>
      <c:valAx>
        <c:axId val="982370767"/>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Prob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81921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small!$A$9:$A$12</c:f>
              <c:strCache>
                <c:ptCount val="4"/>
                <c:pt idx="0">
                  <c:v>World </c:v>
                </c:pt>
                <c:pt idx="1">
                  <c:v>Sports </c:v>
                </c:pt>
                <c:pt idx="2">
                  <c:v>Business </c:v>
                </c:pt>
                <c:pt idx="3">
                  <c:v>Tech </c:v>
                </c:pt>
              </c:strCache>
            </c:strRef>
          </c:cat>
          <c:val>
            <c:numRef>
              <c:f>small!$C$9:$C$12</c:f>
              <c:numCache>
                <c:formatCode>General</c:formatCode>
                <c:ptCount val="4"/>
                <c:pt idx="0">
                  <c:v>0.56369353219367158</c:v>
                </c:pt>
                <c:pt idx="1">
                  <c:v>0.32303984912453676</c:v>
                </c:pt>
                <c:pt idx="2">
                  <c:v>8.9375353132149421E-2</c:v>
                </c:pt>
                <c:pt idx="3">
                  <c:v>2.3891265549642243E-2</c:v>
                </c:pt>
              </c:numCache>
            </c:numRef>
          </c:val>
          <c:extLst>
            <c:ext xmlns:c16="http://schemas.microsoft.com/office/drawing/2014/chart" uri="{C3380CC4-5D6E-409C-BE32-E72D297353CC}">
              <c16:uniqueId val="{00000000-3FCF-6140-BDE7-5CD88B5427B8}"/>
            </c:ext>
          </c:extLst>
        </c:ser>
        <c:dLbls>
          <c:showLegendKey val="0"/>
          <c:showVal val="0"/>
          <c:showCatName val="0"/>
          <c:showSerName val="0"/>
          <c:showPercent val="0"/>
          <c:showBubbleSize val="0"/>
        </c:dLbls>
        <c:gapWidth val="182"/>
        <c:axId val="1881391039"/>
        <c:axId val="1503720128"/>
      </c:barChart>
      <c:catAx>
        <c:axId val="1881391039"/>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03720128"/>
        <c:crosses val="autoZero"/>
        <c:auto val="1"/>
        <c:lblAlgn val="ctr"/>
        <c:lblOffset val="100"/>
        <c:noMultiLvlLbl val="0"/>
      </c:catAx>
      <c:valAx>
        <c:axId val="1503720128"/>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Prob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881391039"/>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small!$A$2:$A$5</c:f>
              <c:strCache>
                <c:ptCount val="4"/>
                <c:pt idx="0">
                  <c:v>World</c:v>
                </c:pt>
                <c:pt idx="1">
                  <c:v>Sports</c:v>
                </c:pt>
                <c:pt idx="2">
                  <c:v>Business</c:v>
                </c:pt>
                <c:pt idx="3">
                  <c:v>Tech</c:v>
                </c:pt>
              </c:strCache>
            </c:strRef>
          </c:cat>
          <c:val>
            <c:numRef>
              <c:f>small!$C$2:$C$5</c:f>
              <c:numCache>
                <c:formatCode>General</c:formatCode>
                <c:ptCount val="4"/>
                <c:pt idx="0">
                  <c:v>0.48551278089018246</c:v>
                </c:pt>
                <c:pt idx="1">
                  <c:v>0.46466785399858174</c:v>
                </c:pt>
                <c:pt idx="2">
                  <c:v>2.490968255561786E-2</c:v>
                </c:pt>
                <c:pt idx="3">
                  <c:v>2.490968255561786E-2</c:v>
                </c:pt>
              </c:numCache>
            </c:numRef>
          </c:val>
          <c:extLst>
            <c:ext xmlns:c16="http://schemas.microsoft.com/office/drawing/2014/chart" uri="{C3380CC4-5D6E-409C-BE32-E72D297353CC}">
              <c16:uniqueId val="{00000000-D143-BD4D-8C4C-4C53AD4FF999}"/>
            </c:ext>
          </c:extLst>
        </c:ser>
        <c:dLbls>
          <c:showLegendKey val="0"/>
          <c:showVal val="0"/>
          <c:showCatName val="0"/>
          <c:showSerName val="0"/>
          <c:showPercent val="0"/>
          <c:showBubbleSize val="0"/>
        </c:dLbls>
        <c:gapWidth val="182"/>
        <c:axId val="981921983"/>
        <c:axId val="982370767"/>
      </c:barChart>
      <c:catAx>
        <c:axId val="981921983"/>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82370767"/>
        <c:crosses val="autoZero"/>
        <c:auto val="1"/>
        <c:lblAlgn val="ctr"/>
        <c:lblOffset val="100"/>
        <c:noMultiLvlLbl val="0"/>
      </c:catAx>
      <c:valAx>
        <c:axId val="982370767"/>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Prob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81921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2251983892638"/>
          <c:y val="0.14117411264338267"/>
          <c:w val="0.5396014425855854"/>
          <c:h val="0.8043528394260242"/>
        </c:manualLayout>
      </c:layout>
      <c:barChart>
        <c:barDir val="bar"/>
        <c:grouping val="clustered"/>
        <c:varyColors val="0"/>
        <c:ser>
          <c:idx val="0"/>
          <c:order val="0"/>
          <c:spPr>
            <a:solidFill>
              <a:schemeClr val="accent1"/>
            </a:solidFill>
            <a:ln>
              <a:noFill/>
            </a:ln>
            <a:effectLst/>
          </c:spPr>
          <c:invertIfNegative val="0"/>
          <c:cat>
            <c:strRef>
              <c:f>GD!$A$2:$A$21</c:f>
              <c:strCache>
                <c:ptCount val="20"/>
                <c:pt idx="0">
                  <c:v>Bus</c:v>
                </c:pt>
                <c:pt idx="1">
                  <c:v>F</c:v>
                </c:pt>
                <c:pt idx="2">
                  <c:v>Foot</c:v>
                </c:pt>
                <c:pt idx="3">
                  <c:v>B</c:v>
                </c:pt>
                <c:pt idx="4">
                  <c:v>Y</c:v>
                </c:pt>
                <c:pt idx="5">
                  <c:v>A</c:v>
                </c:pt>
                <c:pt idx="6">
                  <c:v>G</c:v>
                </c:pt>
                <c:pt idx="7">
                  <c:v>ES</c:v>
                </c:pt>
                <c:pt idx="8">
                  <c:v>World</c:v>
                </c:pt>
                <c:pt idx="9">
                  <c:v>"</c:v>
                </c:pt>
                <c:pt idx="10">
                  <c:v>News</c:v>
                </c:pt>
                <c:pt idx="11">
                  <c:v>Sports</c:v>
                </c:pt>
                <c:pt idx="12">
                  <c:v>C</c:v>
                </c:pt>
                <c:pt idx="13">
                  <c:v>In</c:v>
                </c:pt>
                <c:pt idx="14">
                  <c:v>Sk</c:v>
                </c:pt>
                <c:pt idx="15">
                  <c:v>Ind</c:v>
                </c:pt>
                <c:pt idx="16">
                  <c:v>W</c:v>
                </c:pt>
                <c:pt idx="17">
                  <c:v>He</c:v>
                </c:pt>
                <c:pt idx="18">
                  <c:v>N</c:v>
                </c:pt>
                <c:pt idx="19">
                  <c:v>SK</c:v>
                </c:pt>
              </c:strCache>
            </c:strRef>
          </c:cat>
          <c:val>
            <c:numRef>
              <c:f>GD!$B$2:$B$21</c:f>
              <c:numCache>
                <c:formatCode>General</c:formatCode>
                <c:ptCount val="20"/>
                <c:pt idx="0">
                  <c:v>7.4751116335391998E-2</c:v>
                </c:pt>
                <c:pt idx="1">
                  <c:v>9.6854623407125404E-3</c:v>
                </c:pt>
                <c:pt idx="2">
                  <c:v>9.54107008874416E-3</c:v>
                </c:pt>
                <c:pt idx="3">
                  <c:v>6.85864174738526E-3</c:v>
                </c:pt>
                <c:pt idx="4">
                  <c:v>4.0892451070249003E-3</c:v>
                </c:pt>
                <c:pt idx="5">
                  <c:v>3.28551582060754E-3</c:v>
                </c:pt>
                <c:pt idx="6">
                  <c:v>3.1495501752942801E-3</c:v>
                </c:pt>
                <c:pt idx="7">
                  <c:v>2.9318006709217999E-3</c:v>
                </c:pt>
                <c:pt idx="8">
                  <c:v>2.3594126105308498E-3</c:v>
                </c:pt>
                <c:pt idx="9">
                  <c:v>1.87761418055742E-3</c:v>
                </c:pt>
                <c:pt idx="10">
                  <c:v>1.5789248282089799E-3</c:v>
                </c:pt>
                <c:pt idx="11">
                  <c:v>1.352125313133E-3</c:v>
                </c:pt>
                <c:pt idx="12">
                  <c:v>1.1003325926139901E-3</c:v>
                </c:pt>
                <c:pt idx="13">
                  <c:v>1.0686250170692799E-3</c:v>
                </c:pt>
                <c:pt idx="14">
                  <c:v>1.0628693271428299E-3</c:v>
                </c:pt>
                <c:pt idx="15">
                  <c:v>1.0382261825725399E-3</c:v>
                </c:pt>
                <c:pt idx="16">
                  <c:v>1.01989146787673E-3</c:v>
                </c:pt>
                <c:pt idx="17">
                  <c:v>9.9211477208882505E-4</c:v>
                </c:pt>
                <c:pt idx="18">
                  <c:v>9.5207872800529003E-4</c:v>
                </c:pt>
                <c:pt idx="19">
                  <c:v>9.3039200874045404E-4</c:v>
                </c:pt>
              </c:numCache>
            </c:numRef>
          </c:val>
          <c:extLst>
            <c:ext xmlns:c16="http://schemas.microsoft.com/office/drawing/2014/chart" uri="{C3380CC4-5D6E-409C-BE32-E72D297353CC}">
              <c16:uniqueId val="{00000000-9639-E548-A00C-40B566086717}"/>
            </c:ext>
          </c:extLst>
        </c:ser>
        <c:dLbls>
          <c:showLegendKey val="0"/>
          <c:showVal val="0"/>
          <c:showCatName val="0"/>
          <c:showSerName val="0"/>
          <c:showPercent val="0"/>
          <c:showBubbleSize val="0"/>
        </c:dLbls>
        <c:gapWidth val="182"/>
        <c:axId val="920363407"/>
        <c:axId val="790714256"/>
      </c:barChart>
      <c:catAx>
        <c:axId val="92036340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90714256"/>
        <c:crosses val="autoZero"/>
        <c:auto val="1"/>
        <c:lblAlgn val="ctr"/>
        <c:lblOffset val="100"/>
        <c:noMultiLvlLbl val="0"/>
      </c:catAx>
      <c:valAx>
        <c:axId val="790714256"/>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prob</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20363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11876742349186"/>
          <c:y val="0.14231672160659767"/>
          <c:w val="0.4908195524881741"/>
          <c:h val="0.81866890980026696"/>
        </c:manualLayout>
      </c:layout>
      <c:barChart>
        <c:barDir val="bar"/>
        <c:grouping val="clustered"/>
        <c:varyColors val="0"/>
        <c:ser>
          <c:idx val="0"/>
          <c:order val="0"/>
          <c:spPr>
            <a:solidFill>
              <a:schemeClr val="accent1"/>
            </a:solidFill>
            <a:ln>
              <a:noFill/>
            </a:ln>
            <a:effectLst/>
          </c:spPr>
          <c:invertIfNegative val="0"/>
          <c:cat>
            <c:strRef>
              <c:f>ICL!$A$2:$A$21</c:f>
              <c:strCache>
                <c:ptCount val="20"/>
                <c:pt idx="0">
                  <c:v>Foot</c:v>
                </c:pt>
                <c:pt idx="1">
                  <c:v>World</c:v>
                </c:pt>
                <c:pt idx="2">
                  <c:v>Sports</c:v>
                </c:pt>
                <c:pt idx="3">
                  <c:v>Te</c:v>
                </c:pt>
                <c:pt idx="4">
                  <c:v>Enter</c:v>
                </c:pt>
                <c:pt idx="5">
                  <c:v>T</c:v>
                </c:pt>
                <c:pt idx="6">
                  <c:v>Bus</c:v>
                </c:pt>
                <c:pt idx="7">
                  <c:v>Ar</c:v>
                </c:pt>
                <c:pt idx="8">
                  <c:v>F</c:v>
                </c:pt>
                <c:pt idx="9">
                  <c:v>B</c:v>
                </c:pt>
                <c:pt idx="10">
                  <c:v>&lt;0x0A&gt;</c:v>
                </c:pt>
                <c:pt idx="11">
                  <c:v>UK</c:v>
                </c:pt>
                <c:pt idx="12">
                  <c:v>Other</c:v>
                </c:pt>
                <c:pt idx="13">
                  <c:v>Europe</c:v>
                </c:pt>
                <c:pt idx="14">
                  <c:v>So</c:v>
                </c:pt>
                <c:pt idx="15">
                  <c:v>E</c:v>
                </c:pt>
                <c:pt idx="16">
                  <c:v>G</c:v>
                </c:pt>
                <c:pt idx="17">
                  <c:v>O</c:v>
                </c:pt>
                <c:pt idx="18">
                  <c:v>Sport</c:v>
                </c:pt>
                <c:pt idx="19">
                  <c:v>P</c:v>
                </c:pt>
              </c:strCache>
            </c:strRef>
          </c:cat>
          <c:val>
            <c:numRef>
              <c:f>ICL!$B$2:$B$21</c:f>
              <c:numCache>
                <c:formatCode>General</c:formatCode>
                <c:ptCount val="20"/>
                <c:pt idx="0">
                  <c:v>4.9029299989342603E-3</c:v>
                </c:pt>
                <c:pt idx="1">
                  <c:v>1.94909260608255E-3</c:v>
                </c:pt>
                <c:pt idx="2">
                  <c:v>1.6932507278397599E-3</c:v>
                </c:pt>
                <c:pt idx="3">
                  <c:v>8.5750949801877098E-4</c:v>
                </c:pt>
                <c:pt idx="4">
                  <c:v>6.5281253773718996E-4</c:v>
                </c:pt>
                <c:pt idx="5">
                  <c:v>4.4840329792350498E-4</c:v>
                </c:pt>
                <c:pt idx="6">
                  <c:v>4.1943724500015302E-4</c:v>
                </c:pt>
                <c:pt idx="7">
                  <c:v>4.0927654481492899E-4</c:v>
                </c:pt>
                <c:pt idx="8">
                  <c:v>3.3674744190648198E-4</c:v>
                </c:pt>
                <c:pt idx="9">
                  <c:v>3.3326601260341698E-4</c:v>
                </c:pt>
                <c:pt idx="10">
                  <c:v>2.8655555797740801E-4</c:v>
                </c:pt>
                <c:pt idx="11">
                  <c:v>2.5654112687334402E-4</c:v>
                </c:pt>
                <c:pt idx="12">
                  <c:v>2.5334378005936698E-4</c:v>
                </c:pt>
                <c:pt idx="13">
                  <c:v>2.31015554163604E-4</c:v>
                </c:pt>
                <c:pt idx="14">
                  <c:v>2.2220595565158801E-4</c:v>
                </c:pt>
                <c:pt idx="15">
                  <c:v>2.1663440566044301E-4</c:v>
                </c:pt>
                <c:pt idx="16">
                  <c:v>2.0430941367521801E-4</c:v>
                </c:pt>
                <c:pt idx="17">
                  <c:v>1.7974032380152399E-4</c:v>
                </c:pt>
                <c:pt idx="18">
                  <c:v>1.72159852809272E-4</c:v>
                </c:pt>
                <c:pt idx="19">
                  <c:v>1.6507701366208399E-4</c:v>
                </c:pt>
              </c:numCache>
            </c:numRef>
          </c:val>
          <c:extLst>
            <c:ext xmlns:c16="http://schemas.microsoft.com/office/drawing/2014/chart" uri="{C3380CC4-5D6E-409C-BE32-E72D297353CC}">
              <c16:uniqueId val="{00000000-3048-B14B-8E05-88969AC83983}"/>
            </c:ext>
          </c:extLst>
        </c:ser>
        <c:dLbls>
          <c:showLegendKey val="0"/>
          <c:showVal val="0"/>
          <c:showCatName val="0"/>
          <c:showSerName val="0"/>
          <c:showPercent val="0"/>
          <c:showBubbleSize val="0"/>
        </c:dLbls>
        <c:gapWidth val="182"/>
        <c:axId val="1615569296"/>
        <c:axId val="1615350656"/>
      </c:barChart>
      <c:catAx>
        <c:axId val="161556929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15350656"/>
        <c:crosses val="autoZero"/>
        <c:auto val="1"/>
        <c:lblAlgn val="ctr"/>
        <c:lblOffset val="100"/>
        <c:noMultiLvlLbl val="0"/>
      </c:catAx>
      <c:valAx>
        <c:axId val="1615350656"/>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prob</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1556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alpha val="85098"/>
      </a:srgbClr>
    </a:solid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small!$A$9:$A$12</c:f>
              <c:strCache>
                <c:ptCount val="4"/>
                <c:pt idx="0">
                  <c:v>World </c:v>
                </c:pt>
                <c:pt idx="1">
                  <c:v>Sports </c:v>
                </c:pt>
                <c:pt idx="2">
                  <c:v>Business </c:v>
                </c:pt>
                <c:pt idx="3">
                  <c:v>Tech </c:v>
                </c:pt>
              </c:strCache>
            </c:strRef>
          </c:cat>
          <c:val>
            <c:numRef>
              <c:f>small!$C$9:$C$12</c:f>
              <c:numCache>
                <c:formatCode>General</c:formatCode>
                <c:ptCount val="4"/>
                <c:pt idx="0">
                  <c:v>0.56369353219367158</c:v>
                </c:pt>
                <c:pt idx="1">
                  <c:v>0.32303984912453676</c:v>
                </c:pt>
                <c:pt idx="2">
                  <c:v>8.9375353132149421E-2</c:v>
                </c:pt>
                <c:pt idx="3">
                  <c:v>2.3891265549642243E-2</c:v>
                </c:pt>
              </c:numCache>
            </c:numRef>
          </c:val>
          <c:extLst>
            <c:ext xmlns:c16="http://schemas.microsoft.com/office/drawing/2014/chart" uri="{C3380CC4-5D6E-409C-BE32-E72D297353CC}">
              <c16:uniqueId val="{00000000-3FCF-6140-BDE7-5CD88B5427B8}"/>
            </c:ext>
          </c:extLst>
        </c:ser>
        <c:dLbls>
          <c:showLegendKey val="0"/>
          <c:showVal val="0"/>
          <c:showCatName val="0"/>
          <c:showSerName val="0"/>
          <c:showPercent val="0"/>
          <c:showBubbleSize val="0"/>
        </c:dLbls>
        <c:gapWidth val="182"/>
        <c:axId val="1881391039"/>
        <c:axId val="1503720128"/>
      </c:barChart>
      <c:catAx>
        <c:axId val="1881391039"/>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03720128"/>
        <c:crosses val="autoZero"/>
        <c:auto val="1"/>
        <c:lblAlgn val="ctr"/>
        <c:lblOffset val="100"/>
        <c:noMultiLvlLbl val="0"/>
      </c:catAx>
      <c:valAx>
        <c:axId val="1503720128"/>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Prob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881391039"/>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small!$A$2:$A$5</c:f>
              <c:strCache>
                <c:ptCount val="4"/>
                <c:pt idx="0">
                  <c:v>World</c:v>
                </c:pt>
                <c:pt idx="1">
                  <c:v>Sports</c:v>
                </c:pt>
                <c:pt idx="2">
                  <c:v>Business</c:v>
                </c:pt>
                <c:pt idx="3">
                  <c:v>Tech</c:v>
                </c:pt>
              </c:strCache>
            </c:strRef>
          </c:cat>
          <c:val>
            <c:numRef>
              <c:f>small!$C$2:$C$5</c:f>
              <c:numCache>
                <c:formatCode>General</c:formatCode>
                <c:ptCount val="4"/>
                <c:pt idx="0">
                  <c:v>0.48551278089018246</c:v>
                </c:pt>
                <c:pt idx="1">
                  <c:v>0.46466785399858174</c:v>
                </c:pt>
                <c:pt idx="2">
                  <c:v>2.490968255561786E-2</c:v>
                </c:pt>
                <c:pt idx="3">
                  <c:v>2.490968255561786E-2</c:v>
                </c:pt>
              </c:numCache>
            </c:numRef>
          </c:val>
          <c:extLst>
            <c:ext xmlns:c16="http://schemas.microsoft.com/office/drawing/2014/chart" uri="{C3380CC4-5D6E-409C-BE32-E72D297353CC}">
              <c16:uniqueId val="{00000000-D143-BD4D-8C4C-4C53AD4FF999}"/>
            </c:ext>
          </c:extLst>
        </c:ser>
        <c:dLbls>
          <c:showLegendKey val="0"/>
          <c:showVal val="0"/>
          <c:showCatName val="0"/>
          <c:showSerName val="0"/>
          <c:showPercent val="0"/>
          <c:showBubbleSize val="0"/>
        </c:dLbls>
        <c:gapWidth val="182"/>
        <c:axId val="981921983"/>
        <c:axId val="982370767"/>
      </c:barChart>
      <c:catAx>
        <c:axId val="981921983"/>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82370767"/>
        <c:crosses val="autoZero"/>
        <c:auto val="1"/>
        <c:lblAlgn val="ctr"/>
        <c:lblOffset val="100"/>
        <c:noMultiLvlLbl val="0"/>
      </c:catAx>
      <c:valAx>
        <c:axId val="982370767"/>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Prob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81921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small!$A$9:$A$12</c:f>
              <c:strCache>
                <c:ptCount val="4"/>
                <c:pt idx="0">
                  <c:v>World </c:v>
                </c:pt>
                <c:pt idx="1">
                  <c:v>Sports </c:v>
                </c:pt>
                <c:pt idx="2">
                  <c:v>Business </c:v>
                </c:pt>
                <c:pt idx="3">
                  <c:v>Tech </c:v>
                </c:pt>
              </c:strCache>
            </c:strRef>
          </c:cat>
          <c:val>
            <c:numRef>
              <c:f>small!$C$9:$C$12</c:f>
              <c:numCache>
                <c:formatCode>General</c:formatCode>
                <c:ptCount val="4"/>
                <c:pt idx="0">
                  <c:v>0.56369353219367158</c:v>
                </c:pt>
                <c:pt idx="1">
                  <c:v>0.32303984912453676</c:v>
                </c:pt>
                <c:pt idx="2">
                  <c:v>8.9375353132149421E-2</c:v>
                </c:pt>
                <c:pt idx="3">
                  <c:v>2.3891265549642243E-2</c:v>
                </c:pt>
              </c:numCache>
            </c:numRef>
          </c:val>
          <c:extLst>
            <c:ext xmlns:c16="http://schemas.microsoft.com/office/drawing/2014/chart" uri="{C3380CC4-5D6E-409C-BE32-E72D297353CC}">
              <c16:uniqueId val="{00000000-3FCF-6140-BDE7-5CD88B5427B8}"/>
            </c:ext>
          </c:extLst>
        </c:ser>
        <c:dLbls>
          <c:showLegendKey val="0"/>
          <c:showVal val="0"/>
          <c:showCatName val="0"/>
          <c:showSerName val="0"/>
          <c:showPercent val="0"/>
          <c:showBubbleSize val="0"/>
        </c:dLbls>
        <c:gapWidth val="182"/>
        <c:axId val="1881391039"/>
        <c:axId val="1503720128"/>
      </c:barChart>
      <c:catAx>
        <c:axId val="1881391039"/>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03720128"/>
        <c:crosses val="autoZero"/>
        <c:auto val="1"/>
        <c:lblAlgn val="ctr"/>
        <c:lblOffset val="100"/>
        <c:noMultiLvlLbl val="0"/>
      </c:catAx>
      <c:valAx>
        <c:axId val="1503720128"/>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Prob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881391039"/>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8A5_4D190878.xml><?xml version="1.0" encoding="utf-8"?>
<p188:cmLst xmlns:a="http://schemas.openxmlformats.org/drawingml/2006/main" xmlns:r="http://schemas.openxmlformats.org/officeDocument/2006/relationships" xmlns:p188="http://schemas.microsoft.com/office/powerpoint/2018/8/main">
  <p188:cm id="{6595F011-EE85-3F4A-ADB9-DA5548F17072}" authorId="{AC97BE05-7214-46BD-569F-A0959E827800}" status="resolved" created="2023-04-24T14:18:13.453">
    <pc:sldMkLst xmlns:pc="http://schemas.microsoft.com/office/powerpoint/2013/main/command">
      <pc:docMk/>
      <pc:sldMk cId="0" sldId="292"/>
    </pc:sldMkLst>
    <p188:txBody>
      <a:bodyPr/>
      <a:lstStyle/>
      <a:p>
        <a:r>
          <a:rPr lang="en-US"/>
          <a:t>I wanna highlight: 
 - massive open-source impact of this work (e.g., Stanford Alpaca) 
 - I wanna highlight related work.
</a:t>
        </a:r>
      </a:p>
    </p188:txBody>
  </p188:cm>
  <p188:cm id="{28AB3F69-4B15-9145-94EA-1408DFAA66F8}" authorId="{AC97BE05-7214-46BD-569F-A0959E827800}" status="resolved" created="2023-04-24T22:26:00.304">
    <pc:sldMkLst xmlns:pc="http://schemas.microsoft.com/office/powerpoint/2013/main/command">
      <pc:docMk/>
      <pc:sldMk cId="0" sldId="292"/>
    </pc:sldMkLst>
    <p188:txBody>
      <a:bodyPr/>
      <a:lstStyle/>
      <a:p>
        <a:r>
          <a:rPr lang="en-US"/>
          <a:t> I wanna highlight related work.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6B558-CAA4-E64D-B18E-9306E57D9340}" type="datetimeFigureOut">
              <a:rPr lang="en-US" smtClean="0"/>
              <a:t>7/24/2024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F1057-4141-F649-A9EF-8C5F17211B9C}" type="slidenum">
              <a:rPr lang="en-US" smtClean="0"/>
              <a:t>‹#›</a:t>
            </a:fld>
            <a:endParaRPr lang="en-US"/>
          </a:p>
        </p:txBody>
      </p:sp>
    </p:spTree>
    <p:extLst>
      <p:ext uri="{BB962C8B-B14F-4D97-AF65-F5344CB8AC3E}">
        <p14:creationId xmlns:p14="http://schemas.microsoft.com/office/powerpoint/2010/main" val="101697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u="none" strike="noStrike" dirty="0">
                <a:solidFill>
                  <a:srgbClr val="000000"/>
                </a:solidFill>
                <a:effectLst/>
                <a:latin typeface="Avenir Book" panose="02000503020000020003" pitchFamily="2" charset="0"/>
              </a:rPr>
              <a:t>Good evening, everyone! I’m Aayush Mishra, and I am here to present our alternate position to a growing line of work that equates In-Context Learning to Gradient Descent! This is a joint work with my colleagues at Johns Hopkins University.</a:t>
            </a:r>
            <a:endParaRPr lang="en-US" sz="1800" b="0" u="none" strike="noStrike" dirty="0">
              <a:solidFill>
                <a:srgbClr val="000000"/>
              </a:solidFill>
              <a:effectLst/>
              <a:latin typeface="Avenir Book" panose="02000503020000020003" pitchFamily="2" charset="0"/>
            </a:endParaRPr>
          </a:p>
          <a:p>
            <a:pPr rtl="0">
              <a:spcBef>
                <a:spcPts val="0"/>
              </a:spcBef>
              <a:spcAft>
                <a:spcPts val="0"/>
              </a:spcAft>
            </a:pPr>
            <a:endParaRPr lang="en-US" sz="1800" b="0" u="none" strike="noStrike" dirty="0">
              <a:solidFill>
                <a:srgbClr val="000000"/>
              </a:solidFill>
              <a:effectLst/>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7E3EFFCD-2707-464E-8668-7D1BDDA9873E}" type="slidenum">
              <a:rPr lang="en-US" smtClean="0"/>
              <a:t>1</a:t>
            </a:fld>
            <a:endParaRPr lang="en-US"/>
          </a:p>
        </p:txBody>
      </p:sp>
    </p:spTree>
    <p:extLst>
      <p:ext uri="{BB962C8B-B14F-4D97-AF65-F5344CB8AC3E}">
        <p14:creationId xmlns:p14="http://schemas.microsoft.com/office/powerpoint/2010/main" val="2126774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ICL, as we understand it, emerges in models trained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Avenir Book" panose="02000503020000020003" pitchFamily="2" charset="0"/>
              </a:rPr>
              <a:t>You take a corpus of tokens and train the model with the causal language modeling objective.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none" strike="noStrike" dirty="0">
              <a:solidFill>
                <a:srgbClr val="000000"/>
              </a:solidFill>
              <a:effectLst/>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Avenir Book" panose="02000503020000020003" pitchFamily="2" charset="0"/>
              </a:rPr>
              <a:t>In other words, you take an unstructured sequence of tokens, and train the model to predict the next token. Unstructured, as in they do not explicitly follow the prompt structure of (x, y) pairs from ICL queries.</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So you never train the models to understand the ICL structure, but still get this emergent phenomenon in this family of models.</a:t>
            </a:r>
          </a:p>
          <a:p>
            <a:endParaRPr lang="en-US" sz="1800" u="none" strike="noStrike" dirty="0">
              <a:solidFill>
                <a:srgbClr val="000000"/>
              </a:solidFill>
              <a:effectLst/>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7E3EFFCD-2707-464E-8668-7D1BDDA9873E}" type="slidenum">
              <a:rPr lang="en-US" smtClean="0"/>
              <a:t>10</a:t>
            </a:fld>
            <a:endParaRPr lang="en-US"/>
          </a:p>
        </p:txBody>
      </p:sp>
    </p:spTree>
    <p:extLst>
      <p:ext uri="{BB962C8B-B14F-4D97-AF65-F5344CB8AC3E}">
        <p14:creationId xmlns:p14="http://schemas.microsoft.com/office/powerpoint/2010/main" val="3905724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On the other hand, when you train a model using the ICL objective, you are taking samples from an input domain, applying a function on them, and then creating a prompt for the model.</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In other words, you take some </a:t>
            </a:r>
            <a:r>
              <a:rPr lang="en-US" sz="1800" u="none" strike="noStrike" dirty="0" err="1">
                <a:solidFill>
                  <a:srgbClr val="000000"/>
                </a:solidFill>
                <a:effectLst/>
                <a:latin typeface="Avenir Book" panose="02000503020000020003" pitchFamily="2" charset="0"/>
              </a:rPr>
              <a:t>xs</a:t>
            </a:r>
            <a:r>
              <a:rPr lang="en-US" sz="1800" u="none" strike="noStrike" dirty="0">
                <a:solidFill>
                  <a:srgbClr val="000000"/>
                </a:solidFill>
                <a:effectLst/>
                <a:latin typeface="Avenir Book" panose="02000503020000020003" pitchFamily="2" charset="0"/>
              </a:rPr>
              <a:t>, their corresponding </a:t>
            </a:r>
            <a:r>
              <a:rPr lang="en-US" sz="1800" u="none" strike="noStrike" dirty="0" err="1">
                <a:solidFill>
                  <a:srgbClr val="000000"/>
                </a:solidFill>
                <a:effectLst/>
                <a:latin typeface="Avenir Book" panose="02000503020000020003" pitchFamily="2" charset="0"/>
              </a:rPr>
              <a:t>ys</a:t>
            </a:r>
            <a:r>
              <a:rPr lang="en-US" sz="1800" u="none" strike="noStrike" dirty="0">
                <a:solidFill>
                  <a:srgbClr val="000000"/>
                </a:solidFill>
                <a:effectLst/>
                <a:latin typeface="Avenir Book" panose="02000503020000020003" pitchFamily="2" charset="0"/>
              </a:rPr>
              <a:t> and fill up the input window with this (x, y) pair sequence structure, and ask the model to predict the y for the last x.</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This trains the model to always expect this structure in the input, and hence it learns to “meta-learn” the exhibited function f. But this is not an emergent phenomenon. These models have hardcoded understanding of the ICL structure and hence, </a:t>
            </a:r>
            <a:r>
              <a:rPr lang="en-US" sz="1800" u="none" strike="noStrike" dirty="0" err="1">
                <a:solidFill>
                  <a:srgbClr val="000000"/>
                </a:solidFill>
                <a:effectLst/>
                <a:latin typeface="Avenir Book" panose="02000503020000020003" pitchFamily="2" charset="0"/>
              </a:rPr>
              <a:t>uncomparable</a:t>
            </a:r>
            <a:r>
              <a:rPr lang="en-US" sz="1800" u="none" strike="noStrike" dirty="0">
                <a:solidFill>
                  <a:srgbClr val="000000"/>
                </a:solidFill>
                <a:effectLst/>
                <a:latin typeface="Avenir Book" panose="02000503020000020003" pitchFamily="2" charset="0"/>
              </a:rPr>
              <a:t> to LLMs.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Avenir Book" panose="02000503020000020003" pitchFamily="2" charset="0"/>
              </a:rPr>
              <a:t>We call this space of models ICL hat to distinguish it from ICL models.</a:t>
            </a:r>
          </a:p>
          <a:p>
            <a:endParaRPr lang="en-US" sz="1800" u="none" strike="noStrike" dirty="0">
              <a:solidFill>
                <a:srgbClr val="000000"/>
              </a:solidFill>
              <a:effectLst/>
              <a:latin typeface="Avenir Book" panose="02000503020000020003" pitchFamily="2" charset="0"/>
            </a:endParaRPr>
          </a:p>
          <a:p>
            <a:endParaRPr lang="en-US" sz="1800" u="none" strike="noStrike" dirty="0">
              <a:solidFill>
                <a:srgbClr val="000000"/>
              </a:solidFill>
              <a:effectLst/>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7E3EFFCD-2707-464E-8668-7D1BDDA9873E}" type="slidenum">
              <a:rPr lang="en-US" smtClean="0"/>
              <a:t>11</a:t>
            </a:fld>
            <a:endParaRPr lang="en-US"/>
          </a:p>
        </p:txBody>
      </p:sp>
    </p:spTree>
    <p:extLst>
      <p:ext uri="{BB962C8B-B14F-4D97-AF65-F5344CB8AC3E}">
        <p14:creationId xmlns:p14="http://schemas.microsoft.com/office/powerpoint/2010/main" val="2444973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a:t>
            </a:r>
          </a:p>
          <a:p>
            <a:endParaRPr lang="en-US" dirty="0"/>
          </a:p>
          <a:p>
            <a:r>
              <a:rPr lang="en-US" dirty="0"/>
              <a:t>Emergent ICL is not the same phenomenon as the artificial ICL hat.</a:t>
            </a:r>
          </a:p>
        </p:txBody>
      </p:sp>
      <p:sp>
        <p:nvSpPr>
          <p:cNvPr id="4" name="Slide Number Placeholder 3"/>
          <p:cNvSpPr>
            <a:spLocks noGrp="1"/>
          </p:cNvSpPr>
          <p:nvPr>
            <p:ph type="sldNum" sz="quarter" idx="5"/>
          </p:nvPr>
        </p:nvSpPr>
        <p:spPr/>
        <p:txBody>
          <a:bodyPr/>
          <a:lstStyle/>
          <a:p>
            <a:fld id="{088F1057-4141-F649-A9EF-8C5F17211B9C}" type="slidenum">
              <a:rPr lang="en-US" smtClean="0"/>
              <a:t>12</a:t>
            </a:fld>
            <a:endParaRPr lang="en-US"/>
          </a:p>
        </p:txBody>
      </p:sp>
    </p:spTree>
    <p:extLst>
      <p:ext uri="{BB962C8B-B14F-4D97-AF65-F5344CB8AC3E}">
        <p14:creationId xmlns:p14="http://schemas.microsoft.com/office/powerpoint/2010/main" val="4211042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What these works imply is the ICL – GD equivalence, that is: for any transformer weights resulting from self-supervised pretraining on a corpus of tokens, and for any well-defined task, ICL and GD are algorithmically equivalent.</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But what they actually show is ICL hat – GD equivalence, that is: for a given well-defined task (or function class), there exist transformer weights that work identically to explicit gradient descent on an internal model.</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Therefore, even though these recent works show that transformers can express gradient descent in their forward pass, it does not imply that LLMs really do.</a:t>
            </a:r>
          </a:p>
        </p:txBody>
      </p:sp>
      <p:sp>
        <p:nvSpPr>
          <p:cNvPr id="4" name="Slide Number Placeholder 3"/>
          <p:cNvSpPr>
            <a:spLocks noGrp="1"/>
          </p:cNvSpPr>
          <p:nvPr>
            <p:ph type="sldNum" sz="quarter" idx="5"/>
          </p:nvPr>
        </p:nvSpPr>
        <p:spPr/>
        <p:txBody>
          <a:bodyPr/>
          <a:lstStyle/>
          <a:p>
            <a:fld id="{7E3EFFCD-2707-464E-8668-7D1BDDA9873E}" type="slidenum">
              <a:rPr lang="en-US" smtClean="0"/>
              <a:t>13</a:t>
            </a:fld>
            <a:endParaRPr lang="en-US"/>
          </a:p>
        </p:txBody>
      </p:sp>
    </p:spTree>
    <p:extLst>
      <p:ext uri="{BB962C8B-B14F-4D97-AF65-F5344CB8AC3E}">
        <p14:creationId xmlns:p14="http://schemas.microsoft.com/office/powerpoint/2010/main" val="247161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Next, we present evidence against this equivalence in real LLMs. </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In the paper, we presented a definition of equivalence which directly implies an equivalence in order-sensitivity. </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We know that LLMs are highly order sensitive. In fact, we plotted the order-sensitivity of the </a:t>
            </a:r>
            <a:r>
              <a:rPr lang="en-US" sz="1800" u="none" strike="noStrike" dirty="0" err="1">
                <a:solidFill>
                  <a:srgbClr val="000000"/>
                </a:solidFill>
                <a:effectLst/>
                <a:latin typeface="Avenir Book" panose="02000503020000020003" pitchFamily="2" charset="0"/>
              </a:rPr>
              <a:t>LLaMa</a:t>
            </a:r>
            <a:r>
              <a:rPr lang="en-US" sz="1800" u="none" strike="noStrike" dirty="0">
                <a:solidFill>
                  <a:srgbClr val="000000"/>
                </a:solidFill>
                <a:effectLst/>
                <a:latin typeface="Avenir Book" panose="02000503020000020003" pitchFamily="2" charset="0"/>
              </a:rPr>
              <a:t> model on one task as the standard deviation in its output probabilities of individual tokens and see this high sensitivity. </a:t>
            </a:r>
          </a:p>
          <a:p>
            <a:r>
              <a:rPr lang="en-US" sz="1800" u="none" strike="noStrike" dirty="0">
                <a:solidFill>
                  <a:srgbClr val="000000"/>
                </a:solidFill>
                <a:effectLst/>
                <a:latin typeface="Avenir Book" panose="02000503020000020003" pitchFamily="2" charset="0"/>
              </a:rPr>
              <a:t>However, GD is order-insensitive. This directly contradicts the formulation of one of the previous works. </a:t>
            </a:r>
          </a:p>
          <a:p>
            <a:r>
              <a:rPr lang="en-US" sz="1800" u="none" strike="noStrike" dirty="0">
                <a:solidFill>
                  <a:srgbClr val="000000"/>
                </a:solidFill>
                <a:effectLst/>
                <a:latin typeface="Avenir Book" panose="02000503020000020003" pitchFamily="2" charset="0"/>
              </a:rPr>
              <a:t>We also plot the order-sensitivity of variants of GD like SGD and Adam. ICL is a lot more sensitive than these as well. This undermines another formulation that allows for order sensitivity.</a:t>
            </a:r>
          </a:p>
          <a:p>
            <a:endParaRPr lang="en-US" sz="1800" u="none" strike="noStrike" dirty="0">
              <a:solidFill>
                <a:srgbClr val="000000"/>
              </a:solidFill>
              <a:effectLst/>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7E3EFFCD-2707-464E-8668-7D1BDDA9873E}" type="slidenum">
              <a:rPr lang="en-US" smtClean="0"/>
              <a:t>14</a:t>
            </a:fld>
            <a:endParaRPr lang="en-US"/>
          </a:p>
        </p:txBody>
      </p:sp>
    </p:spTree>
    <p:extLst>
      <p:ext uri="{BB962C8B-B14F-4D97-AF65-F5344CB8AC3E}">
        <p14:creationId xmlns:p14="http://schemas.microsoft.com/office/powerpoint/2010/main" val="2640552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Another evidence against the presented formulations comes from the sparsity in the hand-constructed weights.</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These hypothetical weights are highly sparse, consisting a lot of zeros.</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The non-zero entries in these matrices are typically Identity matrices, which are mostly zeros as well. So, for this formulation to work, the transformer weights have to be &gt;99% zeros at some positions.</a:t>
            </a:r>
          </a:p>
        </p:txBody>
      </p:sp>
      <p:sp>
        <p:nvSpPr>
          <p:cNvPr id="4" name="Slide Number Placeholder 3"/>
          <p:cNvSpPr>
            <a:spLocks noGrp="1"/>
          </p:cNvSpPr>
          <p:nvPr>
            <p:ph type="sldNum" sz="quarter" idx="5"/>
          </p:nvPr>
        </p:nvSpPr>
        <p:spPr/>
        <p:txBody>
          <a:bodyPr/>
          <a:lstStyle/>
          <a:p>
            <a:fld id="{7E3EFFCD-2707-464E-8668-7D1BDDA9873E}" type="slidenum">
              <a:rPr lang="en-US" smtClean="0"/>
              <a:t>15</a:t>
            </a:fld>
            <a:endParaRPr lang="en-US"/>
          </a:p>
        </p:txBody>
      </p:sp>
    </p:spTree>
    <p:extLst>
      <p:ext uri="{BB962C8B-B14F-4D97-AF65-F5344CB8AC3E}">
        <p14:creationId xmlns:p14="http://schemas.microsoft.com/office/powerpoint/2010/main" val="1614689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However real LLMs are not sparse. We plot the percentage of parameters with absolute values less than a certain small threshold. </a:t>
            </a:r>
            <a:br>
              <a:rPr lang="en-US" sz="1800" u="none" strike="noStrike" dirty="0">
                <a:solidFill>
                  <a:srgbClr val="000000"/>
                </a:solidFill>
                <a:effectLst/>
                <a:latin typeface="Avenir Book" panose="02000503020000020003" pitchFamily="2" charset="0"/>
              </a:rPr>
            </a:br>
            <a:r>
              <a:rPr lang="en-US" sz="1800" u="none" strike="noStrike" dirty="0">
                <a:solidFill>
                  <a:srgbClr val="000000"/>
                </a:solidFill>
                <a:effectLst/>
                <a:latin typeface="Avenir Book" panose="02000503020000020003" pitchFamily="2" charset="0"/>
              </a:rPr>
              <a:t>Even with a lenient threshold, we find that the </a:t>
            </a:r>
            <a:r>
              <a:rPr lang="en-US" sz="1800" u="none" strike="noStrike" dirty="0" err="1">
                <a:solidFill>
                  <a:srgbClr val="000000"/>
                </a:solidFill>
                <a:effectLst/>
                <a:latin typeface="Avenir Book" panose="02000503020000020003" pitchFamily="2" charset="0"/>
              </a:rPr>
              <a:t>LLaMA</a:t>
            </a:r>
            <a:r>
              <a:rPr lang="en-US" sz="1800" u="none" strike="noStrike" dirty="0">
                <a:solidFill>
                  <a:srgbClr val="000000"/>
                </a:solidFill>
                <a:effectLst/>
                <a:latin typeface="Avenir Book" panose="02000503020000020003" pitchFamily="2" charset="0"/>
              </a:rPr>
              <a:t> model weights are quite dense, compared to these theoretical constructions.</a:t>
            </a:r>
          </a:p>
          <a:p>
            <a:endParaRPr lang="en-US" sz="1800" u="none" strike="noStrike" dirty="0">
              <a:solidFill>
                <a:srgbClr val="000000"/>
              </a:solidFill>
              <a:effectLst/>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7E3EFFCD-2707-464E-8668-7D1BDDA9873E}" type="slidenum">
              <a:rPr lang="en-US" smtClean="0"/>
              <a:t>16</a:t>
            </a:fld>
            <a:endParaRPr lang="en-US"/>
          </a:p>
        </p:txBody>
      </p:sp>
    </p:spTree>
    <p:extLst>
      <p:ext uri="{BB962C8B-B14F-4D97-AF65-F5344CB8AC3E}">
        <p14:creationId xmlns:p14="http://schemas.microsoft.com/office/powerpoint/2010/main" val="2531366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Moreover, if we plot the performance of a language model on some ICL task over time during training, we see that the ability stabilizes after some point while the parameters keep updating. This is a snapshot of GPT-J model at different training checkpoints.</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Therefore, showing that an equivalence exists for a single choice of sparse parameters is not enough to claim a stronger hypothesis.</a:t>
            </a:r>
          </a:p>
        </p:txBody>
      </p:sp>
      <p:sp>
        <p:nvSpPr>
          <p:cNvPr id="4" name="Slide Number Placeholder 3"/>
          <p:cNvSpPr>
            <a:spLocks noGrp="1"/>
          </p:cNvSpPr>
          <p:nvPr>
            <p:ph type="sldNum" sz="quarter" idx="5"/>
          </p:nvPr>
        </p:nvSpPr>
        <p:spPr/>
        <p:txBody>
          <a:bodyPr/>
          <a:lstStyle/>
          <a:p>
            <a:fld id="{7E3EFFCD-2707-464E-8668-7D1BDDA9873E}" type="slidenum">
              <a:rPr lang="en-US" smtClean="0"/>
              <a:t>17</a:t>
            </a:fld>
            <a:endParaRPr lang="en-US"/>
          </a:p>
        </p:txBody>
      </p:sp>
    </p:spTree>
    <p:extLst>
      <p:ext uri="{BB962C8B-B14F-4D97-AF65-F5344CB8AC3E}">
        <p14:creationId xmlns:p14="http://schemas.microsoft.com/office/powerpoint/2010/main" val="4135175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Finally, we also observe differences between ICL and GD outputs on different tasks. </a:t>
            </a:r>
          </a:p>
          <a:p>
            <a:r>
              <a:rPr lang="en-US" sz="1800" u="none" strike="noStrike" dirty="0">
                <a:solidFill>
                  <a:srgbClr val="000000"/>
                </a:solidFill>
                <a:effectLst/>
                <a:latin typeface="Avenir Book" panose="02000503020000020003" pitchFamily="2" charset="0"/>
              </a:rPr>
              <a:t>We employ three metrics which compare them at a coarse as well as fine resolution. </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Accuracy is measured against the whole vocabulary, instead of just label set.</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Token overlap, looks at the intersection rate of top-K tokens from both outputs.</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And Overlap Cosine Similarity goes even further and compares the individual agreement between top-K tokens.</a:t>
            </a:r>
            <a:br>
              <a:rPr lang="en-US" sz="1800" u="none" strike="noStrike" dirty="0">
                <a:solidFill>
                  <a:srgbClr val="000000"/>
                </a:solidFill>
                <a:effectLst/>
                <a:latin typeface="Avenir Book" panose="02000503020000020003" pitchFamily="2" charset="0"/>
              </a:rPr>
            </a:br>
            <a:br>
              <a:rPr lang="en-US" sz="1800" u="none" strike="noStrike" dirty="0">
                <a:solidFill>
                  <a:srgbClr val="000000"/>
                </a:solidFill>
                <a:effectLst/>
                <a:latin typeface="Avenir Book" panose="02000503020000020003" pitchFamily="2" charset="0"/>
              </a:rPr>
            </a:br>
            <a:r>
              <a:rPr lang="en-US" sz="1800" u="none" strike="noStrike" dirty="0">
                <a:solidFill>
                  <a:srgbClr val="000000"/>
                </a:solidFill>
                <a:effectLst/>
                <a:latin typeface="Avenir Book" panose="02000503020000020003" pitchFamily="2" charset="0"/>
              </a:rPr>
              <a:t>For ICL, the demonstrations are shown in context. For GD models, the same demonstrations are used to finetune the model (with various learning rates), which is then only shown the query input.</a:t>
            </a:r>
          </a:p>
        </p:txBody>
      </p:sp>
      <p:sp>
        <p:nvSpPr>
          <p:cNvPr id="4" name="Slide Number Placeholder 3"/>
          <p:cNvSpPr>
            <a:spLocks noGrp="1"/>
          </p:cNvSpPr>
          <p:nvPr>
            <p:ph type="sldNum" sz="quarter" idx="5"/>
          </p:nvPr>
        </p:nvSpPr>
        <p:spPr/>
        <p:txBody>
          <a:bodyPr/>
          <a:lstStyle/>
          <a:p>
            <a:fld id="{7E3EFFCD-2707-464E-8668-7D1BDDA9873E}" type="slidenum">
              <a:rPr lang="en-US" smtClean="0"/>
              <a:t>18</a:t>
            </a:fld>
            <a:endParaRPr lang="en-US"/>
          </a:p>
        </p:txBody>
      </p:sp>
    </p:spTree>
    <p:extLst>
      <p:ext uri="{BB962C8B-B14F-4D97-AF65-F5344CB8AC3E}">
        <p14:creationId xmlns:p14="http://schemas.microsoft.com/office/powerpoint/2010/main" val="1908163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In terms of accuracy, we find that GD models finetuned with a variety of learning rates all saturate in performance quickly after a few epochs because of the limited number of demonstrations used for training. </a:t>
            </a:r>
          </a:p>
          <a:p>
            <a:r>
              <a:rPr lang="en-US" sz="1800" u="none" strike="noStrike" dirty="0">
                <a:solidFill>
                  <a:srgbClr val="000000"/>
                </a:solidFill>
                <a:effectLst/>
                <a:latin typeface="Avenir Book" panose="02000503020000020003" pitchFamily="2" charset="0"/>
              </a:rPr>
              <a:t>In contrast, ICL is much more sample efficient and performs quite better resulting in a big gap in performance.</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In terms of Token overlap, we see consistent disagreement between ICL and GD outputs. </a:t>
            </a:r>
            <a:br>
              <a:rPr lang="en-US" sz="1800" u="none" strike="noStrike" dirty="0">
                <a:solidFill>
                  <a:srgbClr val="000000"/>
                </a:solidFill>
                <a:effectLst/>
                <a:latin typeface="Avenir Book" panose="02000503020000020003" pitchFamily="2" charset="0"/>
              </a:rPr>
            </a:br>
            <a:r>
              <a:rPr lang="en-US" sz="1800" u="none" strike="noStrike" dirty="0">
                <a:solidFill>
                  <a:srgbClr val="000000"/>
                </a:solidFill>
                <a:effectLst/>
                <a:latin typeface="Avenir Book" panose="02000503020000020003" pitchFamily="2" charset="0"/>
              </a:rPr>
              <a:t>Here, the ICL line denotes the token overlap between ICL outputs resulting from different order of demonstrations. We see that there is high agreement between them. In contrast, all GD outputs disagree with ICL outputs, suggesting that the two methods have different functional form. </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Overlap Cosine similarity paints a similar picture.</a:t>
            </a:r>
          </a:p>
        </p:txBody>
      </p:sp>
      <p:sp>
        <p:nvSpPr>
          <p:cNvPr id="4" name="Slide Number Placeholder 3"/>
          <p:cNvSpPr>
            <a:spLocks noGrp="1"/>
          </p:cNvSpPr>
          <p:nvPr>
            <p:ph type="sldNum" sz="quarter" idx="5"/>
          </p:nvPr>
        </p:nvSpPr>
        <p:spPr/>
        <p:txBody>
          <a:bodyPr/>
          <a:lstStyle/>
          <a:p>
            <a:fld id="{7E3EFFCD-2707-464E-8668-7D1BDDA9873E}" type="slidenum">
              <a:rPr lang="en-US" smtClean="0"/>
              <a:t>19</a:t>
            </a:fld>
            <a:endParaRPr lang="en-US"/>
          </a:p>
        </p:txBody>
      </p:sp>
    </p:spTree>
    <p:extLst>
      <p:ext uri="{BB962C8B-B14F-4D97-AF65-F5344CB8AC3E}">
        <p14:creationId xmlns:p14="http://schemas.microsoft.com/office/powerpoint/2010/main" val="208698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Language models are trained to predict the next word in natural language sequences, and they do this job quite well.</a:t>
            </a:r>
          </a:p>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t>2</a:t>
            </a:fld>
            <a:endParaRPr lang="en-US"/>
          </a:p>
        </p:txBody>
      </p:sp>
    </p:spTree>
    <p:extLst>
      <p:ext uri="{BB962C8B-B14F-4D97-AF65-F5344CB8AC3E}">
        <p14:creationId xmlns:p14="http://schemas.microsoft.com/office/powerpoint/2010/main" val="181228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In summary,</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We show that recent works study ICL through an inappropriate lens which may hamper our progress towards understanding the real emergent ICL. We see lots of papers following this problematic setup to study ICL when they are actually studying ICL hat. We ask the community to refrain from from using established terminology for new phenomenon. For example, instead of calling it In-Context Learning, it can be called Learning to Learn, or Meta Learning in transformers. And instead of a making potentially misleading claims like transformers learn “in-context” by gradient descent, an accurate statement could be “transformers can perform gradient descent in their forward pass when trained appropriately”.</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We show that the expressive capacity of the Transformer to simulate does not mean that real-world LLMs do the same, and present evidence against the current ICL – GD equivalence theory.</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Lastly, developing theories by studying simpler settings is often necessary to deal with the complexity of real world, but it is essential to maintain parallels to it to not drift from the original goals. For instance, it is OK to study ICL in linear regression problems but then one needs to find a corresponding unstructured pretraining distribution that can elicit ICL in such models.</a:t>
            </a:r>
          </a:p>
        </p:txBody>
      </p:sp>
      <p:sp>
        <p:nvSpPr>
          <p:cNvPr id="4" name="Slide Number Placeholder 3"/>
          <p:cNvSpPr>
            <a:spLocks noGrp="1"/>
          </p:cNvSpPr>
          <p:nvPr>
            <p:ph type="sldNum" sz="quarter" idx="5"/>
          </p:nvPr>
        </p:nvSpPr>
        <p:spPr/>
        <p:txBody>
          <a:bodyPr/>
          <a:lstStyle/>
          <a:p>
            <a:fld id="{7E3EFFCD-2707-464E-8668-7D1BDDA9873E}" type="slidenum">
              <a:rPr lang="en-US" smtClean="0"/>
              <a:t>20</a:t>
            </a:fld>
            <a:endParaRPr lang="en-US"/>
          </a:p>
        </p:txBody>
      </p:sp>
    </p:spTree>
    <p:extLst>
      <p:ext uri="{BB962C8B-B14F-4D97-AF65-F5344CB8AC3E}">
        <p14:creationId xmlns:p14="http://schemas.microsoft.com/office/powerpoint/2010/main" val="4063787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Thank you for your time, and I open the floor for further discussion on the topic.</a:t>
            </a:r>
          </a:p>
        </p:txBody>
      </p:sp>
      <p:sp>
        <p:nvSpPr>
          <p:cNvPr id="4" name="Slide Number Placeholder 3"/>
          <p:cNvSpPr>
            <a:spLocks noGrp="1"/>
          </p:cNvSpPr>
          <p:nvPr>
            <p:ph type="sldNum" sz="quarter" idx="5"/>
          </p:nvPr>
        </p:nvSpPr>
        <p:spPr/>
        <p:txBody>
          <a:bodyPr/>
          <a:lstStyle/>
          <a:p>
            <a:fld id="{7E3EFFCD-2707-464E-8668-7D1BDDA9873E}" type="slidenum">
              <a:rPr lang="en-US" smtClean="0"/>
              <a:t>21</a:t>
            </a:fld>
            <a:endParaRPr lang="en-US"/>
          </a:p>
        </p:txBody>
      </p:sp>
    </p:spTree>
    <p:extLst>
      <p:ext uri="{BB962C8B-B14F-4D97-AF65-F5344CB8AC3E}">
        <p14:creationId xmlns:p14="http://schemas.microsoft.com/office/powerpoint/2010/main" val="3720195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0" i="0" dirty="0">
                <a:effectLst/>
                <a:latin typeface="warnock-pro"/>
              </a:rPr>
              <a:t>where our training harnesses do gradient descent on the weights of the model, updating them once per training step, GPT performs gradient descent on the </a:t>
            </a:r>
            <a:r>
              <a:rPr lang="en-US" b="0" i="1" dirty="0">
                <a:effectLst/>
                <a:latin typeface="warnock-pro"/>
              </a:rPr>
              <a:t>activations</a:t>
            </a:r>
            <a:r>
              <a:rPr lang="en-US" b="0" i="0" dirty="0">
                <a:effectLst/>
                <a:latin typeface="warnock-pro"/>
              </a:rPr>
              <a:t> of the model, updating them with each layer. This would be big if true! Finally, an accidental mesa-optimizer in the wild.</a:t>
            </a:r>
          </a:p>
          <a:p>
            <a:endParaRPr lang="en-US" b="0" i="0" dirty="0">
              <a:effectLst/>
              <a:latin typeface="warnock-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warnock-pro"/>
              </a:rPr>
              <a:t>By rearranging the equation for gradient descent, you can think of a step of gradient descent as being an update to the </a:t>
            </a:r>
            <a:r>
              <a:rPr lang="en-US" b="0" i="1" dirty="0">
                <a:effectLst/>
                <a:latin typeface="warnock-pro"/>
              </a:rPr>
              <a:t>data</a:t>
            </a:r>
            <a:r>
              <a:rPr lang="en-US" b="0" i="0" dirty="0">
                <a:effectLst/>
                <a:latin typeface="warnock-pro"/>
              </a:rPr>
              <a:t>, rather than an update to the </a:t>
            </a:r>
            <a:r>
              <a:rPr lang="en-US" b="0" i="1" dirty="0">
                <a:effectLst/>
                <a:latin typeface="warnock-pro"/>
              </a:rPr>
              <a:t>weights</a:t>
            </a:r>
            <a:r>
              <a:rPr lang="en-US" b="0" i="0" dirty="0">
                <a:effectLst/>
                <a:latin typeface="warnock-pro"/>
              </a:rPr>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22</a:t>
            </a:fld>
            <a:endParaRPr lang="en-US" dirty="0"/>
          </a:p>
        </p:txBody>
      </p:sp>
    </p:spTree>
    <p:extLst>
      <p:ext uri="{BB962C8B-B14F-4D97-AF65-F5344CB8AC3E}">
        <p14:creationId xmlns:p14="http://schemas.microsoft.com/office/powerpoint/2010/main" val="1487608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warnock-pro"/>
              </a:rPr>
              <a:t>Importantly, at no point do we have to keep track of the weights of the model. We can do training </a:t>
            </a:r>
            <a:r>
              <a:rPr lang="en-US" b="0" i="1" dirty="0">
                <a:effectLst/>
                <a:latin typeface="warnock-pro"/>
              </a:rPr>
              <a:t>and</a:t>
            </a:r>
            <a:r>
              <a:rPr lang="en-US" b="0" i="0" dirty="0">
                <a:effectLst/>
                <a:latin typeface="warnock-pro"/>
              </a:rPr>
              <a:t> inference, simultaneously </a:t>
            </a:r>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23</a:t>
            </a:fld>
            <a:endParaRPr lang="en-US" dirty="0"/>
          </a:p>
        </p:txBody>
      </p:sp>
    </p:spTree>
    <p:extLst>
      <p:ext uri="{BB962C8B-B14F-4D97-AF65-F5344CB8AC3E}">
        <p14:creationId xmlns:p14="http://schemas.microsoft.com/office/powerpoint/2010/main" val="2566058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Following our position:</a:t>
            </a:r>
          </a:p>
          <a:p>
            <a:pPr marL="342900" indent="-342900">
              <a:buAutoNum type="arabicPeriod"/>
            </a:pPr>
            <a:r>
              <a:rPr lang="en-US" sz="1800" u="none" strike="noStrike" dirty="0">
                <a:solidFill>
                  <a:srgbClr val="000000"/>
                </a:solidFill>
                <a:effectLst/>
                <a:latin typeface="Avenir Book" panose="02000503020000020003" pitchFamily="2" charset="0"/>
              </a:rPr>
              <a:t>We ask authors to refrain from using established terminology like In-Context Learning to denote new phenomenon, to avoid confusion. Instead, they can use terms like learning to learn from context, or meta learn, etc.</a:t>
            </a:r>
          </a:p>
          <a:p>
            <a:pPr marL="342900" indent="-342900">
              <a:buAutoNum type="arabicPeriod"/>
            </a:pPr>
            <a:r>
              <a:rPr lang="en-US" sz="1800" u="none" strike="noStrike" dirty="0">
                <a:solidFill>
                  <a:srgbClr val="000000"/>
                </a:solidFill>
                <a:effectLst/>
                <a:latin typeface="Avenir Book" panose="02000503020000020003" pitchFamily="2" charset="0"/>
              </a:rPr>
              <a:t>We also ask them them to make accurate statements to avoid confusion.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u="none" strike="noStrike" dirty="0">
                <a:solidFill>
                  <a:srgbClr val="000000"/>
                </a:solidFill>
                <a:effectLst/>
                <a:latin typeface="Avenir Book" panose="02000503020000020003" pitchFamily="2" charset="0"/>
              </a:rPr>
              <a:t>Finally, developing theories by studying simpler settings is often necessary to deal with the complexity of real world, but it is essential to maintain parallels to the real world to not drift from the original goals. For example, training with the ICL objectives changes the space of models drastically and hence the inferences drawn from these studies can not directly be applied to LLMs. Instead, we should find other pretraining distributions that can elicit emergent ICL, and t</a:t>
            </a:r>
            <a:r>
              <a:rPr lang="en-US" sz="1800" dirty="0"/>
              <a:t>est the theories in real world models to validate them.</a:t>
            </a:r>
            <a:br>
              <a:rPr lang="en-US" sz="1800" u="none" strike="noStrike" dirty="0">
                <a:solidFill>
                  <a:srgbClr val="000000"/>
                </a:solidFill>
                <a:effectLst/>
                <a:latin typeface="Avenir Book" panose="02000503020000020003" pitchFamily="2" charset="0"/>
              </a:rPr>
            </a:br>
            <a:br>
              <a:rPr lang="en-US" sz="1800" u="none" strike="noStrike" dirty="0">
                <a:solidFill>
                  <a:srgbClr val="000000"/>
                </a:solidFill>
                <a:effectLst/>
                <a:latin typeface="Avenir Book" panose="02000503020000020003" pitchFamily="2" charset="0"/>
              </a:rPr>
            </a:br>
            <a:r>
              <a:rPr lang="en-US" sz="1800" u="none" strike="noStrike" dirty="0">
                <a:solidFill>
                  <a:srgbClr val="000000"/>
                </a:solidFill>
                <a:effectLst/>
                <a:latin typeface="Avenir Book" panose="02000503020000020003" pitchFamily="2" charset="0"/>
              </a:rPr>
              <a:t>We don't want to pinpoint these works, there are a lot of similar works.</a:t>
            </a:r>
            <a:endParaRPr lang="en-US" sz="3600" dirty="0"/>
          </a:p>
        </p:txBody>
      </p:sp>
      <p:sp>
        <p:nvSpPr>
          <p:cNvPr id="4" name="Slide Number Placeholder 3"/>
          <p:cNvSpPr>
            <a:spLocks noGrp="1"/>
          </p:cNvSpPr>
          <p:nvPr>
            <p:ph type="sldNum" sz="quarter" idx="5"/>
          </p:nvPr>
        </p:nvSpPr>
        <p:spPr/>
        <p:txBody>
          <a:bodyPr/>
          <a:lstStyle/>
          <a:p>
            <a:fld id="{7E3EFFCD-2707-464E-8668-7D1BDDA9873E}" type="slidenum">
              <a:rPr lang="en-US" smtClean="0"/>
              <a:t>24</a:t>
            </a:fld>
            <a:endParaRPr lang="en-US"/>
          </a:p>
        </p:txBody>
      </p:sp>
    </p:spTree>
    <p:extLst>
      <p:ext uri="{BB962C8B-B14F-4D97-AF65-F5344CB8AC3E}">
        <p14:creationId xmlns:p14="http://schemas.microsoft.com/office/powerpoint/2010/main" val="3970896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Now, some empirical evidence.</a:t>
            </a:r>
          </a:p>
          <a:p>
            <a:endParaRPr lang="en-US" sz="1800" dirty="0"/>
          </a:p>
          <a:p>
            <a:r>
              <a:rPr lang="en-US" sz="1800" dirty="0"/>
              <a:t>Before presenting numbers, we would like to highlight that when evaluating model performance on classification tasks, often times only the label set is analyzed. </a:t>
            </a:r>
          </a:p>
          <a:p>
            <a:r>
              <a:rPr lang="en-US" sz="1800" dirty="0"/>
              <a:t>For example, a comparison in this case would mean comparing the probability mass on the 4 possible class labels. </a:t>
            </a:r>
          </a:p>
          <a:p>
            <a:r>
              <a:rPr lang="en-US" sz="1800" dirty="0"/>
              <a:t>But does this approach evaluate the equivalence hypothesis well?</a:t>
            </a:r>
          </a:p>
          <a:p>
            <a:endParaRPr lang="en-US" sz="1800" dirty="0"/>
          </a:p>
        </p:txBody>
      </p:sp>
      <p:sp>
        <p:nvSpPr>
          <p:cNvPr id="4" name="Slide Number Placeholder 3"/>
          <p:cNvSpPr>
            <a:spLocks noGrp="1"/>
          </p:cNvSpPr>
          <p:nvPr>
            <p:ph type="sldNum" sz="quarter" idx="5"/>
          </p:nvPr>
        </p:nvSpPr>
        <p:spPr/>
        <p:txBody>
          <a:bodyPr/>
          <a:lstStyle/>
          <a:p>
            <a:fld id="{7E3EFFCD-2707-464E-8668-7D1BDDA9873E}" type="slidenum">
              <a:rPr lang="en-US" smtClean="0"/>
              <a:t>25</a:t>
            </a:fld>
            <a:endParaRPr lang="en-US"/>
          </a:p>
        </p:txBody>
      </p:sp>
    </p:spTree>
    <p:extLst>
      <p:ext uri="{BB962C8B-B14F-4D97-AF65-F5344CB8AC3E}">
        <p14:creationId xmlns:p14="http://schemas.microsoft.com/office/powerpoint/2010/main" val="833173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deeper,</a:t>
            </a:r>
          </a:p>
          <a:p>
            <a:endParaRPr lang="en-US" dirty="0"/>
          </a:p>
          <a:p>
            <a:r>
              <a:rPr lang="en-US" dirty="0"/>
              <a:t>the distribution over the whole vocabulary set looks quite different.</a:t>
            </a:r>
          </a:p>
        </p:txBody>
      </p:sp>
      <p:sp>
        <p:nvSpPr>
          <p:cNvPr id="4" name="Slide Number Placeholder 3"/>
          <p:cNvSpPr>
            <a:spLocks noGrp="1"/>
          </p:cNvSpPr>
          <p:nvPr>
            <p:ph type="sldNum" sz="quarter" idx="5"/>
          </p:nvPr>
        </p:nvSpPr>
        <p:spPr/>
        <p:txBody>
          <a:bodyPr/>
          <a:lstStyle/>
          <a:p>
            <a:fld id="{7E3EFFCD-2707-464E-8668-7D1BDDA9873E}" type="slidenum">
              <a:rPr lang="en-US" smtClean="0"/>
              <a:pPr/>
              <a:t>26</a:t>
            </a:fld>
            <a:endParaRPr lang="en-US" dirty="0"/>
          </a:p>
        </p:txBody>
      </p:sp>
    </p:spTree>
    <p:extLst>
      <p:ext uri="{BB962C8B-B14F-4D97-AF65-F5344CB8AC3E}">
        <p14:creationId xmlns:p14="http://schemas.microsoft.com/office/powerpoint/2010/main" val="1910470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But there is one big problem with some of their formulations, the ICL objective, which is used to train their transformers.</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If you look at ICL as we understand it from LLMs, it is an emergent phenomenon exhibited by models pretrained on unstructured sequences. </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Unstructured as in they do not explicitly follow the prompt structures from ICL queries. You take a corpus of tokens and train the model with the causal language modeling objective. </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On the other hand, when you train a model using the ICL objective (a family of models that we call ICL hat), you are taking samples from an input domain, applying a function on them, and creating the prompt to follow this (x, y) pair sequence structure. This trains the model to always expect this structure in the input, and hence it learns to solve the problem. But this can not be called an emergent phenomenon.</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ICL hat is a different space of model with hardcoded understanding of the ICL structure. Therefore, these studied transformers are </a:t>
            </a:r>
            <a:r>
              <a:rPr lang="en-US" sz="1800" u="none" strike="noStrike" dirty="0" err="1">
                <a:solidFill>
                  <a:srgbClr val="000000"/>
                </a:solidFill>
                <a:effectLst/>
                <a:latin typeface="Avenir Book" panose="02000503020000020003" pitchFamily="2" charset="0"/>
              </a:rPr>
              <a:t>uncomparable</a:t>
            </a:r>
            <a:r>
              <a:rPr lang="en-US" sz="1800" u="none" strike="noStrike" dirty="0">
                <a:solidFill>
                  <a:srgbClr val="000000"/>
                </a:solidFill>
                <a:effectLst/>
                <a:latin typeface="Avenir Book" panose="02000503020000020003" pitchFamily="2" charset="0"/>
              </a:rPr>
              <a:t> to LLMs which are not pretrained with the ICL objective.</a:t>
            </a:r>
          </a:p>
        </p:txBody>
      </p:sp>
      <p:sp>
        <p:nvSpPr>
          <p:cNvPr id="4" name="Slide Number Placeholder 3"/>
          <p:cNvSpPr>
            <a:spLocks noGrp="1"/>
          </p:cNvSpPr>
          <p:nvPr>
            <p:ph type="sldNum" sz="quarter" idx="5"/>
          </p:nvPr>
        </p:nvSpPr>
        <p:spPr/>
        <p:txBody>
          <a:bodyPr/>
          <a:lstStyle/>
          <a:p>
            <a:fld id="{7E3EFFCD-2707-464E-8668-7D1BDDA9873E}" type="slidenum">
              <a:rPr lang="en-US" smtClean="0"/>
              <a:t>27</a:t>
            </a:fld>
            <a:endParaRPr lang="en-US"/>
          </a:p>
        </p:txBody>
      </p:sp>
    </p:spTree>
    <p:extLst>
      <p:ext uri="{BB962C8B-B14F-4D97-AF65-F5344CB8AC3E}">
        <p14:creationId xmlns:p14="http://schemas.microsoft.com/office/powerpoint/2010/main" val="3803584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This line of work has evolved over time.</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It started with an interpretation of transformer attention as a dual form of gradient descent, where the error signals, in-context inputs and the new input are interpreted as values, keys and queries of the transformer attention.</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Next, it was shown that if inputs are presented in a certain format, we can hand-construct weights that would simulate a step of gradient descent in the forward pass of a transformer.</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Finally, it was claimed that not only do these weights exist, but trained transformers actually mimic gradient descent on some toy tasks, and GD is essentially equivalent to in-context learning.</a:t>
            </a:r>
          </a:p>
        </p:txBody>
      </p:sp>
      <p:sp>
        <p:nvSpPr>
          <p:cNvPr id="4" name="Slide Number Placeholder 3"/>
          <p:cNvSpPr>
            <a:spLocks noGrp="1"/>
          </p:cNvSpPr>
          <p:nvPr>
            <p:ph type="sldNum" sz="quarter" idx="5"/>
          </p:nvPr>
        </p:nvSpPr>
        <p:spPr/>
        <p:txBody>
          <a:bodyPr/>
          <a:lstStyle/>
          <a:p>
            <a:fld id="{7E3EFFCD-2707-464E-8668-7D1BDDA9873E}" type="slidenum">
              <a:rPr lang="en-US" smtClean="0"/>
              <a:t>28</a:t>
            </a:fld>
            <a:endParaRPr lang="en-US"/>
          </a:p>
        </p:txBody>
      </p:sp>
    </p:spTree>
    <p:extLst>
      <p:ext uri="{BB962C8B-B14F-4D97-AF65-F5344CB8AC3E}">
        <p14:creationId xmlns:p14="http://schemas.microsoft.com/office/powerpoint/2010/main" val="3304198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They’re compression engines, that are trained to denoise their input. </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(without loss of generality, we train them to predict the next token). </a:t>
            </a:r>
          </a:p>
          <a:p>
            <a:endParaRPr lang="en-US" sz="1800" u="none" strike="noStrike" dirty="0">
              <a:solidFill>
                <a:srgbClr val="000000"/>
              </a:solidFill>
              <a:effectLst/>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7E3EFFCD-2707-464E-8668-7D1BDDA9873E}" type="slidenum">
              <a:rPr lang="en-US" smtClean="0"/>
              <a:t>29</a:t>
            </a:fld>
            <a:endParaRPr lang="en-US"/>
          </a:p>
        </p:txBody>
      </p:sp>
    </p:spTree>
    <p:extLst>
      <p:ext uri="{BB962C8B-B14F-4D97-AF65-F5344CB8AC3E}">
        <p14:creationId xmlns:p14="http://schemas.microsoft.com/office/powerpoint/2010/main" val="286217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they also exhibit a remarkable property called In-Context Learning or ICL.</a:t>
            </a:r>
          </a:p>
          <a:p>
            <a:r>
              <a:rPr lang="en-US" dirty="0"/>
              <a:t>Given some examples that exhibit a relationship, a Language Model can understand this relationship and answer queries for new inputs accordingly.</a:t>
            </a:r>
          </a:p>
          <a:p>
            <a:r>
              <a:rPr lang="en-US" dirty="0"/>
              <a:t>And, LLMs are able to do this for a variety of tasks like translation, sentiment prediction, etc. </a:t>
            </a:r>
            <a:br>
              <a:rPr lang="en-US" dirty="0"/>
            </a:br>
            <a:endParaRPr lang="en-US" dirty="0"/>
          </a:p>
          <a:p>
            <a:r>
              <a:rPr lang="en-US" dirty="0"/>
              <a:t>##### SCRATCH</a:t>
            </a:r>
          </a:p>
          <a:p>
            <a:endParaRPr lang="en-US" dirty="0"/>
          </a:p>
          <a:p>
            <a:r>
              <a:rPr lang="en-US" dirty="0"/>
              <a:t>The unique thing about this ability is that the model was not trained to perform these tasks explicitly and it achieves this ability directly during inference.</a:t>
            </a:r>
          </a:p>
        </p:txBody>
      </p:sp>
      <p:sp>
        <p:nvSpPr>
          <p:cNvPr id="4" name="Slide Number Placeholder 3"/>
          <p:cNvSpPr>
            <a:spLocks noGrp="1"/>
          </p:cNvSpPr>
          <p:nvPr>
            <p:ph type="sldNum" sz="quarter" idx="5"/>
          </p:nvPr>
        </p:nvSpPr>
        <p:spPr/>
        <p:txBody>
          <a:bodyPr/>
          <a:lstStyle/>
          <a:p>
            <a:fld id="{7E3EFFCD-2707-464E-8668-7D1BDDA9873E}" type="slidenum">
              <a:rPr lang="en-US" smtClean="0"/>
              <a:t>3</a:t>
            </a:fld>
            <a:endParaRPr lang="en-US"/>
          </a:p>
        </p:txBody>
      </p:sp>
    </p:spTree>
    <p:extLst>
      <p:ext uri="{BB962C8B-B14F-4D97-AF65-F5344CB8AC3E}">
        <p14:creationId xmlns:p14="http://schemas.microsoft.com/office/powerpoint/2010/main" val="1390525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t>30</a:t>
            </a:fld>
            <a:endParaRPr lang="en-US"/>
          </a:p>
        </p:txBody>
      </p:sp>
    </p:spTree>
    <p:extLst>
      <p:ext uri="{BB962C8B-B14F-4D97-AF65-F5344CB8AC3E}">
        <p14:creationId xmlns:p14="http://schemas.microsoft.com/office/powerpoint/2010/main" val="346984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31</a:t>
            </a:fld>
            <a:endParaRPr lang="en-US" dirty="0"/>
          </a:p>
        </p:txBody>
      </p:sp>
    </p:spTree>
    <p:extLst>
      <p:ext uri="{BB962C8B-B14F-4D97-AF65-F5344CB8AC3E}">
        <p14:creationId xmlns:p14="http://schemas.microsoft.com/office/powerpoint/2010/main" val="3272309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in the original GPT-3 paper, OpenAI claimed that language models are few shot learners. Nobody at OpenAI was trying to build a few-shot learner—they were trying to build a next-word predictor, and the interesting thing is that they got a few-shot learner for free.</a:t>
            </a:r>
          </a:p>
        </p:txBody>
      </p:sp>
      <p:sp>
        <p:nvSpPr>
          <p:cNvPr id="4" name="Slide Number Placeholder 3"/>
          <p:cNvSpPr>
            <a:spLocks noGrp="1"/>
          </p:cNvSpPr>
          <p:nvPr>
            <p:ph type="sldNum" sz="quarter" idx="5"/>
          </p:nvPr>
        </p:nvSpPr>
        <p:spPr/>
        <p:txBody>
          <a:bodyPr/>
          <a:lstStyle/>
          <a:p>
            <a:fld id="{7E3EFFCD-2707-464E-8668-7D1BDDA9873E}" type="slidenum">
              <a:rPr lang="en-US" smtClean="0"/>
              <a:pPr/>
              <a:t>32</a:t>
            </a:fld>
            <a:endParaRPr lang="en-US" dirty="0"/>
          </a:p>
        </p:txBody>
      </p:sp>
    </p:spTree>
    <p:extLst>
      <p:ext uri="{BB962C8B-B14F-4D97-AF65-F5344CB8AC3E}">
        <p14:creationId xmlns:p14="http://schemas.microsoft.com/office/powerpoint/2010/main" val="3734777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to further emphasize how amazing ICL is, the underlying ability was actively perused in the old literature, many years ago.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all those efforts failed and died down before the turn of century, as you can see in the n-gram trends I have extracted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Case-based reasoning: the process of solving new problems based on the solutions of similar past problem </a:t>
            </a:r>
          </a:p>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33</a:t>
            </a:fld>
            <a:endParaRPr lang="en-US" dirty="0"/>
          </a:p>
        </p:txBody>
      </p:sp>
    </p:spTree>
    <p:extLst>
      <p:ext uri="{BB962C8B-B14F-4D97-AF65-F5344CB8AC3E}">
        <p14:creationId xmlns:p14="http://schemas.microsoft.com/office/powerpoint/2010/main" val="1728793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all know, there has been a ton of work on ICL. </a:t>
            </a:r>
          </a:p>
        </p:txBody>
      </p:sp>
      <p:sp>
        <p:nvSpPr>
          <p:cNvPr id="4" name="Slide Number Placeholder 3"/>
          <p:cNvSpPr>
            <a:spLocks noGrp="1"/>
          </p:cNvSpPr>
          <p:nvPr>
            <p:ph type="sldNum" sz="quarter" idx="5"/>
          </p:nvPr>
        </p:nvSpPr>
        <p:spPr/>
        <p:txBody>
          <a:bodyPr/>
          <a:lstStyle/>
          <a:p>
            <a:fld id="{7E3EFFCD-2707-464E-8668-7D1BDDA9873E}" type="slidenum">
              <a:rPr lang="en-US" smtClean="0"/>
              <a:pPr/>
              <a:t>34</a:t>
            </a:fld>
            <a:endParaRPr lang="en-US" dirty="0"/>
          </a:p>
        </p:txBody>
      </p:sp>
    </p:spTree>
    <p:extLst>
      <p:ext uri="{BB962C8B-B14F-4D97-AF65-F5344CB8AC3E}">
        <p14:creationId xmlns:p14="http://schemas.microsoft.com/office/powerpoint/2010/main" val="2756101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a compelling theory has been floating around the </a:t>
            </a:r>
            <a:r>
              <a:rPr lang="en-US" dirty="0" err="1"/>
              <a:t>memesphere</a:t>
            </a:r>
            <a:r>
              <a:rPr lang="en-US" dirty="0"/>
              <a:t> that GPT learns in context the way our training harnesses do on datasets: via some kind of gradient descent.</a:t>
            </a:r>
          </a:p>
          <a:p>
            <a:endParaRPr lang="en-US" dirty="0"/>
          </a:p>
          <a:p>
            <a:r>
              <a:rPr lang="en-US" dirty="0"/>
              <a:t>- We have know this algorithms for a long time, since 60s. </a:t>
            </a:r>
          </a:p>
          <a:p>
            <a:r>
              <a:rPr lang="en-US" dirty="0"/>
              <a:t>- So, connecting ICL (a mysterious </a:t>
            </a:r>
            <a:r>
              <a:rPr lang="en-US" dirty="0" err="1"/>
              <a:t>phemonon</a:t>
            </a:r>
            <a:r>
              <a:rPr lang="en-US" dirty="0"/>
              <a:t>) with something that we something that we </a:t>
            </a:r>
            <a:r>
              <a:rPr lang="en-US" dirty="0" err="1"/>
              <a:t>kinda</a:t>
            </a:r>
            <a:r>
              <a:rPr lang="en-US" dirty="0"/>
              <a:t> understand sounds like an exciting idea. </a:t>
            </a:r>
          </a:p>
          <a:p>
            <a:r>
              <a:rPr lang="en-US" dirty="0"/>
              <a:t>- You probability have seen some of these works, </a:t>
            </a:r>
          </a:p>
          <a:p>
            <a:endParaRPr lang="en-US" dirty="0"/>
          </a:p>
          <a:p>
            <a:endParaRPr lang="en-US" dirty="0"/>
          </a:p>
          <a:p>
            <a:r>
              <a:rPr lang="en-US" dirty="0"/>
              <a:t>If you’re also like me, fascinated by ICL, then your reaction to all these stream of works should not be any less than </a:t>
            </a:r>
            <a:r>
              <a:rPr lang="en-US" b="0" i="0" dirty="0">
                <a:effectLst/>
                <a:latin typeface="warnock-pro"/>
              </a:rPr>
              <a:t>"oh my god I am panicking”</a:t>
            </a:r>
          </a:p>
          <a:p>
            <a:endParaRPr lang="en-US" b="0" i="0" dirty="0">
              <a:effectLst/>
              <a:latin typeface="warnock-pro"/>
            </a:endParaRPr>
          </a:p>
          <a:p>
            <a:r>
              <a:rPr lang="en-US" b="0" i="0" dirty="0">
                <a:effectLst/>
                <a:latin typeface="warnock-pro"/>
              </a:rPr>
              <a:t>With show of hands, how many people are following this literature? </a:t>
            </a:r>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35</a:t>
            </a:fld>
            <a:endParaRPr lang="en-US" dirty="0"/>
          </a:p>
        </p:txBody>
      </p:sp>
    </p:spTree>
    <p:extLst>
      <p:ext uri="{BB962C8B-B14F-4D97-AF65-F5344CB8AC3E}">
        <p14:creationId xmlns:p14="http://schemas.microsoft.com/office/powerpoint/2010/main" val="3876196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GPT first, </a:t>
            </a:r>
            <a:r>
              <a:rPr lang="en-US" b="0" i="0" dirty="0">
                <a:effectLst/>
                <a:latin typeface="warnock-pro"/>
              </a:rPr>
              <a:t>construct some representation of a model and loss function in activation space, based on the training examples in the prompt</a:t>
            </a:r>
          </a:p>
          <a:p>
            <a:r>
              <a:rPr lang="en-US" dirty="0"/>
              <a:t> </a:t>
            </a:r>
          </a:p>
        </p:txBody>
      </p:sp>
      <p:sp>
        <p:nvSpPr>
          <p:cNvPr id="4" name="Slide Number Placeholder 3"/>
          <p:cNvSpPr>
            <a:spLocks noGrp="1"/>
          </p:cNvSpPr>
          <p:nvPr>
            <p:ph type="sldNum" sz="quarter" idx="5"/>
          </p:nvPr>
        </p:nvSpPr>
        <p:spPr/>
        <p:txBody>
          <a:bodyPr/>
          <a:lstStyle/>
          <a:p>
            <a:fld id="{7E3EFFCD-2707-464E-8668-7D1BDDA9873E}" type="slidenum">
              <a:rPr lang="en-US" smtClean="0"/>
              <a:pPr/>
              <a:t>36</a:t>
            </a:fld>
            <a:endParaRPr lang="en-US" dirty="0"/>
          </a:p>
        </p:txBody>
      </p:sp>
    </p:spTree>
    <p:extLst>
      <p:ext uri="{BB962C8B-B14F-4D97-AF65-F5344CB8AC3E}">
        <p14:creationId xmlns:p14="http://schemas.microsoft.com/office/powerpoint/2010/main" val="3451855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37</a:t>
            </a:fld>
            <a:endParaRPr lang="en-US" dirty="0"/>
          </a:p>
        </p:txBody>
      </p:sp>
    </p:spTree>
    <p:extLst>
      <p:ext uri="{BB962C8B-B14F-4D97-AF65-F5344CB8AC3E}">
        <p14:creationId xmlns:p14="http://schemas.microsoft.com/office/powerpoint/2010/main" val="260372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38</a:t>
            </a:fld>
            <a:endParaRPr lang="en-US" dirty="0"/>
          </a:p>
        </p:txBody>
      </p:sp>
    </p:spTree>
    <p:extLst>
      <p:ext uri="{BB962C8B-B14F-4D97-AF65-F5344CB8AC3E}">
        <p14:creationId xmlns:p14="http://schemas.microsoft.com/office/powerpoint/2010/main" val="3024902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0" i="0" dirty="0">
                <a:effectLst/>
                <a:latin typeface="warnock-pro"/>
              </a:rPr>
              <a:t>where our training harnesses do gradient descent on the weights of the model, updating them once per training step, GPT performs gradient descent on the </a:t>
            </a:r>
            <a:r>
              <a:rPr lang="en-US" b="0" i="1" dirty="0">
                <a:effectLst/>
                <a:latin typeface="warnock-pro"/>
              </a:rPr>
              <a:t>activations</a:t>
            </a:r>
            <a:r>
              <a:rPr lang="en-US" b="0" i="0" dirty="0">
                <a:effectLst/>
                <a:latin typeface="warnock-pro"/>
              </a:rPr>
              <a:t> of the model, updating them with each layer. This would be big if true! Finally, an accidental mesa-optimizer in the wild.</a:t>
            </a:r>
          </a:p>
          <a:p>
            <a:endParaRPr lang="en-US" b="0" i="0" dirty="0">
              <a:effectLst/>
              <a:latin typeface="warnock-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warnock-pro"/>
              </a:rPr>
              <a:t>By rearranging the equation for gradient descent, you can think of a step of gradient descent as being an update to the </a:t>
            </a:r>
            <a:r>
              <a:rPr lang="en-US" b="0" i="1" dirty="0">
                <a:effectLst/>
                <a:latin typeface="warnock-pro"/>
              </a:rPr>
              <a:t>data</a:t>
            </a:r>
            <a:r>
              <a:rPr lang="en-US" b="0" i="0" dirty="0">
                <a:effectLst/>
                <a:latin typeface="warnock-pro"/>
              </a:rPr>
              <a:t>, rather than an update to the </a:t>
            </a:r>
            <a:r>
              <a:rPr lang="en-US" b="0" i="1" dirty="0">
                <a:effectLst/>
                <a:latin typeface="warnock-pro"/>
              </a:rPr>
              <a:t>weights</a:t>
            </a:r>
            <a:r>
              <a:rPr lang="en-US" b="0" i="0" dirty="0">
                <a:effectLst/>
                <a:latin typeface="warnock-pro"/>
              </a:rPr>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39</a:t>
            </a:fld>
            <a:endParaRPr lang="en-US" dirty="0"/>
          </a:p>
        </p:txBody>
      </p:sp>
    </p:spTree>
    <p:extLst>
      <p:ext uri="{BB962C8B-B14F-4D97-AF65-F5344CB8AC3E}">
        <p14:creationId xmlns:p14="http://schemas.microsoft.com/office/powerpoint/2010/main" val="321525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So how does In-Context Learning work?</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Traditionally, when we are given a set of (x, y) pairs, we would learn a parameterized model to understand the relationship between them. We update the parameters of this model by performing gradient descent on the error surface until convergence. Once we have the learnt model, we perform inference on the new x according to the rule learnt during training. </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In contrast, LLMs take the set of (x, y) pairs as well as the new x, all as a single input, and predict y according to their inferred understanding of the rule. They perform this sort of magical training and inference all during test time, without updating any parameters.</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This is In-Context Learning and recently, many papers have suggested an equivalence between ICL and implicit gradient descent inside language models. Even some works at this ICML.</a:t>
            </a:r>
          </a:p>
        </p:txBody>
      </p:sp>
      <p:sp>
        <p:nvSpPr>
          <p:cNvPr id="4" name="Slide Number Placeholder 3"/>
          <p:cNvSpPr>
            <a:spLocks noGrp="1"/>
          </p:cNvSpPr>
          <p:nvPr>
            <p:ph type="sldNum" sz="quarter" idx="5"/>
          </p:nvPr>
        </p:nvSpPr>
        <p:spPr/>
        <p:txBody>
          <a:bodyPr/>
          <a:lstStyle/>
          <a:p>
            <a:fld id="{7E3EFFCD-2707-464E-8668-7D1BDDA9873E}" type="slidenum">
              <a:rPr lang="en-US" smtClean="0"/>
              <a:t>4</a:t>
            </a:fld>
            <a:endParaRPr lang="en-US"/>
          </a:p>
        </p:txBody>
      </p:sp>
    </p:spTree>
    <p:extLst>
      <p:ext uri="{BB962C8B-B14F-4D97-AF65-F5344CB8AC3E}">
        <p14:creationId xmlns:p14="http://schemas.microsoft.com/office/powerpoint/2010/main" val="29804153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0" i="0" dirty="0">
                <a:effectLst/>
                <a:latin typeface="warnock-pro"/>
              </a:rPr>
              <a:t>where our training harnesses do gradient descent on the weights of the model, updating them once per training step, GPT performs gradient descent on the </a:t>
            </a:r>
            <a:r>
              <a:rPr lang="en-US" b="0" i="1" dirty="0">
                <a:effectLst/>
                <a:latin typeface="warnock-pro"/>
              </a:rPr>
              <a:t>activations</a:t>
            </a:r>
            <a:r>
              <a:rPr lang="en-US" b="0" i="0" dirty="0">
                <a:effectLst/>
                <a:latin typeface="warnock-pro"/>
              </a:rPr>
              <a:t> of the model, updating them with each layer. This would be big if true! Finally, an accidental mesa-optimizer in the wild.</a:t>
            </a:r>
          </a:p>
          <a:p>
            <a:endParaRPr lang="en-US" b="0" i="0" dirty="0">
              <a:effectLst/>
              <a:latin typeface="warnock-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warnock-pro"/>
              </a:rPr>
              <a:t>By rearranging the equation for gradient descent, you can think of a step of gradient descent as being an update to the </a:t>
            </a:r>
            <a:r>
              <a:rPr lang="en-US" b="0" i="1" dirty="0">
                <a:effectLst/>
                <a:latin typeface="warnock-pro"/>
              </a:rPr>
              <a:t>data</a:t>
            </a:r>
            <a:r>
              <a:rPr lang="en-US" b="0" i="0" dirty="0">
                <a:effectLst/>
                <a:latin typeface="warnock-pro"/>
              </a:rPr>
              <a:t>, rather than an update to the </a:t>
            </a:r>
            <a:r>
              <a:rPr lang="en-US" b="0" i="1" dirty="0">
                <a:effectLst/>
                <a:latin typeface="warnock-pro"/>
              </a:rPr>
              <a:t>weights</a:t>
            </a:r>
            <a:r>
              <a:rPr lang="en-US" b="0" i="0" dirty="0">
                <a:effectLst/>
                <a:latin typeface="warnock-pro"/>
              </a:rPr>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40</a:t>
            </a:fld>
            <a:endParaRPr lang="en-US" dirty="0"/>
          </a:p>
        </p:txBody>
      </p:sp>
    </p:spTree>
    <p:extLst>
      <p:ext uri="{BB962C8B-B14F-4D97-AF65-F5344CB8AC3E}">
        <p14:creationId xmlns:p14="http://schemas.microsoft.com/office/powerpoint/2010/main" val="2785355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warnock-pro"/>
              </a:rPr>
              <a:t>Importantly, at no point do we have to keep track of the weights of the model. We can do training </a:t>
            </a:r>
            <a:r>
              <a:rPr lang="en-US" b="0" i="1" dirty="0">
                <a:effectLst/>
                <a:latin typeface="warnock-pro"/>
              </a:rPr>
              <a:t>and</a:t>
            </a:r>
            <a:r>
              <a:rPr lang="en-US" b="0" i="0" dirty="0">
                <a:effectLst/>
                <a:latin typeface="warnock-pro"/>
              </a:rPr>
              <a:t> inference, simultaneously </a:t>
            </a:r>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41</a:t>
            </a:fld>
            <a:endParaRPr lang="en-US" dirty="0"/>
          </a:p>
        </p:txBody>
      </p:sp>
    </p:spTree>
    <p:extLst>
      <p:ext uri="{BB962C8B-B14F-4D97-AF65-F5344CB8AC3E}">
        <p14:creationId xmlns:p14="http://schemas.microsoft.com/office/powerpoint/2010/main" val="1072019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warnock-pro"/>
              </a:rPr>
              <a:t>Importantly, at no point do we have to keep track of the weights of the model. We can do training </a:t>
            </a:r>
            <a:r>
              <a:rPr lang="en-US" b="0" i="1" dirty="0">
                <a:effectLst/>
                <a:latin typeface="warnock-pro"/>
              </a:rPr>
              <a:t>and</a:t>
            </a:r>
            <a:r>
              <a:rPr lang="en-US" b="0" i="0" dirty="0">
                <a:effectLst/>
                <a:latin typeface="warnock-pro"/>
              </a:rPr>
              <a:t> inference, simultaneously </a:t>
            </a:r>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42</a:t>
            </a:fld>
            <a:endParaRPr lang="en-US" dirty="0"/>
          </a:p>
        </p:txBody>
      </p:sp>
    </p:spTree>
    <p:extLst>
      <p:ext uri="{BB962C8B-B14F-4D97-AF65-F5344CB8AC3E}">
        <p14:creationId xmlns:p14="http://schemas.microsoft.com/office/powerpoint/2010/main" val="459378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It’s really hard to prove or disprove this. Or at least, we couldn’t do it. </a:t>
            </a:r>
          </a:p>
          <a:p>
            <a:r>
              <a:rPr lang="en-US" dirty="0"/>
              <a:t>Instead, what instead did we look at the empirical evidence. </a:t>
            </a:r>
          </a:p>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43</a:t>
            </a:fld>
            <a:endParaRPr lang="en-US" dirty="0"/>
          </a:p>
        </p:txBody>
      </p:sp>
    </p:spTree>
    <p:extLst>
      <p:ext uri="{BB962C8B-B14F-4D97-AF65-F5344CB8AC3E}">
        <p14:creationId xmlns:p14="http://schemas.microsoft.com/office/powerpoint/2010/main" val="30102948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eee7240434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eee7240434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where we do a reality-check on the results regarding equivalence between ICL and GD.</a:t>
            </a:r>
            <a:endParaRPr dirty="0"/>
          </a:p>
        </p:txBody>
      </p:sp>
    </p:spTree>
    <p:extLst>
      <p:ext uri="{BB962C8B-B14F-4D97-AF65-F5344CB8AC3E}">
        <p14:creationId xmlns:p14="http://schemas.microsoft.com/office/powerpoint/2010/main" val="94610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compare ICL and GD, based on model’s output on a particular task.</a:t>
            </a:r>
          </a:p>
          <a:p>
            <a:r>
              <a:rPr lang="en-US" dirty="0"/>
              <a:t>As a base case, </a:t>
            </a:r>
          </a:p>
        </p:txBody>
      </p:sp>
      <p:sp>
        <p:nvSpPr>
          <p:cNvPr id="4" name="Slide Number Placeholder 3"/>
          <p:cNvSpPr>
            <a:spLocks noGrp="1"/>
          </p:cNvSpPr>
          <p:nvPr>
            <p:ph type="sldNum" sz="quarter" idx="5"/>
          </p:nvPr>
        </p:nvSpPr>
        <p:spPr/>
        <p:txBody>
          <a:bodyPr/>
          <a:lstStyle/>
          <a:p>
            <a:fld id="{7E3EFFCD-2707-464E-8668-7D1BDDA9873E}" type="slidenum">
              <a:rPr lang="en-US" smtClean="0"/>
              <a:pPr/>
              <a:t>45</a:t>
            </a:fld>
            <a:endParaRPr lang="en-US" dirty="0"/>
          </a:p>
        </p:txBody>
      </p:sp>
    </p:spTree>
    <p:extLst>
      <p:ext uri="{BB962C8B-B14F-4D97-AF65-F5344CB8AC3E}">
        <p14:creationId xmlns:p14="http://schemas.microsoft.com/office/powerpoint/2010/main" val="16300399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compare ICL and GD, based on model’s output on a particular task.</a:t>
            </a:r>
          </a:p>
          <a:p>
            <a:r>
              <a:rPr lang="en-US" dirty="0"/>
              <a:t>As a base case, </a:t>
            </a:r>
          </a:p>
        </p:txBody>
      </p:sp>
      <p:sp>
        <p:nvSpPr>
          <p:cNvPr id="4" name="Slide Number Placeholder 3"/>
          <p:cNvSpPr>
            <a:spLocks noGrp="1"/>
          </p:cNvSpPr>
          <p:nvPr>
            <p:ph type="sldNum" sz="quarter" idx="5"/>
          </p:nvPr>
        </p:nvSpPr>
        <p:spPr/>
        <p:txBody>
          <a:bodyPr/>
          <a:lstStyle/>
          <a:p>
            <a:fld id="{7E3EFFCD-2707-464E-8668-7D1BDDA9873E}" type="slidenum">
              <a:rPr lang="en-US" smtClean="0"/>
              <a:pPr/>
              <a:t>47</a:t>
            </a:fld>
            <a:endParaRPr lang="en-US" dirty="0"/>
          </a:p>
        </p:txBody>
      </p:sp>
    </p:spTree>
    <p:extLst>
      <p:ext uri="{BB962C8B-B14F-4D97-AF65-F5344CB8AC3E}">
        <p14:creationId xmlns:p14="http://schemas.microsoft.com/office/powerpoint/2010/main" val="40535244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compare ICL and GD, based on model’s output on a particular task.</a:t>
            </a:r>
          </a:p>
          <a:p>
            <a:r>
              <a:rPr lang="en-US" dirty="0"/>
              <a:t>As a base case, </a:t>
            </a:r>
          </a:p>
        </p:txBody>
      </p:sp>
      <p:sp>
        <p:nvSpPr>
          <p:cNvPr id="4" name="Slide Number Placeholder 3"/>
          <p:cNvSpPr>
            <a:spLocks noGrp="1"/>
          </p:cNvSpPr>
          <p:nvPr>
            <p:ph type="sldNum" sz="quarter" idx="5"/>
          </p:nvPr>
        </p:nvSpPr>
        <p:spPr/>
        <p:txBody>
          <a:bodyPr/>
          <a:lstStyle/>
          <a:p>
            <a:fld id="{7E3EFFCD-2707-464E-8668-7D1BDDA9873E}" type="slidenum">
              <a:rPr lang="en-US" smtClean="0"/>
              <a:pPr/>
              <a:t>48</a:t>
            </a:fld>
            <a:endParaRPr lang="en-US" dirty="0"/>
          </a:p>
        </p:txBody>
      </p:sp>
    </p:spTree>
    <p:extLst>
      <p:ext uri="{BB962C8B-B14F-4D97-AF65-F5344CB8AC3E}">
        <p14:creationId xmlns:p14="http://schemas.microsoft.com/office/powerpoint/2010/main" val="28405509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compare ICL and GD, based on model’s output on a particular task.</a:t>
            </a:r>
          </a:p>
          <a:p>
            <a:r>
              <a:rPr lang="en-US" dirty="0"/>
              <a:t>As a base case, </a:t>
            </a:r>
          </a:p>
        </p:txBody>
      </p:sp>
      <p:sp>
        <p:nvSpPr>
          <p:cNvPr id="4" name="Slide Number Placeholder 3"/>
          <p:cNvSpPr>
            <a:spLocks noGrp="1"/>
          </p:cNvSpPr>
          <p:nvPr>
            <p:ph type="sldNum" sz="quarter" idx="5"/>
          </p:nvPr>
        </p:nvSpPr>
        <p:spPr/>
        <p:txBody>
          <a:bodyPr/>
          <a:lstStyle/>
          <a:p>
            <a:fld id="{7E3EFFCD-2707-464E-8668-7D1BDDA9873E}" type="slidenum">
              <a:rPr lang="en-US" smtClean="0"/>
              <a:pPr/>
              <a:t>49</a:t>
            </a:fld>
            <a:endParaRPr lang="en-US" dirty="0"/>
          </a:p>
        </p:txBody>
      </p:sp>
    </p:spTree>
    <p:extLst>
      <p:ext uri="{BB962C8B-B14F-4D97-AF65-F5344CB8AC3E}">
        <p14:creationId xmlns:p14="http://schemas.microsoft.com/office/powerpoint/2010/main" val="4085553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compare ICL and GD, based on model’s output on a particular task.</a:t>
            </a:r>
          </a:p>
          <a:p>
            <a:r>
              <a:rPr lang="en-US" dirty="0"/>
              <a:t>As a base case, </a:t>
            </a:r>
          </a:p>
        </p:txBody>
      </p:sp>
      <p:sp>
        <p:nvSpPr>
          <p:cNvPr id="4" name="Slide Number Placeholder 3"/>
          <p:cNvSpPr>
            <a:spLocks noGrp="1"/>
          </p:cNvSpPr>
          <p:nvPr>
            <p:ph type="sldNum" sz="quarter" idx="5"/>
          </p:nvPr>
        </p:nvSpPr>
        <p:spPr/>
        <p:txBody>
          <a:bodyPr/>
          <a:lstStyle/>
          <a:p>
            <a:fld id="{7E3EFFCD-2707-464E-8668-7D1BDDA9873E}" type="slidenum">
              <a:rPr lang="en-US" smtClean="0"/>
              <a:pPr/>
              <a:t>50</a:t>
            </a:fld>
            <a:endParaRPr lang="en-US" dirty="0"/>
          </a:p>
        </p:txBody>
      </p:sp>
    </p:spTree>
    <p:extLst>
      <p:ext uri="{BB962C8B-B14F-4D97-AF65-F5344CB8AC3E}">
        <p14:creationId xmlns:p14="http://schemas.microsoft.com/office/powerpoint/2010/main" val="69069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Their argument is the following:</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An LLM with some weights,</a:t>
            </a:r>
          </a:p>
        </p:txBody>
      </p:sp>
      <p:sp>
        <p:nvSpPr>
          <p:cNvPr id="4" name="Slide Number Placeholder 3"/>
          <p:cNvSpPr>
            <a:spLocks noGrp="1"/>
          </p:cNvSpPr>
          <p:nvPr>
            <p:ph type="sldNum" sz="quarter" idx="5"/>
          </p:nvPr>
        </p:nvSpPr>
        <p:spPr/>
        <p:txBody>
          <a:bodyPr/>
          <a:lstStyle/>
          <a:p>
            <a:fld id="{7E3EFFCD-2707-464E-8668-7D1BDDA9873E}" type="slidenum">
              <a:rPr lang="en-US" smtClean="0"/>
              <a:t>5</a:t>
            </a:fld>
            <a:endParaRPr lang="en-US"/>
          </a:p>
        </p:txBody>
      </p:sp>
    </p:spTree>
    <p:extLst>
      <p:ext uri="{BB962C8B-B14F-4D97-AF65-F5344CB8AC3E}">
        <p14:creationId xmlns:p14="http://schemas.microsoft.com/office/powerpoint/2010/main" val="36460223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compare ICL and GD, based on model’s output on a particular task.</a:t>
            </a:r>
          </a:p>
          <a:p>
            <a:r>
              <a:rPr lang="en-US" dirty="0"/>
              <a:t>As a base case, </a:t>
            </a:r>
          </a:p>
        </p:txBody>
      </p:sp>
      <p:sp>
        <p:nvSpPr>
          <p:cNvPr id="4" name="Slide Number Placeholder 3"/>
          <p:cNvSpPr>
            <a:spLocks noGrp="1"/>
          </p:cNvSpPr>
          <p:nvPr>
            <p:ph type="sldNum" sz="quarter" idx="5"/>
          </p:nvPr>
        </p:nvSpPr>
        <p:spPr/>
        <p:txBody>
          <a:bodyPr/>
          <a:lstStyle/>
          <a:p>
            <a:fld id="{7E3EFFCD-2707-464E-8668-7D1BDDA9873E}" type="slidenum">
              <a:rPr lang="en-US" smtClean="0"/>
              <a:pPr/>
              <a:t>51</a:t>
            </a:fld>
            <a:endParaRPr lang="en-US" dirty="0"/>
          </a:p>
        </p:txBody>
      </p:sp>
    </p:spTree>
    <p:extLst>
      <p:ext uri="{BB962C8B-B14F-4D97-AF65-F5344CB8AC3E}">
        <p14:creationId xmlns:p14="http://schemas.microsoft.com/office/powerpoint/2010/main" val="27547404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54</a:t>
            </a:fld>
            <a:endParaRPr lang="en-US" dirty="0"/>
          </a:p>
        </p:txBody>
      </p:sp>
    </p:spTree>
    <p:extLst>
      <p:ext uri="{BB962C8B-B14F-4D97-AF65-F5344CB8AC3E}">
        <p14:creationId xmlns:p14="http://schemas.microsoft.com/office/powerpoint/2010/main" val="19369606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19c2465423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219c2465423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warnock-pro"/>
              </a:rPr>
              <a:t>It would demystify transformers' magical powers of in-context learning. We don't understand much about gradient descent, but we understand it a hell of a lot better than we currently understand GPT.</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warnock-pro"/>
              </a:rPr>
              <a:t>It would unlock new avenues of research; understanding which functions GPT is </a:t>
            </a:r>
            <a:r>
              <a:rPr lang="en-US" b="0" i="0" dirty="0" err="1">
                <a:effectLst/>
                <a:latin typeface="warnock-pro"/>
              </a:rPr>
              <a:t>optimising</a:t>
            </a:r>
            <a:r>
              <a:rPr lang="en-US" b="0" i="0" dirty="0">
                <a:effectLst/>
                <a:latin typeface="warnock-pro"/>
              </a:rPr>
              <a:t> and why could tell us a lot about its generalization </a:t>
            </a:r>
            <a:r>
              <a:rPr lang="en-US" b="0" i="0" dirty="0" err="1">
                <a:effectLst/>
                <a:latin typeface="warnock-pro"/>
              </a:rPr>
              <a:t>behaviour</a:t>
            </a:r>
            <a:r>
              <a:rPr lang="en-US" b="0" i="0" dirty="0">
                <a:effectLst/>
                <a:latin typeface="warnock-pro"/>
              </a:rPr>
              <a:t>.</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344043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getting used to it like gravity. </a:t>
            </a:r>
          </a:p>
          <a:p>
            <a:r>
              <a:rPr lang="en-US" dirty="0"/>
              <a:t>Almost all of us take gravity a given fact of life and never think about. Newton didn’t, and he discovered something new. </a:t>
            </a:r>
          </a:p>
          <a:p>
            <a:endParaRPr lang="en-US" dirty="0"/>
          </a:p>
          <a:p>
            <a:r>
              <a:rPr lang="en-US" dirty="0"/>
              <a:t>With ICL we have made major dents in some of the most difficult problems in AI, such as analogical reasoning. </a:t>
            </a:r>
          </a:p>
          <a:p>
            <a:r>
              <a:rPr lang="en-US" dirty="0"/>
              <a:t>Mind you, folks like Douglas </a:t>
            </a:r>
            <a:r>
              <a:rPr lang="en-US" dirty="0" err="1"/>
              <a:t>Hostader</a:t>
            </a:r>
            <a:r>
              <a:rPr lang="en-US" dirty="0"/>
              <a:t> that view analogical reasoning as the foundation of cognition and for ICL. </a:t>
            </a:r>
          </a:p>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56</a:t>
            </a:fld>
            <a:endParaRPr lang="en-US" dirty="0"/>
          </a:p>
        </p:txBody>
      </p:sp>
    </p:spTree>
    <p:extLst>
      <p:ext uri="{BB962C8B-B14F-4D97-AF65-F5344CB8AC3E}">
        <p14:creationId xmlns:p14="http://schemas.microsoft.com/office/powerpoint/2010/main" val="42191469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gravity. </a:t>
            </a:r>
          </a:p>
          <a:p>
            <a:r>
              <a:rPr lang="en-US" dirty="0"/>
              <a:t> – Many took gravity for </a:t>
            </a:r>
          </a:p>
        </p:txBody>
      </p:sp>
      <p:sp>
        <p:nvSpPr>
          <p:cNvPr id="4" name="Slide Number Placeholder 3"/>
          <p:cNvSpPr>
            <a:spLocks noGrp="1"/>
          </p:cNvSpPr>
          <p:nvPr>
            <p:ph type="sldNum" sz="quarter" idx="5"/>
          </p:nvPr>
        </p:nvSpPr>
        <p:spPr/>
        <p:txBody>
          <a:bodyPr/>
          <a:lstStyle/>
          <a:p>
            <a:fld id="{7E3EFFCD-2707-464E-8668-7D1BDDA9873E}" type="slidenum">
              <a:rPr lang="en-US" smtClean="0"/>
              <a:pPr/>
              <a:t>57</a:t>
            </a:fld>
            <a:endParaRPr lang="en-US" dirty="0"/>
          </a:p>
        </p:txBody>
      </p:sp>
    </p:spTree>
    <p:extLst>
      <p:ext uri="{BB962C8B-B14F-4D97-AF65-F5344CB8AC3E}">
        <p14:creationId xmlns:p14="http://schemas.microsoft.com/office/powerpoint/2010/main" val="3895451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warnock-pro"/>
              </a:rPr>
              <a:t>The class of functions that can be represented by a linear model is really small.</a:t>
            </a:r>
          </a:p>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59</a:t>
            </a:fld>
            <a:endParaRPr lang="en-US" dirty="0"/>
          </a:p>
        </p:txBody>
      </p:sp>
    </p:spTree>
    <p:extLst>
      <p:ext uri="{BB962C8B-B14F-4D97-AF65-F5344CB8AC3E}">
        <p14:creationId xmlns:p14="http://schemas.microsoft.com/office/powerpoint/2010/main" val="393280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Can be decomposed to reveal a hypothesized internal model.</a:t>
            </a:r>
          </a:p>
          <a:p>
            <a:r>
              <a:rPr lang="en-US" sz="1800" u="none" strike="noStrike" dirty="0">
                <a:solidFill>
                  <a:srgbClr val="000000"/>
                </a:solidFill>
                <a:effectLst/>
                <a:latin typeface="Avenir Book" panose="02000503020000020003" pitchFamily="2" charset="0"/>
              </a:rPr>
              <a:t>When some (x, y) pairs are shown in context, the LLM learns to extract training pairs, and uses them to update the internal model with gradient descent “in the forward pass”.</a:t>
            </a:r>
          </a:p>
          <a:p>
            <a:r>
              <a:rPr lang="en-US" sz="1800" u="none" strike="noStrike" dirty="0">
                <a:solidFill>
                  <a:srgbClr val="000000"/>
                </a:solidFill>
                <a:effectLst/>
                <a:latin typeface="Avenir Book" panose="02000503020000020003" pitchFamily="2" charset="0"/>
              </a:rPr>
              <a:t>It then uses the updated model to perform inference on this new x.</a:t>
            </a:r>
          </a:p>
        </p:txBody>
      </p:sp>
      <p:sp>
        <p:nvSpPr>
          <p:cNvPr id="4" name="Slide Number Placeholder 3"/>
          <p:cNvSpPr>
            <a:spLocks noGrp="1"/>
          </p:cNvSpPr>
          <p:nvPr>
            <p:ph type="sldNum" sz="quarter" idx="5"/>
          </p:nvPr>
        </p:nvSpPr>
        <p:spPr/>
        <p:txBody>
          <a:bodyPr/>
          <a:lstStyle/>
          <a:p>
            <a:fld id="{7E3EFFCD-2707-464E-8668-7D1BDDA9873E}" type="slidenum">
              <a:rPr lang="en-US" smtClean="0"/>
              <a:t>6</a:t>
            </a:fld>
            <a:endParaRPr lang="en-US"/>
          </a:p>
        </p:txBody>
      </p:sp>
    </p:spTree>
    <p:extLst>
      <p:ext uri="{BB962C8B-B14F-4D97-AF65-F5344CB8AC3E}">
        <p14:creationId xmlns:p14="http://schemas.microsoft.com/office/powerpoint/2010/main" val="3611308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But here’s the thing, the assumptions made in these studies may be oversimplified and unrealistic.</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Although these works present interesting hypotheses, our position is that the true functional form of ICL, and its equivalence to traditional learning methods like GD, remains mysterious. </a:t>
            </a:r>
          </a:p>
          <a:p>
            <a:endParaRPr lang="en-US" sz="1800" u="none" strike="noStrike" dirty="0">
              <a:solidFill>
                <a:srgbClr val="000000"/>
              </a:solidFill>
              <a:effectLst/>
              <a:latin typeface="Avenir Book" panose="02000503020000020003" pitchFamily="2" charset="0"/>
            </a:endParaRP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 SCRATCH</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It presents properties that can not be trivially equated to methods like GD.</a:t>
            </a:r>
          </a:p>
        </p:txBody>
      </p:sp>
      <p:sp>
        <p:nvSpPr>
          <p:cNvPr id="4" name="Slide Number Placeholder 3"/>
          <p:cNvSpPr>
            <a:spLocks noGrp="1"/>
          </p:cNvSpPr>
          <p:nvPr>
            <p:ph type="sldNum" sz="quarter" idx="5"/>
          </p:nvPr>
        </p:nvSpPr>
        <p:spPr/>
        <p:txBody>
          <a:bodyPr/>
          <a:lstStyle/>
          <a:p>
            <a:fld id="{7E3EFFCD-2707-464E-8668-7D1BDDA9873E}" type="slidenum">
              <a:rPr lang="en-US" smtClean="0"/>
              <a:t>7</a:t>
            </a:fld>
            <a:endParaRPr lang="en-US"/>
          </a:p>
        </p:txBody>
      </p:sp>
    </p:spTree>
    <p:extLst>
      <p:ext uri="{BB962C8B-B14F-4D97-AF65-F5344CB8AC3E}">
        <p14:creationId xmlns:p14="http://schemas.microsoft.com/office/powerpoint/2010/main" val="3140512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none" strike="noStrike" dirty="0">
                <a:solidFill>
                  <a:srgbClr val="000000"/>
                </a:solidFill>
                <a:effectLst/>
                <a:latin typeface="Avenir Book" panose="02000503020000020003" pitchFamily="2" charset="0"/>
              </a:rPr>
              <a:t>This line of work has evolved over time.</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It started with an interpretation of transformer attention as a dual form of gradient descent.</a:t>
            </a: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Next, it was shown that if inputs are presented in a certain format, we can hand-construct weights that would simulate a step of gradient descent in the forward pass of a transformer. They trained transformers with a special objective, to perform ICL on linear regression tasks.</a:t>
            </a:r>
          </a:p>
          <a:p>
            <a:endParaRPr lang="en-US" sz="1800" u="none" strike="noStrike" dirty="0">
              <a:solidFill>
                <a:srgbClr val="000000"/>
              </a:solidFill>
              <a:effectLst/>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Avenir Book" panose="02000503020000020003" pitchFamily="2" charset="0"/>
              </a:rPr>
              <a:t>Finally, it was claimed that not only do these weights exist, but trained transformers actually mimic gradient descent, and ICL is essentially equivalent to GD.</a:t>
            </a:r>
            <a:br>
              <a:rPr lang="en-US" sz="1800" u="none" strike="noStrike" dirty="0">
                <a:solidFill>
                  <a:srgbClr val="000000"/>
                </a:solidFill>
                <a:effectLst/>
                <a:latin typeface="Avenir Book" panose="02000503020000020003" pitchFamily="2" charset="0"/>
              </a:rPr>
            </a:br>
            <a:br>
              <a:rPr lang="en-US" sz="1800" u="none" strike="noStrike" dirty="0">
                <a:solidFill>
                  <a:srgbClr val="000000"/>
                </a:solidFill>
                <a:effectLst/>
                <a:latin typeface="Avenir Book" panose="02000503020000020003" pitchFamily="2" charset="0"/>
              </a:rPr>
            </a:br>
            <a:r>
              <a:rPr lang="en-US" sz="1800" u="none" strike="noStrike">
                <a:solidFill>
                  <a:srgbClr val="000000"/>
                </a:solidFill>
                <a:effectLst/>
                <a:latin typeface="Avenir Book" panose="02000503020000020003" pitchFamily="2" charset="0"/>
              </a:rPr>
              <a:t>Note that </a:t>
            </a:r>
            <a:r>
              <a:rPr lang="en-US" sz="2800" b="0" i="0" u="none" strike="noStrike">
                <a:solidFill>
                  <a:srgbClr val="D1D2D3"/>
                </a:solidFill>
                <a:effectLst/>
                <a:highlight>
                  <a:srgbClr val="222529"/>
                </a:highlight>
                <a:latin typeface="Slack-Lato"/>
              </a:rPr>
              <a:t>w</a:t>
            </a:r>
            <a:r>
              <a:rPr lang="en-US" sz="2800" b="0" i="0">
                <a:solidFill>
                  <a:srgbClr val="D1D2D3"/>
                </a:solidFill>
                <a:effectLst/>
                <a:highlight>
                  <a:srgbClr val="222529"/>
                </a:highlight>
                <a:latin typeface="Slack-Lato"/>
              </a:rPr>
              <a:t>e </a:t>
            </a:r>
            <a:r>
              <a:rPr lang="en-US" sz="2800" b="0" i="0" dirty="0">
                <a:solidFill>
                  <a:srgbClr val="D1D2D3"/>
                </a:solidFill>
                <a:effectLst/>
                <a:highlight>
                  <a:srgbClr val="222529"/>
                </a:highlight>
                <a:latin typeface="Slack-Lato"/>
              </a:rPr>
              <a:t>are showing these works just to highlight some of the original ideas in this domain, but their setup is broadly adopted in many follow-up works.</a:t>
            </a:r>
          </a:p>
          <a:p>
            <a:endParaRPr lang="en-US" sz="1800" u="none" strike="noStrike" dirty="0">
              <a:solidFill>
                <a:srgbClr val="000000"/>
              </a:solidFill>
              <a:effectLst/>
              <a:latin typeface="Avenir Book" panose="02000503020000020003" pitchFamily="2" charset="0"/>
            </a:endParaRPr>
          </a:p>
          <a:p>
            <a:endParaRPr lang="en-US" sz="1800" u="none" strike="noStrike" dirty="0">
              <a:solidFill>
                <a:srgbClr val="000000"/>
              </a:solidFill>
              <a:effectLst/>
              <a:latin typeface="Avenir Book" panose="02000503020000020003" pitchFamily="2" charset="0"/>
            </a:endParaRPr>
          </a:p>
          <a:p>
            <a:r>
              <a:rPr lang="en-US" sz="1800" u="none" strike="noStrike" dirty="0">
                <a:solidFill>
                  <a:srgbClr val="000000"/>
                </a:solidFill>
                <a:effectLst/>
                <a:latin typeface="Avenir Book" panose="02000503020000020003" pitchFamily="2" charset="0"/>
              </a:rPr>
              <a:t>##### SCRATCH</a:t>
            </a:r>
          </a:p>
          <a:p>
            <a:r>
              <a:rPr lang="en-US" sz="1800" u="none" strike="noStrike" dirty="0">
                <a:solidFill>
                  <a:srgbClr val="000000"/>
                </a:solidFill>
                <a:effectLst/>
                <a:latin typeface="Avenir Book" panose="02000503020000020003" pitchFamily="2" charset="0"/>
              </a:rPr>
              <a:t>, where the error signals, in-context inputs and the query input are interpreted as values, keys and queries of the transformer attention respectively.</a:t>
            </a:r>
          </a:p>
        </p:txBody>
      </p:sp>
      <p:sp>
        <p:nvSpPr>
          <p:cNvPr id="4" name="Slide Number Placeholder 3"/>
          <p:cNvSpPr>
            <a:spLocks noGrp="1"/>
          </p:cNvSpPr>
          <p:nvPr>
            <p:ph type="sldNum" sz="quarter" idx="5"/>
          </p:nvPr>
        </p:nvSpPr>
        <p:spPr/>
        <p:txBody>
          <a:bodyPr/>
          <a:lstStyle/>
          <a:p>
            <a:fld id="{7E3EFFCD-2707-464E-8668-7D1BDDA9873E}" type="slidenum">
              <a:rPr lang="en-US" smtClean="0"/>
              <a:t>8</a:t>
            </a:fld>
            <a:endParaRPr lang="en-US"/>
          </a:p>
        </p:txBody>
      </p:sp>
    </p:spTree>
    <p:extLst>
      <p:ext uri="{BB962C8B-B14F-4D97-AF65-F5344CB8AC3E}">
        <p14:creationId xmlns:p14="http://schemas.microsoft.com/office/powerpoint/2010/main" val="2709718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rgbClr val="000000"/>
                </a:solidFill>
                <a:effectLst/>
                <a:latin typeface="Avenir Book" panose="02000503020000020003" pitchFamily="2" charset="0"/>
              </a:rPr>
              <a:t>But there is one big problem with most of these formulations, the ICL objective.</a:t>
            </a:r>
          </a:p>
          <a:p>
            <a:endParaRPr lang="en-US" dirty="0"/>
          </a:p>
        </p:txBody>
      </p:sp>
      <p:sp>
        <p:nvSpPr>
          <p:cNvPr id="4" name="Slide Number Placeholder 3"/>
          <p:cNvSpPr>
            <a:spLocks noGrp="1"/>
          </p:cNvSpPr>
          <p:nvPr>
            <p:ph type="sldNum" sz="quarter" idx="5"/>
          </p:nvPr>
        </p:nvSpPr>
        <p:spPr/>
        <p:txBody>
          <a:bodyPr/>
          <a:lstStyle/>
          <a:p>
            <a:fld id="{088F1057-4141-F649-A9EF-8C5F17211B9C}" type="slidenum">
              <a:rPr lang="en-US" smtClean="0"/>
              <a:t>9</a:t>
            </a:fld>
            <a:endParaRPr lang="en-US"/>
          </a:p>
        </p:txBody>
      </p:sp>
    </p:spTree>
    <p:extLst>
      <p:ext uri="{BB962C8B-B14F-4D97-AF65-F5344CB8AC3E}">
        <p14:creationId xmlns:p14="http://schemas.microsoft.com/office/powerpoint/2010/main" val="222836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4858-81B1-3A8F-AD6F-560DF22F07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294B8D-8866-B55A-03FB-473B1E34E2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FED9D8-A8A4-1581-0B29-01FFC9719594}"/>
              </a:ext>
            </a:extLst>
          </p:cNvPr>
          <p:cNvSpPr>
            <a:spLocks noGrp="1"/>
          </p:cNvSpPr>
          <p:nvPr>
            <p:ph type="dt" sz="half" idx="10"/>
          </p:nvPr>
        </p:nvSpPr>
        <p:spPr/>
        <p:txBody>
          <a:bodyPr/>
          <a:lstStyle/>
          <a:p>
            <a:fld id="{709587CF-0788-C244-93C3-186B8CCD619A}" type="datetimeFigureOut">
              <a:rPr lang="en-US" smtClean="0"/>
              <a:t>7/24/2024</a:t>
            </a:fld>
            <a:endParaRPr lang="en-US"/>
          </a:p>
        </p:txBody>
      </p:sp>
      <p:sp>
        <p:nvSpPr>
          <p:cNvPr id="5" name="Footer Placeholder 4">
            <a:extLst>
              <a:ext uri="{FF2B5EF4-FFF2-40B4-BE49-F238E27FC236}">
                <a16:creationId xmlns:a16="http://schemas.microsoft.com/office/drawing/2014/main" id="{91592746-0A31-923F-E15B-B2CDE0450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FCE8D-6BBD-2A0D-5021-D1491C1F3D6A}"/>
              </a:ext>
            </a:extLst>
          </p:cNvPr>
          <p:cNvSpPr>
            <a:spLocks noGrp="1"/>
          </p:cNvSpPr>
          <p:nvPr>
            <p:ph type="sldNum" sz="quarter" idx="12"/>
          </p:nvPr>
        </p:nvSpPr>
        <p:spPr/>
        <p:txBody>
          <a:bodyPr/>
          <a:lstStyle/>
          <a:p>
            <a:fld id="{64795934-6416-4842-BBE8-3BD9293E5096}" type="slidenum">
              <a:rPr lang="en-US" smtClean="0"/>
              <a:t>‹#›</a:t>
            </a:fld>
            <a:endParaRPr lang="en-US"/>
          </a:p>
        </p:txBody>
      </p:sp>
    </p:spTree>
    <p:extLst>
      <p:ext uri="{BB962C8B-B14F-4D97-AF65-F5344CB8AC3E}">
        <p14:creationId xmlns:p14="http://schemas.microsoft.com/office/powerpoint/2010/main" val="372647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78E2-8735-D529-8C1C-2508278716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4483B4-EE74-9774-42BF-5FD552FFFF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7B4F5-091D-8E04-F5C3-DB974834C036}"/>
              </a:ext>
            </a:extLst>
          </p:cNvPr>
          <p:cNvSpPr>
            <a:spLocks noGrp="1"/>
          </p:cNvSpPr>
          <p:nvPr>
            <p:ph type="dt" sz="half" idx="10"/>
          </p:nvPr>
        </p:nvSpPr>
        <p:spPr/>
        <p:txBody>
          <a:bodyPr/>
          <a:lstStyle/>
          <a:p>
            <a:fld id="{709587CF-0788-C244-93C3-186B8CCD619A}" type="datetimeFigureOut">
              <a:rPr lang="en-US" smtClean="0"/>
              <a:t>7/24/2024</a:t>
            </a:fld>
            <a:endParaRPr lang="en-US"/>
          </a:p>
        </p:txBody>
      </p:sp>
      <p:sp>
        <p:nvSpPr>
          <p:cNvPr id="5" name="Footer Placeholder 4">
            <a:extLst>
              <a:ext uri="{FF2B5EF4-FFF2-40B4-BE49-F238E27FC236}">
                <a16:creationId xmlns:a16="http://schemas.microsoft.com/office/drawing/2014/main" id="{FEAA98A7-7A10-FAA1-CCD3-32C45653B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EA68F-97C4-45C5-97C7-1770A1F81EFE}"/>
              </a:ext>
            </a:extLst>
          </p:cNvPr>
          <p:cNvSpPr>
            <a:spLocks noGrp="1"/>
          </p:cNvSpPr>
          <p:nvPr>
            <p:ph type="sldNum" sz="quarter" idx="12"/>
          </p:nvPr>
        </p:nvSpPr>
        <p:spPr/>
        <p:txBody>
          <a:bodyPr/>
          <a:lstStyle/>
          <a:p>
            <a:fld id="{64795934-6416-4842-BBE8-3BD9293E5096}" type="slidenum">
              <a:rPr lang="en-US" smtClean="0"/>
              <a:t>‹#›</a:t>
            </a:fld>
            <a:endParaRPr lang="en-US"/>
          </a:p>
        </p:txBody>
      </p:sp>
    </p:spTree>
    <p:extLst>
      <p:ext uri="{BB962C8B-B14F-4D97-AF65-F5344CB8AC3E}">
        <p14:creationId xmlns:p14="http://schemas.microsoft.com/office/powerpoint/2010/main" val="301996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772F71-7B0F-FD3B-3F9E-7FF0CDE265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CCB84-304B-2A98-5635-9110FD81A4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8E366-F80B-A287-EB02-E3017AA21077}"/>
              </a:ext>
            </a:extLst>
          </p:cNvPr>
          <p:cNvSpPr>
            <a:spLocks noGrp="1"/>
          </p:cNvSpPr>
          <p:nvPr>
            <p:ph type="dt" sz="half" idx="10"/>
          </p:nvPr>
        </p:nvSpPr>
        <p:spPr/>
        <p:txBody>
          <a:bodyPr/>
          <a:lstStyle/>
          <a:p>
            <a:fld id="{709587CF-0788-C244-93C3-186B8CCD619A}" type="datetimeFigureOut">
              <a:rPr lang="en-US" smtClean="0"/>
              <a:t>7/24/2024</a:t>
            </a:fld>
            <a:endParaRPr lang="en-US"/>
          </a:p>
        </p:txBody>
      </p:sp>
      <p:sp>
        <p:nvSpPr>
          <p:cNvPr id="5" name="Footer Placeholder 4">
            <a:extLst>
              <a:ext uri="{FF2B5EF4-FFF2-40B4-BE49-F238E27FC236}">
                <a16:creationId xmlns:a16="http://schemas.microsoft.com/office/drawing/2014/main" id="{E38A4D3B-C2FF-221A-5F6A-8D81A0E82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9E1BE-D349-499B-3E5A-86CD8052529C}"/>
              </a:ext>
            </a:extLst>
          </p:cNvPr>
          <p:cNvSpPr>
            <a:spLocks noGrp="1"/>
          </p:cNvSpPr>
          <p:nvPr>
            <p:ph type="sldNum" sz="quarter" idx="12"/>
          </p:nvPr>
        </p:nvSpPr>
        <p:spPr/>
        <p:txBody>
          <a:bodyPr/>
          <a:lstStyle/>
          <a:p>
            <a:fld id="{64795934-6416-4842-BBE8-3BD9293E5096}" type="slidenum">
              <a:rPr lang="en-US" smtClean="0"/>
              <a:t>‹#›</a:t>
            </a:fld>
            <a:endParaRPr lang="en-US"/>
          </a:p>
        </p:txBody>
      </p:sp>
    </p:spTree>
    <p:extLst>
      <p:ext uri="{BB962C8B-B14F-4D97-AF65-F5344CB8AC3E}">
        <p14:creationId xmlns:p14="http://schemas.microsoft.com/office/powerpoint/2010/main" val="233608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6D97-B275-DAF7-483E-78C625A161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354A89-E74D-9EB1-B77C-95195AA467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56474-399B-294A-8AA8-7F9B0ECBF5E5}"/>
              </a:ext>
            </a:extLst>
          </p:cNvPr>
          <p:cNvSpPr>
            <a:spLocks noGrp="1"/>
          </p:cNvSpPr>
          <p:nvPr>
            <p:ph type="dt" sz="half" idx="10"/>
          </p:nvPr>
        </p:nvSpPr>
        <p:spPr/>
        <p:txBody>
          <a:bodyPr/>
          <a:lstStyle/>
          <a:p>
            <a:fld id="{709587CF-0788-C244-93C3-186B8CCD619A}" type="datetimeFigureOut">
              <a:rPr lang="en-US" smtClean="0"/>
              <a:t>7/24/2024</a:t>
            </a:fld>
            <a:endParaRPr lang="en-US"/>
          </a:p>
        </p:txBody>
      </p:sp>
      <p:sp>
        <p:nvSpPr>
          <p:cNvPr id="5" name="Footer Placeholder 4">
            <a:extLst>
              <a:ext uri="{FF2B5EF4-FFF2-40B4-BE49-F238E27FC236}">
                <a16:creationId xmlns:a16="http://schemas.microsoft.com/office/drawing/2014/main" id="{7D97E6D7-B424-E996-FB94-FEF98FD30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D863D-476E-8157-6737-1E4B37FC4D2D}"/>
              </a:ext>
            </a:extLst>
          </p:cNvPr>
          <p:cNvSpPr>
            <a:spLocks noGrp="1"/>
          </p:cNvSpPr>
          <p:nvPr>
            <p:ph type="sldNum" sz="quarter" idx="12"/>
          </p:nvPr>
        </p:nvSpPr>
        <p:spPr/>
        <p:txBody>
          <a:bodyPr/>
          <a:lstStyle/>
          <a:p>
            <a:fld id="{64795934-6416-4842-BBE8-3BD9293E5096}" type="slidenum">
              <a:rPr lang="en-US" smtClean="0"/>
              <a:t>‹#›</a:t>
            </a:fld>
            <a:endParaRPr lang="en-US"/>
          </a:p>
        </p:txBody>
      </p:sp>
    </p:spTree>
    <p:extLst>
      <p:ext uri="{BB962C8B-B14F-4D97-AF65-F5344CB8AC3E}">
        <p14:creationId xmlns:p14="http://schemas.microsoft.com/office/powerpoint/2010/main" val="58001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81285-7F96-EDD0-DE5B-D47434CA4D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272BB4-B826-CDA7-7043-F764947F52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FED04B-5616-38B8-0AF4-0E75E9FA9392}"/>
              </a:ext>
            </a:extLst>
          </p:cNvPr>
          <p:cNvSpPr>
            <a:spLocks noGrp="1"/>
          </p:cNvSpPr>
          <p:nvPr>
            <p:ph type="dt" sz="half" idx="10"/>
          </p:nvPr>
        </p:nvSpPr>
        <p:spPr/>
        <p:txBody>
          <a:bodyPr/>
          <a:lstStyle/>
          <a:p>
            <a:fld id="{709587CF-0788-C244-93C3-186B8CCD619A}" type="datetimeFigureOut">
              <a:rPr lang="en-US" smtClean="0"/>
              <a:t>7/24/2024</a:t>
            </a:fld>
            <a:endParaRPr lang="en-US"/>
          </a:p>
        </p:txBody>
      </p:sp>
      <p:sp>
        <p:nvSpPr>
          <p:cNvPr id="5" name="Footer Placeholder 4">
            <a:extLst>
              <a:ext uri="{FF2B5EF4-FFF2-40B4-BE49-F238E27FC236}">
                <a16:creationId xmlns:a16="http://schemas.microsoft.com/office/drawing/2014/main" id="{9B232853-338A-19B3-A8EC-5D057D986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10701-5A30-882E-CFFE-994BADBE1A9A}"/>
              </a:ext>
            </a:extLst>
          </p:cNvPr>
          <p:cNvSpPr>
            <a:spLocks noGrp="1"/>
          </p:cNvSpPr>
          <p:nvPr>
            <p:ph type="sldNum" sz="quarter" idx="12"/>
          </p:nvPr>
        </p:nvSpPr>
        <p:spPr/>
        <p:txBody>
          <a:bodyPr/>
          <a:lstStyle/>
          <a:p>
            <a:fld id="{64795934-6416-4842-BBE8-3BD9293E5096}" type="slidenum">
              <a:rPr lang="en-US" smtClean="0"/>
              <a:t>‹#›</a:t>
            </a:fld>
            <a:endParaRPr lang="en-US"/>
          </a:p>
        </p:txBody>
      </p:sp>
    </p:spTree>
    <p:extLst>
      <p:ext uri="{BB962C8B-B14F-4D97-AF65-F5344CB8AC3E}">
        <p14:creationId xmlns:p14="http://schemas.microsoft.com/office/powerpoint/2010/main" val="317917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F3187-333B-9665-EBB4-D02C847826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37BD2A-040C-1336-11AD-B70DB7CEA8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B8B390-F3B3-142A-10A2-B86D000527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9336EF-1C94-2E96-05CC-F84AC35A5D0D}"/>
              </a:ext>
            </a:extLst>
          </p:cNvPr>
          <p:cNvSpPr>
            <a:spLocks noGrp="1"/>
          </p:cNvSpPr>
          <p:nvPr>
            <p:ph type="dt" sz="half" idx="10"/>
          </p:nvPr>
        </p:nvSpPr>
        <p:spPr/>
        <p:txBody>
          <a:bodyPr/>
          <a:lstStyle/>
          <a:p>
            <a:fld id="{709587CF-0788-C244-93C3-186B8CCD619A}" type="datetimeFigureOut">
              <a:rPr lang="en-US" smtClean="0"/>
              <a:t>7/24/2024</a:t>
            </a:fld>
            <a:endParaRPr lang="en-US"/>
          </a:p>
        </p:txBody>
      </p:sp>
      <p:sp>
        <p:nvSpPr>
          <p:cNvPr id="6" name="Footer Placeholder 5">
            <a:extLst>
              <a:ext uri="{FF2B5EF4-FFF2-40B4-BE49-F238E27FC236}">
                <a16:creationId xmlns:a16="http://schemas.microsoft.com/office/drawing/2014/main" id="{EAFDDEED-5403-C594-9AFB-5D1036354A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29860F-C9AE-293E-CC59-461C9A60F421}"/>
              </a:ext>
            </a:extLst>
          </p:cNvPr>
          <p:cNvSpPr>
            <a:spLocks noGrp="1"/>
          </p:cNvSpPr>
          <p:nvPr>
            <p:ph type="sldNum" sz="quarter" idx="12"/>
          </p:nvPr>
        </p:nvSpPr>
        <p:spPr/>
        <p:txBody>
          <a:bodyPr/>
          <a:lstStyle/>
          <a:p>
            <a:fld id="{64795934-6416-4842-BBE8-3BD9293E5096}" type="slidenum">
              <a:rPr lang="en-US" smtClean="0"/>
              <a:t>‹#›</a:t>
            </a:fld>
            <a:endParaRPr lang="en-US"/>
          </a:p>
        </p:txBody>
      </p:sp>
    </p:spTree>
    <p:extLst>
      <p:ext uri="{BB962C8B-B14F-4D97-AF65-F5344CB8AC3E}">
        <p14:creationId xmlns:p14="http://schemas.microsoft.com/office/powerpoint/2010/main" val="33554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A484-C4D2-44B1-A293-134F2749D7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D11FBE-EA73-BFBB-C796-079D6AEE7F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9F9A6-19C0-BA2D-B298-C7B8910B5A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6CAD79-1A00-EB07-471B-D0CF4C5A27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61C730-B3D9-98E2-43CA-1862049C97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278082-6916-5F95-A04E-03DF0A8086F5}"/>
              </a:ext>
            </a:extLst>
          </p:cNvPr>
          <p:cNvSpPr>
            <a:spLocks noGrp="1"/>
          </p:cNvSpPr>
          <p:nvPr>
            <p:ph type="dt" sz="half" idx="10"/>
          </p:nvPr>
        </p:nvSpPr>
        <p:spPr/>
        <p:txBody>
          <a:bodyPr/>
          <a:lstStyle/>
          <a:p>
            <a:fld id="{709587CF-0788-C244-93C3-186B8CCD619A}" type="datetimeFigureOut">
              <a:rPr lang="en-US" smtClean="0"/>
              <a:t>7/24/2024</a:t>
            </a:fld>
            <a:endParaRPr lang="en-US"/>
          </a:p>
        </p:txBody>
      </p:sp>
      <p:sp>
        <p:nvSpPr>
          <p:cNvPr id="8" name="Footer Placeholder 7">
            <a:extLst>
              <a:ext uri="{FF2B5EF4-FFF2-40B4-BE49-F238E27FC236}">
                <a16:creationId xmlns:a16="http://schemas.microsoft.com/office/drawing/2014/main" id="{33511D22-65CD-C4F9-4262-DE414A088A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FE7DA2-77FD-DCA7-826C-940F46BA01DF}"/>
              </a:ext>
            </a:extLst>
          </p:cNvPr>
          <p:cNvSpPr>
            <a:spLocks noGrp="1"/>
          </p:cNvSpPr>
          <p:nvPr>
            <p:ph type="sldNum" sz="quarter" idx="12"/>
          </p:nvPr>
        </p:nvSpPr>
        <p:spPr/>
        <p:txBody>
          <a:bodyPr/>
          <a:lstStyle/>
          <a:p>
            <a:fld id="{64795934-6416-4842-BBE8-3BD9293E5096}" type="slidenum">
              <a:rPr lang="en-US" smtClean="0"/>
              <a:t>‹#›</a:t>
            </a:fld>
            <a:endParaRPr lang="en-US"/>
          </a:p>
        </p:txBody>
      </p:sp>
    </p:spTree>
    <p:extLst>
      <p:ext uri="{BB962C8B-B14F-4D97-AF65-F5344CB8AC3E}">
        <p14:creationId xmlns:p14="http://schemas.microsoft.com/office/powerpoint/2010/main" val="1471653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7D28-4342-CFDA-1453-5D5390B3A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5155CA-49A0-08D7-5825-D0648AD03F7B}"/>
              </a:ext>
            </a:extLst>
          </p:cNvPr>
          <p:cNvSpPr>
            <a:spLocks noGrp="1"/>
          </p:cNvSpPr>
          <p:nvPr>
            <p:ph type="dt" sz="half" idx="10"/>
          </p:nvPr>
        </p:nvSpPr>
        <p:spPr/>
        <p:txBody>
          <a:bodyPr/>
          <a:lstStyle/>
          <a:p>
            <a:fld id="{709587CF-0788-C244-93C3-186B8CCD619A}" type="datetimeFigureOut">
              <a:rPr lang="en-US" smtClean="0"/>
              <a:t>7/24/2024</a:t>
            </a:fld>
            <a:endParaRPr lang="en-US"/>
          </a:p>
        </p:txBody>
      </p:sp>
      <p:sp>
        <p:nvSpPr>
          <p:cNvPr id="4" name="Footer Placeholder 3">
            <a:extLst>
              <a:ext uri="{FF2B5EF4-FFF2-40B4-BE49-F238E27FC236}">
                <a16:creationId xmlns:a16="http://schemas.microsoft.com/office/drawing/2014/main" id="{1D574D75-6E19-023C-8F22-9B9C25EC15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8AF355-BD98-9BE8-31C9-F4BCD33ADB04}"/>
              </a:ext>
            </a:extLst>
          </p:cNvPr>
          <p:cNvSpPr>
            <a:spLocks noGrp="1"/>
          </p:cNvSpPr>
          <p:nvPr>
            <p:ph type="sldNum" sz="quarter" idx="12"/>
          </p:nvPr>
        </p:nvSpPr>
        <p:spPr/>
        <p:txBody>
          <a:bodyPr/>
          <a:lstStyle/>
          <a:p>
            <a:fld id="{64795934-6416-4842-BBE8-3BD9293E5096}" type="slidenum">
              <a:rPr lang="en-US" smtClean="0"/>
              <a:t>‹#›</a:t>
            </a:fld>
            <a:endParaRPr lang="en-US"/>
          </a:p>
        </p:txBody>
      </p:sp>
    </p:spTree>
    <p:extLst>
      <p:ext uri="{BB962C8B-B14F-4D97-AF65-F5344CB8AC3E}">
        <p14:creationId xmlns:p14="http://schemas.microsoft.com/office/powerpoint/2010/main" val="384458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55623-045F-4B16-0936-6E8E17E36E09}"/>
              </a:ext>
            </a:extLst>
          </p:cNvPr>
          <p:cNvSpPr>
            <a:spLocks noGrp="1"/>
          </p:cNvSpPr>
          <p:nvPr>
            <p:ph type="dt" sz="half" idx="10"/>
          </p:nvPr>
        </p:nvSpPr>
        <p:spPr/>
        <p:txBody>
          <a:bodyPr/>
          <a:lstStyle/>
          <a:p>
            <a:fld id="{709587CF-0788-C244-93C3-186B8CCD619A}" type="datetimeFigureOut">
              <a:rPr lang="en-US" smtClean="0"/>
              <a:t>7/24/2024</a:t>
            </a:fld>
            <a:endParaRPr lang="en-US"/>
          </a:p>
        </p:txBody>
      </p:sp>
      <p:sp>
        <p:nvSpPr>
          <p:cNvPr id="3" name="Footer Placeholder 2">
            <a:extLst>
              <a:ext uri="{FF2B5EF4-FFF2-40B4-BE49-F238E27FC236}">
                <a16:creationId xmlns:a16="http://schemas.microsoft.com/office/drawing/2014/main" id="{3D600DF3-F318-3916-8283-E846346C02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595E96-DB24-EC48-35A0-61090F69DFEF}"/>
              </a:ext>
            </a:extLst>
          </p:cNvPr>
          <p:cNvSpPr>
            <a:spLocks noGrp="1"/>
          </p:cNvSpPr>
          <p:nvPr>
            <p:ph type="sldNum" sz="quarter" idx="12"/>
          </p:nvPr>
        </p:nvSpPr>
        <p:spPr/>
        <p:txBody>
          <a:bodyPr/>
          <a:lstStyle/>
          <a:p>
            <a:fld id="{64795934-6416-4842-BBE8-3BD9293E5096}" type="slidenum">
              <a:rPr lang="en-US" smtClean="0"/>
              <a:t>‹#›</a:t>
            </a:fld>
            <a:endParaRPr lang="en-US"/>
          </a:p>
        </p:txBody>
      </p:sp>
    </p:spTree>
    <p:extLst>
      <p:ext uri="{BB962C8B-B14F-4D97-AF65-F5344CB8AC3E}">
        <p14:creationId xmlns:p14="http://schemas.microsoft.com/office/powerpoint/2010/main" val="27771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565B-AE05-F4C8-FBA5-6F3B88270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C2CEE-8F76-A7CA-D6BC-7905A6B199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1B977D-FCE3-B9A1-E257-5B01ABE91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E98D8-FE26-8D90-BF23-C5BC5E3981E9}"/>
              </a:ext>
            </a:extLst>
          </p:cNvPr>
          <p:cNvSpPr>
            <a:spLocks noGrp="1"/>
          </p:cNvSpPr>
          <p:nvPr>
            <p:ph type="dt" sz="half" idx="10"/>
          </p:nvPr>
        </p:nvSpPr>
        <p:spPr/>
        <p:txBody>
          <a:bodyPr/>
          <a:lstStyle/>
          <a:p>
            <a:fld id="{709587CF-0788-C244-93C3-186B8CCD619A}" type="datetimeFigureOut">
              <a:rPr lang="en-US" smtClean="0"/>
              <a:t>7/24/2024</a:t>
            </a:fld>
            <a:endParaRPr lang="en-US"/>
          </a:p>
        </p:txBody>
      </p:sp>
      <p:sp>
        <p:nvSpPr>
          <p:cNvPr id="6" name="Footer Placeholder 5">
            <a:extLst>
              <a:ext uri="{FF2B5EF4-FFF2-40B4-BE49-F238E27FC236}">
                <a16:creationId xmlns:a16="http://schemas.microsoft.com/office/drawing/2014/main" id="{FE548D07-59CA-B192-14AE-6B8F705FE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2BE712-7FBF-5486-659D-83A058A61197}"/>
              </a:ext>
            </a:extLst>
          </p:cNvPr>
          <p:cNvSpPr>
            <a:spLocks noGrp="1"/>
          </p:cNvSpPr>
          <p:nvPr>
            <p:ph type="sldNum" sz="quarter" idx="12"/>
          </p:nvPr>
        </p:nvSpPr>
        <p:spPr/>
        <p:txBody>
          <a:bodyPr/>
          <a:lstStyle/>
          <a:p>
            <a:fld id="{64795934-6416-4842-BBE8-3BD9293E5096}" type="slidenum">
              <a:rPr lang="en-US" smtClean="0"/>
              <a:t>‹#›</a:t>
            </a:fld>
            <a:endParaRPr lang="en-US"/>
          </a:p>
        </p:txBody>
      </p:sp>
    </p:spTree>
    <p:extLst>
      <p:ext uri="{BB962C8B-B14F-4D97-AF65-F5344CB8AC3E}">
        <p14:creationId xmlns:p14="http://schemas.microsoft.com/office/powerpoint/2010/main" val="46356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BF8A-0726-1361-AE91-566745680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EA1046-735C-97B2-DF57-3FC0C9DCC6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B80E62-D171-6BD4-3635-9D4DF0F9C8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00EC1-8415-D0F7-824B-C001F12AE45D}"/>
              </a:ext>
            </a:extLst>
          </p:cNvPr>
          <p:cNvSpPr>
            <a:spLocks noGrp="1"/>
          </p:cNvSpPr>
          <p:nvPr>
            <p:ph type="dt" sz="half" idx="10"/>
          </p:nvPr>
        </p:nvSpPr>
        <p:spPr/>
        <p:txBody>
          <a:bodyPr/>
          <a:lstStyle/>
          <a:p>
            <a:fld id="{709587CF-0788-C244-93C3-186B8CCD619A}" type="datetimeFigureOut">
              <a:rPr lang="en-US" smtClean="0"/>
              <a:t>7/24/2024</a:t>
            </a:fld>
            <a:endParaRPr lang="en-US"/>
          </a:p>
        </p:txBody>
      </p:sp>
      <p:sp>
        <p:nvSpPr>
          <p:cNvPr id="6" name="Footer Placeholder 5">
            <a:extLst>
              <a:ext uri="{FF2B5EF4-FFF2-40B4-BE49-F238E27FC236}">
                <a16:creationId xmlns:a16="http://schemas.microsoft.com/office/drawing/2014/main" id="{15AE5F90-F396-7C5C-68E3-BA33096BB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BAB8D2-9606-BC17-B085-493523027184}"/>
              </a:ext>
            </a:extLst>
          </p:cNvPr>
          <p:cNvSpPr>
            <a:spLocks noGrp="1"/>
          </p:cNvSpPr>
          <p:nvPr>
            <p:ph type="sldNum" sz="quarter" idx="12"/>
          </p:nvPr>
        </p:nvSpPr>
        <p:spPr/>
        <p:txBody>
          <a:bodyPr/>
          <a:lstStyle/>
          <a:p>
            <a:fld id="{64795934-6416-4842-BBE8-3BD9293E5096}" type="slidenum">
              <a:rPr lang="en-US" smtClean="0"/>
              <a:t>‹#›</a:t>
            </a:fld>
            <a:endParaRPr lang="en-US"/>
          </a:p>
        </p:txBody>
      </p:sp>
    </p:spTree>
    <p:extLst>
      <p:ext uri="{BB962C8B-B14F-4D97-AF65-F5344CB8AC3E}">
        <p14:creationId xmlns:p14="http://schemas.microsoft.com/office/powerpoint/2010/main" val="164394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1A1D8-B6F0-6F97-E777-458113F21E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90E3BA-B9C5-8EF8-F1A1-9E08548D38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BCF12-84D3-C35E-48F4-944C8506FF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587CF-0788-C244-93C3-186B8CCD619A}" type="datetimeFigureOut">
              <a:rPr lang="en-US" smtClean="0"/>
              <a:t>7/24/2024</a:t>
            </a:fld>
            <a:endParaRPr lang="en-US"/>
          </a:p>
        </p:txBody>
      </p:sp>
      <p:sp>
        <p:nvSpPr>
          <p:cNvPr id="5" name="Footer Placeholder 4">
            <a:extLst>
              <a:ext uri="{FF2B5EF4-FFF2-40B4-BE49-F238E27FC236}">
                <a16:creationId xmlns:a16="http://schemas.microsoft.com/office/drawing/2014/main" id="{EAA845F9-A62C-2AAE-BEFC-958DAD2814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76164A1-AD5A-D29B-F054-0775C9EA28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795934-6416-4842-BBE8-3BD9293E5096}" type="slidenum">
              <a:rPr lang="en-US" smtClean="0"/>
              <a:t>‹#›</a:t>
            </a:fld>
            <a:endParaRPr lang="en-US"/>
          </a:p>
        </p:txBody>
      </p:sp>
    </p:spTree>
    <p:extLst>
      <p:ext uri="{BB962C8B-B14F-4D97-AF65-F5344CB8AC3E}">
        <p14:creationId xmlns:p14="http://schemas.microsoft.com/office/powerpoint/2010/main" val="1096070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10.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12.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1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340.pn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40.png"/><Relationship Id="rId4" Type="http://schemas.openxmlformats.org/officeDocument/2006/relationships/image" Target="../media/image430.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660.png"/><Relationship Id="rId3" Type="http://schemas.openxmlformats.org/officeDocument/2006/relationships/image" Target="../media/image611.png"/><Relationship Id="rId7" Type="http://schemas.openxmlformats.org/officeDocument/2006/relationships/image" Target="../media/image650.png"/><Relationship Id="rId12" Type="http://schemas.openxmlformats.org/officeDocument/2006/relationships/image" Target="../media/image70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40.png"/><Relationship Id="rId11" Type="http://schemas.openxmlformats.org/officeDocument/2006/relationships/image" Target="../media/image690.png"/><Relationship Id="rId5" Type="http://schemas.openxmlformats.org/officeDocument/2006/relationships/image" Target="../media/image630.png"/><Relationship Id="rId10" Type="http://schemas.openxmlformats.org/officeDocument/2006/relationships/image" Target="../media/image680.png"/><Relationship Id="rId4" Type="http://schemas.openxmlformats.org/officeDocument/2006/relationships/image" Target="../media/image620.png"/><Relationship Id="rId9" Type="http://schemas.openxmlformats.org/officeDocument/2006/relationships/image" Target="../media/image67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image" Target="../media/image71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30.png"/><Relationship Id="rId4" Type="http://schemas.openxmlformats.org/officeDocument/2006/relationships/image" Target="../media/image720.png"/></Relationships>
</file>

<file path=ppt/slides/_rels/slide28.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0.gif"/><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41.xml.rels><?xml version="1.0" encoding="UTF-8" standalone="yes"?>
<Relationships xmlns="http://schemas.openxmlformats.org/package/2006/relationships"><Relationship Id="rId8" Type="http://schemas.openxmlformats.org/officeDocument/2006/relationships/image" Target="../media/image660.png"/><Relationship Id="rId3" Type="http://schemas.openxmlformats.org/officeDocument/2006/relationships/image" Target="../media/image611.png"/><Relationship Id="rId7" Type="http://schemas.openxmlformats.org/officeDocument/2006/relationships/image" Target="../media/image650.png"/><Relationship Id="rId12" Type="http://schemas.openxmlformats.org/officeDocument/2006/relationships/image" Target="../media/image70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40.png"/><Relationship Id="rId11" Type="http://schemas.openxmlformats.org/officeDocument/2006/relationships/image" Target="../media/image690.png"/><Relationship Id="rId5" Type="http://schemas.openxmlformats.org/officeDocument/2006/relationships/image" Target="../media/image630.png"/><Relationship Id="rId10" Type="http://schemas.openxmlformats.org/officeDocument/2006/relationships/image" Target="../media/image680.png"/><Relationship Id="rId4" Type="http://schemas.openxmlformats.org/officeDocument/2006/relationships/image" Target="../media/image620.png"/><Relationship Id="rId9" Type="http://schemas.openxmlformats.org/officeDocument/2006/relationships/image" Target="../media/image67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arxiv.org/abs/2310.08540"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3.jpe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4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4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5.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5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5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3.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18/10/relationships/comments" Target="../comments/modernComment_8A5_4D190878.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10.png"/><Relationship Id="rId7" Type="http://schemas.openxmlformats.org/officeDocument/2006/relationships/image" Target="../media/image9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CC58-4645-A448-8A30-C8E0609AF0B5}"/>
              </a:ext>
            </a:extLst>
          </p:cNvPr>
          <p:cNvSpPr>
            <a:spLocks noGrp="1"/>
          </p:cNvSpPr>
          <p:nvPr>
            <p:ph type="ctrTitle"/>
          </p:nvPr>
        </p:nvSpPr>
        <p:spPr>
          <a:xfrm>
            <a:off x="551543" y="2117173"/>
            <a:ext cx="11088914" cy="1909762"/>
          </a:xfrm>
        </p:spPr>
        <p:txBody>
          <a:bodyPr>
            <a:normAutofit/>
          </a:bodyPr>
          <a:lstStyle/>
          <a:p>
            <a:pPr algn="ctr"/>
            <a:r>
              <a:rPr lang="en-US" sz="4800" dirty="0"/>
              <a:t>Position: Do pretrained transformers learn in-context by Gradient Descent?</a:t>
            </a:r>
            <a:endParaRPr lang="en-US" sz="1050" dirty="0"/>
          </a:p>
        </p:txBody>
      </p:sp>
      <p:sp>
        <p:nvSpPr>
          <p:cNvPr id="3" name="Subtitle 2">
            <a:extLst>
              <a:ext uri="{FF2B5EF4-FFF2-40B4-BE49-F238E27FC236}">
                <a16:creationId xmlns:a16="http://schemas.microsoft.com/office/drawing/2014/main" id="{C4AB8135-824C-134E-AD47-DC9D63351773}"/>
              </a:ext>
            </a:extLst>
          </p:cNvPr>
          <p:cNvSpPr>
            <a:spLocks noGrp="1"/>
          </p:cNvSpPr>
          <p:nvPr>
            <p:ph type="subTitle" idx="1"/>
          </p:nvPr>
        </p:nvSpPr>
        <p:spPr>
          <a:xfrm>
            <a:off x="1820455" y="4740827"/>
            <a:ext cx="8551090" cy="834038"/>
          </a:xfrm>
        </p:spPr>
        <p:txBody>
          <a:bodyPr/>
          <a:lstStyle/>
          <a:p>
            <a:pPr algn="ctr"/>
            <a:r>
              <a:rPr lang="en-US" dirty="0" err="1"/>
              <a:t>Lingfeng</a:t>
            </a:r>
            <a:r>
              <a:rPr lang="en-US" dirty="0"/>
              <a:t> Shen*, </a:t>
            </a:r>
            <a:r>
              <a:rPr lang="en-US" b="1" dirty="0"/>
              <a:t>Aayush Mishra</a:t>
            </a:r>
            <a:r>
              <a:rPr lang="en-US" dirty="0"/>
              <a:t>*, Daniel </a:t>
            </a:r>
            <a:r>
              <a:rPr lang="en-US" dirty="0" err="1"/>
              <a:t>Khashabi</a:t>
            </a:r>
            <a:endParaRPr lang="en-US" sz="2800" b="1" dirty="0"/>
          </a:p>
        </p:txBody>
      </p:sp>
      <p:pic>
        <p:nvPicPr>
          <p:cNvPr id="4" name="Google Shape;13;p2">
            <a:extLst>
              <a:ext uri="{FF2B5EF4-FFF2-40B4-BE49-F238E27FC236}">
                <a16:creationId xmlns:a16="http://schemas.microsoft.com/office/drawing/2014/main" id="{07C99FA7-A1B1-DAAF-5F40-23553715276F}"/>
              </a:ext>
            </a:extLst>
          </p:cNvPr>
          <p:cNvPicPr preferRelativeResize="0"/>
          <p:nvPr/>
        </p:nvPicPr>
        <p:blipFill>
          <a:blip r:embed="rId3">
            <a:alphaModFix/>
          </a:blip>
          <a:stretch>
            <a:fillRect/>
          </a:stretch>
        </p:blipFill>
        <p:spPr>
          <a:xfrm>
            <a:off x="8460827" y="147296"/>
            <a:ext cx="3621061" cy="930317"/>
          </a:xfrm>
          <a:prstGeom prst="rect">
            <a:avLst/>
          </a:prstGeom>
          <a:noFill/>
          <a:ln>
            <a:noFill/>
          </a:ln>
        </p:spPr>
      </p:pic>
      <p:pic>
        <p:nvPicPr>
          <p:cNvPr id="1026" name="Picture 2" descr="Press">
            <a:extLst>
              <a:ext uri="{FF2B5EF4-FFF2-40B4-BE49-F238E27FC236}">
                <a16:creationId xmlns:a16="http://schemas.microsoft.com/office/drawing/2014/main" id="{16226F68-5DF1-D89D-1076-71F0925369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90" y="219117"/>
            <a:ext cx="2633088" cy="8584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F4CFEC-7DB8-72E3-FE81-A932B0D424C5}"/>
              </a:ext>
            </a:extLst>
          </p:cNvPr>
          <p:cNvSpPr txBox="1"/>
          <p:nvPr/>
        </p:nvSpPr>
        <p:spPr>
          <a:xfrm>
            <a:off x="1190850" y="1077613"/>
            <a:ext cx="1040666" cy="260804"/>
          </a:xfrm>
          <a:prstGeom prst="rect">
            <a:avLst/>
          </a:prstGeom>
          <a:noFill/>
        </p:spPr>
        <p:txBody>
          <a:bodyPr wrap="square" rtlCol="0">
            <a:spAutoFit/>
          </a:bodyPr>
          <a:lstStyle/>
          <a:p>
            <a:r>
              <a:rPr lang="en-US" sz="1100" dirty="0"/>
              <a:t>Vienna, 2024</a:t>
            </a:r>
          </a:p>
        </p:txBody>
      </p:sp>
    </p:spTree>
    <p:extLst>
      <p:ext uri="{BB962C8B-B14F-4D97-AF65-F5344CB8AC3E}">
        <p14:creationId xmlns:p14="http://schemas.microsoft.com/office/powerpoint/2010/main" val="3152608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 Placeholder 9">
                <a:extLst>
                  <a:ext uri="{FF2B5EF4-FFF2-40B4-BE49-F238E27FC236}">
                    <a16:creationId xmlns:a16="http://schemas.microsoft.com/office/drawing/2014/main" id="{6A927EAB-2F22-A3C8-E864-89E800ACD6A4}"/>
                  </a:ext>
                </a:extLst>
              </p:cNvPr>
              <p:cNvSpPr>
                <a:spLocks noGrp="1"/>
              </p:cNvSpPr>
              <p:nvPr/>
            </p:nvSpPr>
            <p:spPr>
              <a:xfrm>
                <a:off x="838200" y="1059505"/>
                <a:ext cx="5099295" cy="3532913"/>
              </a:xfrm>
              <a:prstGeom prst="rect">
                <a:avLst/>
              </a:prstGeom>
            </p:spPr>
            <p:txBody>
              <a:bodyPr wrap="square" lIns="111962" tIns="111962" rIns="111962" bIns="111962">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cs typeface="Arial" panose="020B0604020202020204" pitchFamily="34" charset="0"/>
                        </a:rPr>
                        <m:t>ICL</m:t>
                      </m:r>
                    </m:oMath>
                  </m:oMathPara>
                </a14:m>
                <a:endParaRPr lang="en-US" sz="2400" b="0" dirty="0">
                  <a:latin typeface="Arial" panose="020B0604020202020204" pitchFamily="34" charset="0"/>
                  <a:cs typeface="Arial" panose="020B0604020202020204" pitchFamily="34" charset="0"/>
                </a:endParaRPr>
              </a:p>
              <a:p>
                <a:pPr algn="just"/>
                <a:r>
                  <a:rPr lang="en-US" sz="1600" dirty="0">
                    <a:latin typeface="+mn-lt"/>
                    <a:ea typeface="Arial" charset="0"/>
                    <a:cs typeface="Arial" charset="0"/>
                  </a:rPr>
                  <a:t>Given an unsupervised corpus of tokens </a:t>
                </a:r>
                <a14:m>
                  <m:oMath xmlns:m="http://schemas.openxmlformats.org/officeDocument/2006/math">
                    <m:d>
                      <m:dPr>
                        <m:begChr m:val="{"/>
                        <m:endChr m:val="}"/>
                        <m:ctrlPr>
                          <a:rPr lang="en-US" sz="1600" b="0" i="1" smtClean="0">
                            <a:latin typeface="Cambria Math" panose="02040503050406030204" pitchFamily="18" charset="0"/>
                            <a:ea typeface="Arial" charset="0"/>
                            <a:cs typeface="Arial" charset="0"/>
                          </a:rPr>
                        </m:ctrlPr>
                      </m:dPr>
                      <m:e>
                        <m:sSub>
                          <m:sSubPr>
                            <m:ctrlPr>
                              <a:rPr lang="en-US" sz="1600" b="0" i="1" smtClean="0">
                                <a:latin typeface="Cambria Math" panose="02040503050406030204" pitchFamily="18" charset="0"/>
                                <a:ea typeface="Arial" charset="0"/>
                                <a:cs typeface="Arial" charset="0"/>
                              </a:rPr>
                            </m:ctrlPr>
                          </m:sSubPr>
                          <m:e>
                            <m:r>
                              <a:rPr lang="en-US" sz="1600" b="0" i="1" smtClean="0">
                                <a:latin typeface="Cambria Math" panose="02040503050406030204" pitchFamily="18" charset="0"/>
                                <a:ea typeface="Arial" charset="0"/>
                                <a:cs typeface="Arial" charset="0"/>
                              </a:rPr>
                              <m:t>𝑡</m:t>
                            </m:r>
                          </m:e>
                          <m:sub>
                            <m:r>
                              <a:rPr lang="en-US" sz="1600" b="0" i="1" smtClean="0">
                                <a:latin typeface="Cambria Math" panose="02040503050406030204" pitchFamily="18" charset="0"/>
                                <a:ea typeface="Arial" charset="0"/>
                                <a:cs typeface="Arial" charset="0"/>
                              </a:rPr>
                              <m:t>1</m:t>
                            </m:r>
                          </m:sub>
                        </m:sSub>
                        <m:r>
                          <a:rPr lang="en-US" sz="1600" b="0" i="1" smtClean="0">
                            <a:latin typeface="Cambria Math" panose="02040503050406030204" pitchFamily="18" charset="0"/>
                            <a:ea typeface="Arial" charset="0"/>
                            <a:cs typeface="Arial" charset="0"/>
                          </a:rPr>
                          <m:t>,</m:t>
                        </m:r>
                        <m:sSub>
                          <m:sSubPr>
                            <m:ctrlPr>
                              <a:rPr lang="en-US" sz="1600" b="0" i="1" smtClean="0">
                                <a:latin typeface="Cambria Math" panose="02040503050406030204" pitchFamily="18" charset="0"/>
                                <a:ea typeface="Arial" charset="0"/>
                                <a:cs typeface="Arial" charset="0"/>
                              </a:rPr>
                            </m:ctrlPr>
                          </m:sSubPr>
                          <m:e>
                            <m:r>
                              <a:rPr lang="en-US" sz="1600" b="0" i="1" smtClean="0">
                                <a:latin typeface="Cambria Math" panose="02040503050406030204" pitchFamily="18" charset="0"/>
                                <a:ea typeface="Arial" charset="0"/>
                                <a:cs typeface="Arial" charset="0"/>
                              </a:rPr>
                              <m:t>𝑡</m:t>
                            </m:r>
                          </m:e>
                          <m:sub>
                            <m:r>
                              <a:rPr lang="en-US" sz="1600" b="0" i="1" smtClean="0">
                                <a:latin typeface="Cambria Math" panose="02040503050406030204" pitchFamily="18" charset="0"/>
                                <a:ea typeface="Arial" charset="0"/>
                                <a:cs typeface="Arial" charset="0"/>
                              </a:rPr>
                              <m:t>2</m:t>
                            </m:r>
                          </m:sub>
                        </m:sSub>
                        <m:r>
                          <a:rPr lang="en-US" sz="1600" b="0" i="1" smtClean="0">
                            <a:latin typeface="Cambria Math" panose="02040503050406030204" pitchFamily="18" charset="0"/>
                            <a:ea typeface="Arial" charset="0"/>
                            <a:cs typeface="Arial" charset="0"/>
                          </a:rPr>
                          <m:t>,…</m:t>
                        </m:r>
                        <m:sSub>
                          <m:sSubPr>
                            <m:ctrlPr>
                              <a:rPr lang="en-US" sz="1600" b="0" i="1" smtClean="0">
                                <a:latin typeface="Cambria Math" panose="02040503050406030204" pitchFamily="18" charset="0"/>
                                <a:ea typeface="Arial" charset="0"/>
                                <a:cs typeface="Arial" charset="0"/>
                              </a:rPr>
                            </m:ctrlPr>
                          </m:sSubPr>
                          <m:e>
                            <m:r>
                              <a:rPr lang="en-US" sz="1600" b="0" i="1" smtClean="0">
                                <a:latin typeface="Cambria Math" panose="02040503050406030204" pitchFamily="18" charset="0"/>
                                <a:ea typeface="Arial" charset="0"/>
                                <a:cs typeface="Arial" charset="0"/>
                              </a:rPr>
                              <m:t>𝑡</m:t>
                            </m:r>
                          </m:e>
                          <m:sub>
                            <m:r>
                              <a:rPr lang="en-US" sz="1600" b="0" i="1" smtClean="0">
                                <a:latin typeface="Cambria Math" panose="02040503050406030204" pitchFamily="18" charset="0"/>
                                <a:ea typeface="Arial" charset="0"/>
                                <a:cs typeface="Arial" charset="0"/>
                              </a:rPr>
                              <m:t>𝑛</m:t>
                            </m:r>
                          </m:sub>
                        </m:sSub>
                      </m:e>
                    </m:d>
                  </m:oMath>
                </a14:m>
                <a:r>
                  <a:rPr lang="en-US" sz="1600" dirty="0">
                    <a:latin typeface="+mn-lt"/>
                    <a:ea typeface="Arial" charset="0"/>
                    <a:cs typeface="Arial" charset="0"/>
                  </a:rPr>
                  <a:t>, causal language modeling </a:t>
                </a:r>
                <a:r>
                  <a:rPr lang="en-US" sz="1600" dirty="0">
                    <a:solidFill>
                      <a:srgbClr val="0070C0"/>
                    </a:solidFill>
                    <a:latin typeface="+mn-lt"/>
                    <a:ea typeface="Arial" charset="0"/>
                    <a:cs typeface="Arial" charset="0"/>
                  </a:rPr>
                  <a:t>(CLM) objective</a:t>
                </a:r>
                <a:r>
                  <a:rPr lang="en-US" sz="1600" dirty="0">
                    <a:latin typeface="+mn-lt"/>
                    <a:ea typeface="Arial" charset="0"/>
                    <a:cs typeface="Arial" charset="0"/>
                  </a:rPr>
                  <a:t> is used to train the model (with a context window of size 𝑘):</a:t>
                </a:r>
              </a:p>
              <a:p>
                <a:pPr algn="just"/>
                <a:endParaRPr lang="en-US" sz="1600" dirty="0">
                  <a:latin typeface="+mn-lt"/>
                  <a:ea typeface="Arial" charset="0"/>
                  <a:cs typeface="Arial" charset="0"/>
                </a:endParaRPr>
              </a:p>
              <a:p>
                <a:pPr/>
                <a14:m>
                  <m:oMathPara xmlns:m="http://schemas.openxmlformats.org/officeDocument/2006/math">
                    <m:oMathParaPr>
                      <m:jc m:val="centerGroup"/>
                    </m:oMathParaPr>
                    <m:oMath xmlns:m="http://schemas.openxmlformats.org/officeDocument/2006/math">
                      <m:func>
                        <m:funcPr>
                          <m:ctrlPr>
                            <a:rPr lang="en-US" sz="1800" b="0" i="1" smtClean="0">
                              <a:latin typeface="Cambria Math" panose="02040503050406030204" pitchFamily="18" charset="0"/>
                              <a:ea typeface="Arial" charset="0"/>
                              <a:cs typeface="Arial" charset="0"/>
                            </a:rPr>
                          </m:ctrlPr>
                        </m:funcPr>
                        <m:fName>
                          <m:r>
                            <a:rPr lang="en-US" sz="1800" b="0" i="1" smtClean="0">
                              <a:latin typeface="Cambria Math" panose="02040503050406030204" pitchFamily="18" charset="0"/>
                              <a:ea typeface="Arial" charset="0"/>
                              <a:cs typeface="Arial" charset="0"/>
                            </a:rPr>
                            <m:t>𝑎𝑟𝑔</m:t>
                          </m:r>
                          <m:r>
                            <a:rPr lang="en-US" sz="1800" b="0" i="1" smtClean="0">
                              <a:latin typeface="Cambria Math" panose="02040503050406030204" pitchFamily="18" charset="0"/>
                              <a:ea typeface="Arial" charset="0"/>
                              <a:cs typeface="Arial" charset="0"/>
                            </a:rPr>
                            <m:t> </m:t>
                          </m:r>
                          <m:r>
                            <a:rPr lang="en-US" sz="1800" b="0" i="1" smtClean="0">
                              <a:latin typeface="Cambria Math" panose="02040503050406030204" pitchFamily="18" charset="0"/>
                              <a:ea typeface="Arial" charset="0"/>
                              <a:cs typeface="Arial" charset="0"/>
                            </a:rPr>
                            <m:t>𝑚𝑎</m:t>
                          </m:r>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m:rPr>
                                  <m:sty m:val="p"/>
                                  <m:brk m:alnAt="7"/>
                                </m:rPr>
                                <a:rPr lang="en-US" sz="1800" b="0" i="0" smtClean="0">
                                  <a:latin typeface="Cambria Math" panose="02040503050406030204" pitchFamily="18" charset="0"/>
                                  <a:ea typeface="Arial" charset="0"/>
                                  <a:cs typeface="Arial" charset="0"/>
                                </a:rPr>
                                <m:t>Θ</m:t>
                              </m:r>
                            </m:sub>
                          </m:sSub>
                          <m:nary>
                            <m:naryPr>
                              <m:chr m:val="∑"/>
                              <m:supHide m:val="on"/>
                              <m:ctrlPr>
                                <a:rPr lang="en-US" sz="1800" b="0" i="1" smtClean="0">
                                  <a:latin typeface="Cambria Math" panose="02040503050406030204" pitchFamily="18" charset="0"/>
                                  <a:cs typeface="Arial" charset="0"/>
                                </a:rPr>
                              </m:ctrlPr>
                            </m:naryPr>
                            <m:sub>
                              <m:r>
                                <m:rPr>
                                  <m:brk m:alnAt="7"/>
                                </m:rPr>
                                <a:rPr lang="en-US" sz="1800" b="0" i="1" smtClean="0">
                                  <a:latin typeface="Cambria Math" panose="02040503050406030204" pitchFamily="18" charset="0"/>
                                  <a:cs typeface="Arial" charset="0"/>
                                </a:rPr>
                                <m:t>𝑖</m:t>
                              </m:r>
                            </m:sub>
                            <m:sup/>
                            <m:e>
                              <m:r>
                                <m:rPr>
                                  <m:sty m:val="p"/>
                                </m:rPr>
                                <a:rPr lang="en-US" sz="1800">
                                  <a:latin typeface="Cambria Math" panose="02040503050406030204" pitchFamily="18" charset="0"/>
                                  <a:ea typeface="Arial" charset="0"/>
                                  <a:cs typeface="Arial" charset="0"/>
                                </a:rPr>
                                <m:t>log</m:t>
                              </m:r>
                            </m:e>
                          </m:nary>
                        </m:fName>
                        <m:e>
                          <m:r>
                            <a:rPr lang="en-US" sz="1800" i="1">
                              <a:latin typeface="Cambria Math" panose="02040503050406030204" pitchFamily="18" charset="0"/>
                              <a:ea typeface="Arial" charset="0"/>
                              <a:cs typeface="Arial" charset="0"/>
                            </a:rPr>
                            <m:t>𝑃</m:t>
                          </m:r>
                          <m:d>
                            <m:dPr>
                              <m:endChr m:val="|"/>
                              <m:ctrlPr>
                                <a:rPr lang="en-US" sz="1800" i="1">
                                  <a:latin typeface="Cambria Math" panose="02040503050406030204" pitchFamily="18" charset="0"/>
                                  <a:ea typeface="Arial" charset="0"/>
                                  <a:cs typeface="Arial" charset="0"/>
                                </a:rPr>
                              </m:ctrlPr>
                            </m:dPr>
                            <m:e>
                              <m:sSub>
                                <m:sSubPr>
                                  <m:ctrlPr>
                                    <a:rPr lang="en-US" sz="1800" i="1">
                                      <a:latin typeface="Cambria Math" panose="02040503050406030204" pitchFamily="18" charset="0"/>
                                      <a:ea typeface="Arial" charset="0"/>
                                      <a:cs typeface="Arial" charset="0"/>
                                    </a:rPr>
                                  </m:ctrlPr>
                                </m:sSubPr>
                                <m:e>
                                  <m:r>
                                    <a:rPr lang="en-US" sz="1800" i="1">
                                      <a:latin typeface="Cambria Math" panose="02040503050406030204" pitchFamily="18" charset="0"/>
                                      <a:ea typeface="Arial" charset="0"/>
                                      <a:cs typeface="Arial" charset="0"/>
                                    </a:rPr>
                                    <m:t>𝑡</m:t>
                                  </m:r>
                                </m:e>
                                <m:sub>
                                  <m:r>
                                    <a:rPr lang="en-US" sz="1800" i="1">
                                      <a:latin typeface="Cambria Math" panose="02040503050406030204" pitchFamily="18" charset="0"/>
                                      <a:ea typeface="Arial" charset="0"/>
                                      <a:cs typeface="Arial" charset="0"/>
                                    </a:rPr>
                                    <m:t>𝑖</m:t>
                                  </m:r>
                                </m:sub>
                              </m:sSub>
                            </m:e>
                          </m:d>
                          <m:sSub>
                            <m:sSubPr>
                              <m:ctrlPr>
                                <a:rPr lang="en-US" sz="1800" i="1">
                                  <a:latin typeface="Cambria Math" panose="02040503050406030204" pitchFamily="18" charset="0"/>
                                  <a:ea typeface="Arial" charset="0"/>
                                  <a:cs typeface="Arial" charset="0"/>
                                </a:rPr>
                              </m:ctrlPr>
                            </m:sSubPr>
                            <m:e>
                              <m:r>
                                <a:rPr lang="en-US" sz="1800" i="1">
                                  <a:latin typeface="Cambria Math" panose="02040503050406030204" pitchFamily="18" charset="0"/>
                                  <a:ea typeface="Arial" charset="0"/>
                                  <a:cs typeface="Arial" charset="0"/>
                                </a:rPr>
                                <m:t>𝑡</m:t>
                              </m:r>
                            </m:e>
                            <m:sub>
                              <m:r>
                                <a:rPr lang="en-US" sz="1800" i="1">
                                  <a:latin typeface="Cambria Math" panose="02040503050406030204" pitchFamily="18" charset="0"/>
                                  <a:ea typeface="Arial" charset="0"/>
                                  <a:cs typeface="Arial" charset="0"/>
                                </a:rPr>
                                <m:t>𝑖</m:t>
                              </m:r>
                              <m:r>
                                <a:rPr lang="en-US" sz="1800" i="1">
                                  <a:latin typeface="Cambria Math" panose="02040503050406030204" pitchFamily="18" charset="0"/>
                                  <a:ea typeface="Arial" charset="0"/>
                                  <a:cs typeface="Arial" charset="0"/>
                                </a:rPr>
                                <m:t>−</m:t>
                              </m:r>
                              <m:r>
                                <a:rPr lang="en-US" sz="1800" i="1">
                                  <a:latin typeface="Cambria Math" panose="02040503050406030204" pitchFamily="18" charset="0"/>
                                  <a:ea typeface="Arial" charset="0"/>
                                  <a:cs typeface="Arial" charset="0"/>
                                </a:rPr>
                                <m:t>𝑘</m:t>
                              </m:r>
                            </m:sub>
                          </m:sSub>
                          <m:r>
                            <a:rPr lang="en-US" sz="1800" b="0" i="1" smtClean="0">
                              <a:latin typeface="Cambria Math" panose="02040503050406030204" pitchFamily="18" charset="0"/>
                              <a:ea typeface="Arial" charset="0"/>
                              <a:cs typeface="Arial" charset="0"/>
                            </a:rPr>
                            <m:t>,…,</m:t>
                          </m:r>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𝑡</m:t>
                              </m:r>
                            </m:e>
                            <m:sub>
                              <m:r>
                                <a:rPr lang="en-US" sz="1800" b="0" i="1" smtClean="0">
                                  <a:latin typeface="Cambria Math" panose="02040503050406030204" pitchFamily="18" charset="0"/>
                                  <a:ea typeface="Arial" charset="0"/>
                                  <a:cs typeface="Arial" charset="0"/>
                                </a:rPr>
                                <m:t>𝑖</m:t>
                              </m:r>
                              <m:r>
                                <a:rPr lang="en-US" sz="1800" i="1">
                                  <a:latin typeface="Cambria Math" panose="02040503050406030204" pitchFamily="18" charset="0"/>
                                  <a:ea typeface="Arial" charset="0"/>
                                  <a:cs typeface="Arial" charset="0"/>
                                </a:rPr>
                                <m:t>−1</m:t>
                              </m:r>
                            </m:sub>
                          </m:sSub>
                          <m:r>
                            <a:rPr lang="en-US" sz="1800" b="0" i="1" smtClean="0">
                              <a:latin typeface="Cambria Math" panose="02040503050406030204" pitchFamily="18" charset="0"/>
                              <a:ea typeface="Arial" charset="0"/>
                              <a:cs typeface="Arial" charset="0"/>
                            </a:rPr>
                            <m:t>;</m:t>
                          </m:r>
                          <m:r>
                            <m:rPr>
                              <m:sty m:val="p"/>
                            </m:rPr>
                            <a:rPr lang="en-US" sz="1800" b="0" i="0" smtClean="0">
                              <a:latin typeface="Cambria Math" panose="02040503050406030204" pitchFamily="18" charset="0"/>
                              <a:ea typeface="Arial" charset="0"/>
                              <a:cs typeface="Arial" charset="0"/>
                            </a:rPr>
                            <m:t>Θ</m:t>
                          </m:r>
                          <m:r>
                            <a:rPr lang="en-US" sz="1800" i="1">
                              <a:latin typeface="Cambria Math" panose="02040503050406030204" pitchFamily="18" charset="0"/>
                              <a:ea typeface="Arial" charset="0"/>
                              <a:cs typeface="Arial" charset="0"/>
                            </a:rPr>
                            <m:t>)</m:t>
                          </m:r>
                        </m:e>
                      </m:func>
                    </m:oMath>
                  </m:oMathPara>
                </a14:m>
                <a:endParaRPr lang="en-US" dirty="0">
                  <a:latin typeface="+mn-lt"/>
                  <a:ea typeface="Arial" charset="0"/>
                  <a:cs typeface="Arial" charset="0"/>
                </a:endParaRPr>
              </a:p>
              <a:p>
                <a:pPr marL="285750" indent="-285750" algn="just">
                  <a:buFont typeface="Arial" panose="020B0604020202020204" pitchFamily="34" charset="0"/>
                  <a:buChar char="•"/>
                </a:pPr>
                <a:endParaRPr lang="en-US" sz="1600" dirty="0">
                  <a:latin typeface="Aptos" panose="020B00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ptos" panose="020B0004020202020204" pitchFamily="34" charset="0"/>
                    <a:cs typeface="Arial" panose="020B0604020202020204" pitchFamily="34" charset="0"/>
                  </a:rPr>
                  <a:t>Models trained on </a:t>
                </a:r>
                <a:r>
                  <a:rPr lang="en-US" sz="1600" dirty="0">
                    <a:solidFill>
                      <a:srgbClr val="00B050"/>
                    </a:solidFill>
                    <a:latin typeface="Aptos" panose="020B0004020202020204" pitchFamily="34" charset="0"/>
                    <a:cs typeface="Arial" panose="020B0604020202020204" pitchFamily="34" charset="0"/>
                  </a:rPr>
                  <a:t>unstructured</a:t>
                </a:r>
                <a:r>
                  <a:rPr lang="en-US" sz="1600" dirty="0">
                    <a:latin typeface="Aptos" panose="020B0004020202020204" pitchFamily="34" charset="0"/>
                    <a:cs typeface="Arial" panose="020B0604020202020204" pitchFamily="34" charset="0"/>
                  </a:rPr>
                  <a:t> sequences</a:t>
                </a:r>
              </a:p>
              <a:p>
                <a:pPr marL="285750" indent="-285750" algn="just">
                  <a:buFont typeface="Arial" panose="020B0604020202020204" pitchFamily="34" charset="0"/>
                  <a:buChar char="•"/>
                </a:pPr>
                <a:r>
                  <a:rPr lang="en-US" sz="1600" dirty="0">
                    <a:solidFill>
                      <a:srgbClr val="00B050"/>
                    </a:solidFill>
                    <a:latin typeface="Aptos" panose="020B0004020202020204" pitchFamily="34" charset="0"/>
                    <a:cs typeface="Arial" panose="020B0604020202020204" pitchFamily="34" charset="0"/>
                  </a:rPr>
                  <a:t>Emergent</a:t>
                </a:r>
                <a:r>
                  <a:rPr lang="en-US" sz="1600" dirty="0">
                    <a:latin typeface="Aptos" panose="020B0004020202020204" pitchFamily="34" charset="0"/>
                    <a:cs typeface="Arial" panose="020B0604020202020204" pitchFamily="34" charset="0"/>
                  </a:rPr>
                  <a:t> phenomenon</a:t>
                </a:r>
              </a:p>
              <a:p>
                <a:endParaRPr lang="en-US" sz="1600" dirty="0">
                  <a:latin typeface="+mn-lt"/>
                  <a:ea typeface="Arial" charset="0"/>
                  <a:cs typeface="Arial" charset="0"/>
                </a:endParaRPr>
              </a:p>
            </p:txBody>
          </p:sp>
        </mc:Choice>
        <mc:Fallback xmlns="">
          <p:sp>
            <p:nvSpPr>
              <p:cNvPr id="7" name="Text Placeholder 9">
                <a:extLst>
                  <a:ext uri="{FF2B5EF4-FFF2-40B4-BE49-F238E27FC236}">
                    <a16:creationId xmlns:a16="http://schemas.microsoft.com/office/drawing/2014/main" id="{6A927EAB-2F22-A3C8-E864-89E800ACD6A4}"/>
                  </a:ext>
                </a:extLst>
              </p:cNvPr>
              <p:cNvSpPr>
                <a:spLocks noGrp="1" noRot="1" noChangeAspect="1" noMove="1" noResize="1" noEditPoints="1" noAdjustHandles="1" noChangeArrowheads="1" noChangeShapeType="1" noTextEdit="1"/>
              </p:cNvSpPr>
              <p:nvPr/>
            </p:nvSpPr>
            <p:spPr>
              <a:xfrm>
                <a:off x="838200" y="1059505"/>
                <a:ext cx="5099295" cy="3532913"/>
              </a:xfrm>
              <a:prstGeom prst="rect">
                <a:avLst/>
              </a:prstGeom>
              <a:blipFill>
                <a:blip r:embed="rId3"/>
                <a:stretch>
                  <a:fillRect l="-359" r="-239"/>
                </a:stretch>
              </a:blipFill>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5955C1DA-6A4E-B100-6D00-1EC8586C50B4}"/>
              </a:ext>
            </a:extLst>
          </p:cNvPr>
          <p:cNvSpPr/>
          <p:nvPr/>
        </p:nvSpPr>
        <p:spPr>
          <a:xfrm>
            <a:off x="890485" y="4960134"/>
            <a:ext cx="10411030" cy="915854"/>
          </a:xfrm>
          <a:prstGeom prst="round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ptos" panose="020B0004020202020204" pitchFamily="34" charset="0"/>
              </a:rPr>
              <a:t>Transformers, pretrained with </a:t>
            </a:r>
            <a:r>
              <a:rPr lang="en-US" sz="2800" dirty="0">
                <a:solidFill>
                  <a:srgbClr val="00B050"/>
                </a:solidFill>
                <a:latin typeface="Aptos" panose="020B0004020202020204" pitchFamily="34" charset="0"/>
              </a:rPr>
              <a:t>CLM objective</a:t>
            </a:r>
            <a:r>
              <a:rPr lang="en-US" sz="2800" dirty="0">
                <a:solidFill>
                  <a:schemeClr val="tx1"/>
                </a:solidFill>
                <a:latin typeface="Aptos" panose="020B0004020202020204" pitchFamily="34" charset="0"/>
              </a:rPr>
              <a:t>, yield </a:t>
            </a:r>
            <a:r>
              <a:rPr lang="en-US" sz="2800" dirty="0">
                <a:solidFill>
                  <a:srgbClr val="00B050"/>
                </a:solidFill>
                <a:latin typeface="Aptos" panose="020B0004020202020204" pitchFamily="34" charset="0"/>
              </a:rPr>
              <a:t>emergent</a:t>
            </a:r>
            <a:r>
              <a:rPr lang="en-US" sz="2800" dirty="0">
                <a:solidFill>
                  <a:schemeClr val="tx1"/>
                </a:solidFill>
                <a:latin typeface="Aptos" panose="020B0004020202020204" pitchFamily="34" charset="0"/>
              </a:rPr>
              <a:t> ICL.</a:t>
            </a:r>
          </a:p>
        </p:txBody>
      </p:sp>
      <p:sp>
        <p:nvSpPr>
          <p:cNvPr id="4" name="Slide Number Placeholder 3">
            <a:extLst>
              <a:ext uri="{FF2B5EF4-FFF2-40B4-BE49-F238E27FC236}">
                <a16:creationId xmlns:a16="http://schemas.microsoft.com/office/drawing/2014/main" id="{5A56A4D5-6995-6831-10DE-78825D1C36B9}"/>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10</a:t>
            </a:fld>
            <a:endParaRPr lang="en-US"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21E6A82-6069-C5E7-402A-0350F7283437}"/>
                  </a:ext>
                </a:extLst>
              </p:cNvPr>
              <p:cNvSpPr/>
              <p:nvPr/>
            </p:nvSpPr>
            <p:spPr>
              <a:xfrm>
                <a:off x="7825339" y="1486874"/>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𝑡</m:t>
                          </m:r>
                        </m:e>
                        <m:sub>
                          <m:r>
                            <a:rPr lang="en-US" sz="1800" b="0" i="1" smtClean="0">
                              <a:latin typeface="Cambria Math" panose="02040503050406030204" pitchFamily="18" charset="0"/>
                              <a:ea typeface="Arial" charset="0"/>
                              <a:cs typeface="Arial" charset="0"/>
                            </a:rPr>
                            <m:t>1</m:t>
                          </m:r>
                        </m:sub>
                      </m:sSub>
                    </m:oMath>
                  </m:oMathPara>
                </a14:m>
                <a:endParaRPr lang="en-US" dirty="0"/>
              </a:p>
            </p:txBody>
          </p:sp>
        </mc:Choice>
        <mc:Fallback xmlns="">
          <p:sp>
            <p:nvSpPr>
              <p:cNvPr id="8" name="Rectangle 7">
                <a:extLst>
                  <a:ext uri="{FF2B5EF4-FFF2-40B4-BE49-F238E27FC236}">
                    <a16:creationId xmlns:a16="http://schemas.microsoft.com/office/drawing/2014/main" id="{921E6A82-6069-C5E7-402A-0350F7283437}"/>
                  </a:ext>
                </a:extLst>
              </p:cNvPr>
              <p:cNvSpPr>
                <a:spLocks noRot="1" noChangeAspect="1" noMove="1" noResize="1" noEditPoints="1" noAdjustHandles="1" noChangeArrowheads="1" noChangeShapeType="1" noTextEdit="1"/>
              </p:cNvSpPr>
              <p:nvPr/>
            </p:nvSpPr>
            <p:spPr>
              <a:xfrm>
                <a:off x="7825339" y="1486874"/>
                <a:ext cx="356135" cy="307282"/>
              </a:xfrm>
              <a:prstGeom prst="rect">
                <a:avLst/>
              </a:prstGeom>
              <a:blipFill>
                <a:blip r:embed="rId4"/>
                <a:stretch>
                  <a:fillRect l="-3279" b="-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25A7B4D-A260-7208-CC7A-D38D8AA43BC8}"/>
                  </a:ext>
                </a:extLst>
              </p:cNvPr>
              <p:cNvSpPr/>
              <p:nvPr/>
            </p:nvSpPr>
            <p:spPr>
              <a:xfrm>
                <a:off x="8181474" y="1486874"/>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𝑡</m:t>
                          </m:r>
                        </m:e>
                        <m:sub>
                          <m:r>
                            <a:rPr lang="en-US" sz="1800" b="0" i="1" smtClean="0">
                              <a:latin typeface="Cambria Math" panose="02040503050406030204" pitchFamily="18" charset="0"/>
                              <a:ea typeface="Arial" charset="0"/>
                              <a:cs typeface="Arial" charset="0"/>
                            </a:rPr>
                            <m:t>2</m:t>
                          </m:r>
                        </m:sub>
                      </m:sSub>
                    </m:oMath>
                  </m:oMathPara>
                </a14:m>
                <a:endParaRPr lang="en-US" dirty="0"/>
              </a:p>
            </p:txBody>
          </p:sp>
        </mc:Choice>
        <mc:Fallback xmlns="">
          <p:sp>
            <p:nvSpPr>
              <p:cNvPr id="9" name="Rectangle 8">
                <a:extLst>
                  <a:ext uri="{FF2B5EF4-FFF2-40B4-BE49-F238E27FC236}">
                    <a16:creationId xmlns:a16="http://schemas.microsoft.com/office/drawing/2014/main" id="{625A7B4D-A260-7208-CC7A-D38D8AA43BC8}"/>
                  </a:ext>
                </a:extLst>
              </p:cNvPr>
              <p:cNvSpPr>
                <a:spLocks noRot="1" noChangeAspect="1" noMove="1" noResize="1" noEditPoints="1" noAdjustHandles="1" noChangeArrowheads="1" noChangeShapeType="1" noTextEdit="1"/>
              </p:cNvSpPr>
              <p:nvPr/>
            </p:nvSpPr>
            <p:spPr>
              <a:xfrm>
                <a:off x="8181474" y="1486874"/>
                <a:ext cx="356135" cy="307282"/>
              </a:xfrm>
              <a:prstGeom prst="rect">
                <a:avLst/>
              </a:prstGeom>
              <a:blipFill>
                <a:blip r:embed="rId5"/>
                <a:stretch>
                  <a:fillRect l="-3226" b="-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1EF70C7-7FD7-6973-2CDC-CA4E7B61B232}"/>
                  </a:ext>
                </a:extLst>
              </p:cNvPr>
              <p:cNvSpPr/>
              <p:nvPr/>
            </p:nvSpPr>
            <p:spPr>
              <a:xfrm>
                <a:off x="8537609" y="1486874"/>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𝑡</m:t>
                          </m:r>
                        </m:e>
                        <m:sub>
                          <m:r>
                            <a:rPr lang="en-US" sz="1800" b="0" i="1" smtClean="0">
                              <a:latin typeface="Cambria Math" panose="02040503050406030204" pitchFamily="18" charset="0"/>
                              <a:ea typeface="Arial" charset="0"/>
                              <a:cs typeface="Arial" charset="0"/>
                            </a:rPr>
                            <m:t>3</m:t>
                          </m:r>
                        </m:sub>
                      </m:sSub>
                    </m:oMath>
                  </m:oMathPara>
                </a14:m>
                <a:endParaRPr lang="en-US" dirty="0"/>
              </a:p>
            </p:txBody>
          </p:sp>
        </mc:Choice>
        <mc:Fallback xmlns="">
          <p:sp>
            <p:nvSpPr>
              <p:cNvPr id="11" name="Rectangle 10">
                <a:extLst>
                  <a:ext uri="{FF2B5EF4-FFF2-40B4-BE49-F238E27FC236}">
                    <a16:creationId xmlns:a16="http://schemas.microsoft.com/office/drawing/2014/main" id="{D1EF70C7-7FD7-6973-2CDC-CA4E7B61B232}"/>
                  </a:ext>
                </a:extLst>
              </p:cNvPr>
              <p:cNvSpPr>
                <a:spLocks noRot="1" noChangeAspect="1" noMove="1" noResize="1" noEditPoints="1" noAdjustHandles="1" noChangeArrowheads="1" noChangeShapeType="1" noTextEdit="1"/>
              </p:cNvSpPr>
              <p:nvPr/>
            </p:nvSpPr>
            <p:spPr>
              <a:xfrm>
                <a:off x="8537609" y="1486874"/>
                <a:ext cx="356135" cy="307282"/>
              </a:xfrm>
              <a:prstGeom prst="rect">
                <a:avLst/>
              </a:prstGeom>
              <a:blipFill>
                <a:blip r:embed="rId6"/>
                <a:stretch>
                  <a:fillRect l="-4918" b="-5660"/>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A8BED23A-AFA0-F71C-CD4E-6A92C2A00AA7}"/>
              </a:ext>
            </a:extLst>
          </p:cNvPr>
          <p:cNvSpPr/>
          <p:nvPr/>
        </p:nvSpPr>
        <p:spPr>
          <a:xfrm>
            <a:off x="8893744" y="1487237"/>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4D6A81F-D34E-E98B-262B-BD041851AD4C}"/>
              </a:ext>
            </a:extLst>
          </p:cNvPr>
          <p:cNvSpPr/>
          <p:nvPr/>
        </p:nvSpPr>
        <p:spPr>
          <a:xfrm>
            <a:off x="9249879" y="1486874"/>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4715570-1FEA-EA7A-B662-C9CC4E710E4E}"/>
              </a:ext>
            </a:extLst>
          </p:cNvPr>
          <p:cNvSpPr/>
          <p:nvPr/>
        </p:nvSpPr>
        <p:spPr>
          <a:xfrm>
            <a:off x="9606014" y="1486874"/>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33F83EA-6E06-8030-7ACC-E2A2A2E82483}"/>
              </a:ext>
            </a:extLst>
          </p:cNvPr>
          <p:cNvSpPr/>
          <p:nvPr/>
        </p:nvSpPr>
        <p:spPr>
          <a:xfrm>
            <a:off x="9962149" y="1486874"/>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9150C72D-276C-6AA3-B389-269DB48DA748}"/>
              </a:ext>
            </a:extLst>
          </p:cNvPr>
          <p:cNvSpPr/>
          <p:nvPr/>
        </p:nvSpPr>
        <p:spPr>
          <a:xfrm>
            <a:off x="8359541" y="2188792"/>
            <a:ext cx="1515980" cy="7218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Transformer</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31E1DD1-3DE5-48DB-5D59-1CDB5B742FA7}"/>
                  </a:ext>
                </a:extLst>
              </p:cNvPr>
              <p:cNvSpPr/>
              <p:nvPr/>
            </p:nvSpPr>
            <p:spPr>
              <a:xfrm>
                <a:off x="7825339" y="3346847"/>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𝑡</m:t>
                          </m:r>
                        </m:e>
                        <m:sub>
                          <m:r>
                            <a:rPr lang="en-US" sz="1800" b="0" i="1" smtClean="0">
                              <a:latin typeface="Cambria Math" panose="02040503050406030204" pitchFamily="18" charset="0"/>
                              <a:ea typeface="Arial" charset="0"/>
                              <a:cs typeface="Arial" charset="0"/>
                            </a:rPr>
                            <m:t>1</m:t>
                          </m:r>
                        </m:sub>
                      </m:sSub>
                    </m:oMath>
                  </m:oMathPara>
                </a14:m>
                <a:endParaRPr lang="en-US" dirty="0"/>
              </a:p>
            </p:txBody>
          </p:sp>
        </mc:Choice>
        <mc:Fallback xmlns="">
          <p:sp>
            <p:nvSpPr>
              <p:cNvPr id="19" name="Rectangle 18">
                <a:extLst>
                  <a:ext uri="{FF2B5EF4-FFF2-40B4-BE49-F238E27FC236}">
                    <a16:creationId xmlns:a16="http://schemas.microsoft.com/office/drawing/2014/main" id="{931E1DD1-3DE5-48DB-5D59-1CDB5B742FA7}"/>
                  </a:ext>
                </a:extLst>
              </p:cNvPr>
              <p:cNvSpPr>
                <a:spLocks noRot="1" noChangeAspect="1" noMove="1" noResize="1" noEditPoints="1" noAdjustHandles="1" noChangeArrowheads="1" noChangeShapeType="1" noTextEdit="1"/>
              </p:cNvSpPr>
              <p:nvPr/>
            </p:nvSpPr>
            <p:spPr>
              <a:xfrm>
                <a:off x="7825339" y="3346847"/>
                <a:ext cx="356135" cy="307282"/>
              </a:xfrm>
              <a:prstGeom prst="rect">
                <a:avLst/>
              </a:prstGeom>
              <a:blipFill>
                <a:blip r:embed="rId4"/>
                <a:stretch>
                  <a:fillRect l="-3279" b="-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98315DF2-AD5E-1CDC-41D5-2B7904C4105A}"/>
                  </a:ext>
                </a:extLst>
              </p:cNvPr>
              <p:cNvSpPr/>
              <p:nvPr/>
            </p:nvSpPr>
            <p:spPr>
              <a:xfrm>
                <a:off x="8181474" y="3346847"/>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𝑡</m:t>
                          </m:r>
                        </m:e>
                        <m:sub>
                          <m:r>
                            <a:rPr lang="en-US" sz="1800" b="0" i="1" smtClean="0">
                              <a:latin typeface="Cambria Math" panose="02040503050406030204" pitchFamily="18" charset="0"/>
                              <a:ea typeface="Arial" charset="0"/>
                              <a:cs typeface="Arial" charset="0"/>
                            </a:rPr>
                            <m:t>2</m:t>
                          </m:r>
                        </m:sub>
                      </m:sSub>
                    </m:oMath>
                  </m:oMathPara>
                </a14:m>
                <a:endParaRPr lang="en-US" dirty="0"/>
              </a:p>
            </p:txBody>
          </p:sp>
        </mc:Choice>
        <mc:Fallback xmlns="">
          <p:sp>
            <p:nvSpPr>
              <p:cNvPr id="20" name="Rectangle 19">
                <a:extLst>
                  <a:ext uri="{FF2B5EF4-FFF2-40B4-BE49-F238E27FC236}">
                    <a16:creationId xmlns:a16="http://schemas.microsoft.com/office/drawing/2014/main" id="{98315DF2-AD5E-1CDC-41D5-2B7904C4105A}"/>
                  </a:ext>
                </a:extLst>
              </p:cNvPr>
              <p:cNvSpPr>
                <a:spLocks noRot="1" noChangeAspect="1" noMove="1" noResize="1" noEditPoints="1" noAdjustHandles="1" noChangeArrowheads="1" noChangeShapeType="1" noTextEdit="1"/>
              </p:cNvSpPr>
              <p:nvPr/>
            </p:nvSpPr>
            <p:spPr>
              <a:xfrm>
                <a:off x="8181474" y="3346847"/>
                <a:ext cx="356135" cy="307282"/>
              </a:xfrm>
              <a:prstGeom prst="rect">
                <a:avLst/>
              </a:prstGeom>
              <a:blipFill>
                <a:blip r:embed="rId5"/>
                <a:stretch>
                  <a:fillRect l="-3226" b="-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1287AF10-2F5E-80C6-FE9A-805BD65C2775}"/>
                  </a:ext>
                </a:extLst>
              </p:cNvPr>
              <p:cNvSpPr/>
              <p:nvPr/>
            </p:nvSpPr>
            <p:spPr>
              <a:xfrm>
                <a:off x="8537609" y="3346847"/>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𝑡</m:t>
                          </m:r>
                        </m:e>
                        <m:sub>
                          <m:r>
                            <a:rPr lang="en-US" sz="1800" b="0" i="1" smtClean="0">
                              <a:latin typeface="Cambria Math" panose="02040503050406030204" pitchFamily="18" charset="0"/>
                              <a:ea typeface="Arial" charset="0"/>
                              <a:cs typeface="Arial" charset="0"/>
                            </a:rPr>
                            <m:t>3</m:t>
                          </m:r>
                        </m:sub>
                      </m:sSub>
                    </m:oMath>
                  </m:oMathPara>
                </a14:m>
                <a:endParaRPr lang="en-US" dirty="0"/>
              </a:p>
            </p:txBody>
          </p:sp>
        </mc:Choice>
        <mc:Fallback xmlns="">
          <p:sp>
            <p:nvSpPr>
              <p:cNvPr id="21" name="Rectangle 20">
                <a:extLst>
                  <a:ext uri="{FF2B5EF4-FFF2-40B4-BE49-F238E27FC236}">
                    <a16:creationId xmlns:a16="http://schemas.microsoft.com/office/drawing/2014/main" id="{1287AF10-2F5E-80C6-FE9A-805BD65C2775}"/>
                  </a:ext>
                </a:extLst>
              </p:cNvPr>
              <p:cNvSpPr>
                <a:spLocks noRot="1" noChangeAspect="1" noMove="1" noResize="1" noEditPoints="1" noAdjustHandles="1" noChangeArrowheads="1" noChangeShapeType="1" noTextEdit="1"/>
              </p:cNvSpPr>
              <p:nvPr/>
            </p:nvSpPr>
            <p:spPr>
              <a:xfrm>
                <a:off x="8537609" y="3346847"/>
                <a:ext cx="356135" cy="307282"/>
              </a:xfrm>
              <a:prstGeom prst="rect">
                <a:avLst/>
              </a:prstGeom>
              <a:blipFill>
                <a:blip r:embed="rId6"/>
                <a:stretch>
                  <a:fillRect l="-4918" b="-5660"/>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3F427F6F-6D79-4749-5065-384A37B69C03}"/>
              </a:ext>
            </a:extLst>
          </p:cNvPr>
          <p:cNvSpPr/>
          <p:nvPr/>
        </p:nvSpPr>
        <p:spPr>
          <a:xfrm>
            <a:off x="8893744" y="3347210"/>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FA7221C-62EE-557C-F2DB-322776444F37}"/>
              </a:ext>
            </a:extLst>
          </p:cNvPr>
          <p:cNvSpPr/>
          <p:nvPr/>
        </p:nvSpPr>
        <p:spPr>
          <a:xfrm>
            <a:off x="9249879" y="3346847"/>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138BCE2-BF8D-1857-6B5E-F5918787B344}"/>
              </a:ext>
            </a:extLst>
          </p:cNvPr>
          <p:cNvSpPr/>
          <p:nvPr/>
        </p:nvSpPr>
        <p:spPr>
          <a:xfrm>
            <a:off x="9606014" y="3346847"/>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FF852E4-2B72-DCAE-1B60-D0058C7C3BBF}"/>
              </a:ext>
            </a:extLst>
          </p:cNvPr>
          <p:cNvSpPr/>
          <p:nvPr/>
        </p:nvSpPr>
        <p:spPr>
          <a:xfrm>
            <a:off x="9962149" y="3346847"/>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4C14D9A-71F0-D926-C4A0-F56422E53B9E}"/>
                  </a:ext>
                </a:extLst>
              </p:cNvPr>
              <p:cNvSpPr txBox="1"/>
              <p:nvPr/>
            </p:nvSpPr>
            <p:spPr>
              <a:xfrm>
                <a:off x="9249879" y="3322935"/>
                <a:ext cx="356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rgbClr val="0070C0"/>
                              </a:solidFill>
                              <a:latin typeface="Cambria Math" panose="02040503050406030204" pitchFamily="18" charset="0"/>
                              <a:ea typeface="Arial" charset="0"/>
                              <a:cs typeface="Arial" charset="0"/>
                            </a:rPr>
                          </m:ctrlPr>
                        </m:sSubPr>
                        <m:e>
                          <m:r>
                            <a:rPr lang="en-US" sz="1800" b="0" i="1" smtClean="0">
                              <a:solidFill>
                                <a:srgbClr val="0070C0"/>
                              </a:solidFill>
                              <a:latin typeface="Cambria Math" panose="02040503050406030204" pitchFamily="18" charset="0"/>
                              <a:ea typeface="Arial" charset="0"/>
                              <a:cs typeface="Arial" charset="0"/>
                            </a:rPr>
                            <m:t>𝑡</m:t>
                          </m:r>
                        </m:e>
                        <m:sub>
                          <m:r>
                            <a:rPr lang="en-US" sz="1800" b="0" i="1" smtClean="0">
                              <a:solidFill>
                                <a:srgbClr val="0070C0"/>
                              </a:solidFill>
                              <a:latin typeface="Cambria Math" panose="02040503050406030204" pitchFamily="18" charset="0"/>
                              <a:ea typeface="Arial" charset="0"/>
                              <a:cs typeface="Arial" charset="0"/>
                            </a:rPr>
                            <m:t>5</m:t>
                          </m:r>
                        </m:sub>
                      </m:sSub>
                    </m:oMath>
                  </m:oMathPara>
                </a14:m>
                <a:endParaRPr lang="en-US" dirty="0"/>
              </a:p>
            </p:txBody>
          </p:sp>
        </mc:Choice>
        <mc:Fallback xmlns="">
          <p:sp>
            <p:nvSpPr>
              <p:cNvPr id="27" name="TextBox 26">
                <a:extLst>
                  <a:ext uri="{FF2B5EF4-FFF2-40B4-BE49-F238E27FC236}">
                    <a16:creationId xmlns:a16="http://schemas.microsoft.com/office/drawing/2014/main" id="{94C14D9A-71F0-D926-C4A0-F56422E53B9E}"/>
                  </a:ext>
                </a:extLst>
              </p:cNvPr>
              <p:cNvSpPr txBox="1">
                <a:spLocks noRot="1" noChangeAspect="1" noMove="1" noResize="1" noEditPoints="1" noAdjustHandles="1" noChangeArrowheads="1" noChangeShapeType="1" noTextEdit="1"/>
              </p:cNvSpPr>
              <p:nvPr/>
            </p:nvSpPr>
            <p:spPr>
              <a:xfrm>
                <a:off x="9249879" y="3322935"/>
                <a:ext cx="35613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1121CEB-7A39-5D05-F049-F7CB8A3C61A2}"/>
                  </a:ext>
                </a:extLst>
              </p:cNvPr>
              <p:cNvSpPr txBox="1"/>
              <p:nvPr/>
            </p:nvSpPr>
            <p:spPr>
              <a:xfrm>
                <a:off x="8884118" y="3315822"/>
                <a:ext cx="356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rgbClr val="0070C0"/>
                              </a:solidFill>
                              <a:latin typeface="Cambria Math" panose="02040503050406030204" pitchFamily="18" charset="0"/>
                              <a:ea typeface="Arial" charset="0"/>
                              <a:cs typeface="Arial" charset="0"/>
                            </a:rPr>
                          </m:ctrlPr>
                        </m:sSubPr>
                        <m:e>
                          <m:r>
                            <a:rPr lang="en-US" sz="1800" b="0" i="1" smtClean="0">
                              <a:solidFill>
                                <a:srgbClr val="0070C0"/>
                              </a:solidFill>
                              <a:latin typeface="Cambria Math" panose="02040503050406030204" pitchFamily="18" charset="0"/>
                              <a:ea typeface="Arial" charset="0"/>
                              <a:cs typeface="Arial" charset="0"/>
                            </a:rPr>
                            <m:t>𝑡</m:t>
                          </m:r>
                        </m:e>
                        <m:sub>
                          <m:r>
                            <a:rPr lang="en-US" sz="1800" b="0" i="1" smtClean="0">
                              <a:solidFill>
                                <a:srgbClr val="0070C0"/>
                              </a:solidFill>
                              <a:latin typeface="Cambria Math" panose="02040503050406030204" pitchFamily="18" charset="0"/>
                              <a:ea typeface="Arial" charset="0"/>
                              <a:cs typeface="Arial" charset="0"/>
                            </a:rPr>
                            <m:t>4</m:t>
                          </m:r>
                        </m:sub>
                      </m:sSub>
                    </m:oMath>
                  </m:oMathPara>
                </a14:m>
                <a:endParaRPr lang="en-US" dirty="0"/>
              </a:p>
            </p:txBody>
          </p:sp>
        </mc:Choice>
        <mc:Fallback xmlns="">
          <p:sp>
            <p:nvSpPr>
              <p:cNvPr id="29" name="TextBox 28">
                <a:extLst>
                  <a:ext uri="{FF2B5EF4-FFF2-40B4-BE49-F238E27FC236}">
                    <a16:creationId xmlns:a16="http://schemas.microsoft.com/office/drawing/2014/main" id="{31121CEB-7A39-5D05-F049-F7CB8A3C61A2}"/>
                  </a:ext>
                </a:extLst>
              </p:cNvPr>
              <p:cNvSpPr txBox="1">
                <a:spLocks noRot="1" noChangeAspect="1" noMove="1" noResize="1" noEditPoints="1" noAdjustHandles="1" noChangeArrowheads="1" noChangeShapeType="1" noTextEdit="1"/>
              </p:cNvSpPr>
              <p:nvPr/>
            </p:nvSpPr>
            <p:spPr>
              <a:xfrm>
                <a:off x="8884118" y="3315822"/>
                <a:ext cx="356135" cy="369332"/>
              </a:xfrm>
              <a:prstGeom prst="rect">
                <a:avLst/>
              </a:prstGeom>
              <a:blipFill>
                <a:blip r:embed="rId8"/>
                <a:stretch>
                  <a:fillRect/>
                </a:stretch>
              </a:blipFill>
            </p:spPr>
            <p:txBody>
              <a:bodyPr/>
              <a:lstStyle/>
              <a:p>
                <a:r>
                  <a:rPr lang="en-US">
                    <a:noFill/>
                  </a:rPr>
                  <a:t> </a:t>
                </a:r>
              </a:p>
            </p:txBody>
          </p:sp>
        </mc:Fallback>
      </mc:AlternateContent>
      <p:sp>
        <p:nvSpPr>
          <p:cNvPr id="30" name="Down Arrow 29">
            <a:extLst>
              <a:ext uri="{FF2B5EF4-FFF2-40B4-BE49-F238E27FC236}">
                <a16:creationId xmlns:a16="http://schemas.microsoft.com/office/drawing/2014/main" id="{A7D8010C-0997-D04A-B766-DAE5A9C43D80}"/>
              </a:ext>
            </a:extLst>
          </p:cNvPr>
          <p:cNvSpPr/>
          <p:nvPr/>
        </p:nvSpPr>
        <p:spPr>
          <a:xfrm>
            <a:off x="8989996" y="1848777"/>
            <a:ext cx="163629" cy="3022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a:extLst>
              <a:ext uri="{FF2B5EF4-FFF2-40B4-BE49-F238E27FC236}">
                <a16:creationId xmlns:a16="http://schemas.microsoft.com/office/drawing/2014/main" id="{B48EA2D2-9B23-CED4-000C-5F584EBE1480}"/>
              </a:ext>
            </a:extLst>
          </p:cNvPr>
          <p:cNvSpPr/>
          <p:nvPr/>
        </p:nvSpPr>
        <p:spPr>
          <a:xfrm>
            <a:off x="8989995" y="2965308"/>
            <a:ext cx="163629" cy="3022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Bent Arrow 32">
            <a:extLst>
              <a:ext uri="{FF2B5EF4-FFF2-40B4-BE49-F238E27FC236}">
                <a16:creationId xmlns:a16="http://schemas.microsoft.com/office/drawing/2014/main" id="{3F742D7B-695C-0782-C60C-C49DB66A7DAE}"/>
              </a:ext>
            </a:extLst>
          </p:cNvPr>
          <p:cNvSpPr/>
          <p:nvPr/>
        </p:nvSpPr>
        <p:spPr>
          <a:xfrm rot="20111317">
            <a:off x="7227928" y="2418336"/>
            <a:ext cx="731520" cy="815251"/>
          </a:xfrm>
          <a:prstGeom prst="bentArrow">
            <a:avLst>
              <a:gd name="adj1" fmla="val 13158"/>
              <a:gd name="adj2" fmla="val 25658"/>
              <a:gd name="adj3" fmla="val 25000"/>
              <a:gd name="adj4" fmla="val 7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a:extLst>
              <a:ext uri="{FF2B5EF4-FFF2-40B4-BE49-F238E27FC236}">
                <a16:creationId xmlns:a16="http://schemas.microsoft.com/office/drawing/2014/main" id="{C16E185C-5649-582E-7AE7-1C680B696965}"/>
              </a:ext>
            </a:extLst>
          </p:cNvPr>
          <p:cNvSpPr/>
          <p:nvPr/>
        </p:nvSpPr>
        <p:spPr>
          <a:xfrm rot="7820628">
            <a:off x="10209335" y="2538792"/>
            <a:ext cx="731520" cy="815251"/>
          </a:xfrm>
          <a:prstGeom prst="bentArrow">
            <a:avLst>
              <a:gd name="adj1" fmla="val 13158"/>
              <a:gd name="adj2" fmla="val 25658"/>
              <a:gd name="adj3" fmla="val 25000"/>
              <a:gd name="adj4" fmla="val 7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0810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p:bldP spid="29" grpId="0"/>
      <p:bldP spid="30" grpId="0" animBg="1"/>
      <p:bldP spid="31"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 Placeholder 9">
                <a:extLst>
                  <a:ext uri="{FF2B5EF4-FFF2-40B4-BE49-F238E27FC236}">
                    <a16:creationId xmlns:a16="http://schemas.microsoft.com/office/drawing/2014/main" id="{6A927EAB-2F22-A3C8-E864-89E800ACD6A4}"/>
                  </a:ext>
                </a:extLst>
              </p:cNvPr>
              <p:cNvSpPr>
                <a:spLocks noGrp="1"/>
              </p:cNvSpPr>
              <p:nvPr/>
            </p:nvSpPr>
            <p:spPr>
              <a:xfrm>
                <a:off x="838200" y="1059505"/>
                <a:ext cx="5099295" cy="3168198"/>
              </a:xfrm>
              <a:prstGeom prst="rect">
                <a:avLst/>
              </a:prstGeom>
            </p:spPr>
            <p:txBody>
              <a:bodyPr wrap="square" lIns="111962" tIns="111962" rIns="111962" bIns="111962">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cs typeface="Arial" panose="020B0604020202020204" pitchFamily="34" charset="0"/>
                            </a:rPr>
                          </m:ctrlPr>
                        </m:accPr>
                        <m:e>
                          <m:r>
                            <m:rPr>
                              <m:sty m:val="p"/>
                            </m:rPr>
                            <a:rPr lang="en-US" sz="2400">
                              <a:latin typeface="Cambria Math" panose="02040503050406030204" pitchFamily="18" charset="0"/>
                              <a:cs typeface="Arial" panose="020B0604020202020204" pitchFamily="34" charset="0"/>
                            </a:rPr>
                            <m:t>ICL</m:t>
                          </m:r>
                        </m:e>
                      </m:acc>
                    </m:oMath>
                  </m:oMathPara>
                </a14:m>
                <a:endParaRPr lang="en-US" sz="2400" dirty="0">
                  <a:latin typeface="Arial" panose="020B0604020202020204" pitchFamily="34" charset="0"/>
                  <a:cs typeface="Arial" panose="020B0604020202020204" pitchFamily="34" charset="0"/>
                </a:endParaRPr>
              </a:p>
              <a:p>
                <a:pPr algn="just"/>
                <a:r>
                  <a:rPr lang="en-US" sz="1600" dirty="0">
                    <a:latin typeface="Aptos" panose="020B0004020202020204" pitchFamily="34" charset="0"/>
                    <a:ea typeface="Arial" charset="0"/>
                    <a:cs typeface="Arial" charset="0"/>
                  </a:rPr>
                  <a:t>Given an input domain </a:t>
                </a:r>
                <a14:m>
                  <m:oMath xmlns:m="http://schemas.openxmlformats.org/officeDocument/2006/math">
                    <m:r>
                      <m:rPr>
                        <m:sty m:val="p"/>
                      </m:rPr>
                      <a:rPr lang="en-US" sz="1600" b="0" i="0">
                        <a:latin typeface="Cambria Math" panose="02040503050406030204" pitchFamily="18" charset="0"/>
                        <a:ea typeface="Arial" charset="0"/>
                        <a:cs typeface="Arial" charset="0"/>
                      </a:rPr>
                      <m:t>x</m:t>
                    </m:r>
                    <m:r>
                      <a:rPr lang="en-US" sz="1600" b="0" i="0">
                        <a:latin typeface="Cambria Math" panose="02040503050406030204" pitchFamily="18" charset="0"/>
                        <a:ea typeface="Arial" charset="0"/>
                        <a:cs typeface="Arial" charset="0"/>
                      </a:rPr>
                      <m:t> ~ </m:t>
                    </m:r>
                    <m:r>
                      <m:rPr>
                        <m:sty m:val="p"/>
                      </m:rPr>
                      <a:rPr lang="el-GR" sz="1600" b="0" i="0">
                        <a:latin typeface="Cambria Math" panose="02040503050406030204" pitchFamily="18" charset="0"/>
                        <a:ea typeface="Cambria Math" panose="02040503050406030204" pitchFamily="18" charset="0"/>
                        <a:cs typeface="Arial" charset="0"/>
                      </a:rPr>
                      <m:t>Χ</m:t>
                    </m:r>
                  </m:oMath>
                </a14:m>
                <a:r>
                  <a:rPr lang="en-US" sz="1600" dirty="0">
                    <a:latin typeface="Aptos" panose="020B0004020202020204" pitchFamily="34" charset="0"/>
                    <a:ea typeface="Arial" charset="0"/>
                    <a:cs typeface="Arial" charset="0"/>
                  </a:rPr>
                  <a:t>, and a function class </a:t>
                </a:r>
                <a14:m>
                  <m:oMath xmlns:m="http://schemas.openxmlformats.org/officeDocument/2006/math">
                    <m:r>
                      <m:rPr>
                        <m:sty m:val="p"/>
                      </m:rPr>
                      <a:rPr lang="en-US" sz="1600" b="0" i="0">
                        <a:latin typeface="Cambria Math" panose="02040503050406030204" pitchFamily="18" charset="0"/>
                        <a:ea typeface="Arial" charset="0"/>
                        <a:cs typeface="Arial" charset="0"/>
                      </a:rPr>
                      <m:t>f</m:t>
                    </m:r>
                    <m:r>
                      <a:rPr lang="en-US" sz="1600" b="0" i="0">
                        <a:latin typeface="Cambria Math" panose="02040503050406030204" pitchFamily="18" charset="0"/>
                        <a:ea typeface="Arial" charset="0"/>
                        <a:cs typeface="Arial" charset="0"/>
                      </a:rPr>
                      <m:t> ~ </m:t>
                    </m:r>
                    <m:r>
                      <m:rPr>
                        <m:sty m:val="p"/>
                      </m:rPr>
                      <a:rPr lang="el-GR" sz="1600" b="0" i="0">
                        <a:latin typeface="Cambria Math" panose="02040503050406030204" pitchFamily="18" charset="0"/>
                        <a:ea typeface="Cambria Math" panose="02040503050406030204" pitchFamily="18" charset="0"/>
                        <a:cs typeface="Arial" charset="0"/>
                      </a:rPr>
                      <m:t>Ϝ</m:t>
                    </m:r>
                  </m:oMath>
                </a14:m>
                <a:r>
                  <a:rPr lang="en-US" sz="1600" dirty="0">
                    <a:latin typeface="Aptos" panose="020B0004020202020204" pitchFamily="34" charset="0"/>
                    <a:ea typeface="Arial" charset="0"/>
                    <a:cs typeface="Arial" charset="0"/>
                  </a:rPr>
                  <a:t>, </a:t>
                </a:r>
                <a:r>
                  <a:rPr lang="en-US" sz="1600" dirty="0">
                    <a:solidFill>
                      <a:srgbClr val="0070C0"/>
                    </a:solidFill>
                    <a:latin typeface="Aptos" panose="020B0004020202020204" pitchFamily="34" charset="0"/>
                    <a:ea typeface="Arial" charset="0"/>
                    <a:cs typeface="Arial" charset="0"/>
                  </a:rPr>
                  <a:t>ICL objective</a:t>
                </a:r>
                <a:r>
                  <a:rPr lang="en-US" sz="1600" dirty="0">
                    <a:latin typeface="Aptos" panose="020B0004020202020204" pitchFamily="34" charset="0"/>
                    <a:ea typeface="Arial" charset="0"/>
                    <a:cs typeface="Arial" charset="0"/>
                  </a:rPr>
                  <a:t> is used to train the model by giving it structured paired inputs:</a:t>
                </a:r>
              </a:p>
              <a:p>
                <a:pPr algn="just"/>
                <a:endParaRPr lang="en-US" sz="1600" dirty="0">
                  <a:latin typeface="Aptos" panose="020B0004020202020204" pitchFamily="34" charset="0"/>
                  <a:ea typeface="Arial" charset="0"/>
                  <a:cs typeface="Arial" charset="0"/>
                </a:endParaRPr>
              </a:p>
              <a:p>
                <a:endParaRPr lang="en-US" sz="1600" dirty="0">
                  <a:latin typeface="Aptos" panose="020B0004020202020204" pitchFamily="34" charset="0"/>
                  <a:ea typeface="Arial" charset="0"/>
                  <a:cs typeface="Arial" charset="0"/>
                </a:endParaRPr>
              </a:p>
              <a:p>
                <a:endParaRPr lang="en-US" sz="1600" dirty="0">
                  <a:latin typeface="Aptos" panose="020B0004020202020204" pitchFamily="34" charset="0"/>
                  <a:ea typeface="Arial" charset="0"/>
                  <a:cs typeface="Arial" charset="0"/>
                </a:endParaRPr>
              </a:p>
              <a:p>
                <a:pPr marL="285750" indent="-285750" algn="just">
                  <a:buFont typeface="Arial" panose="020B0604020202020204" pitchFamily="34" charset="0"/>
                  <a:buChar char="•"/>
                </a:pPr>
                <a:r>
                  <a:rPr lang="en-US" sz="1600" dirty="0">
                    <a:latin typeface="Aptos" panose="020B0004020202020204" pitchFamily="34" charset="0"/>
                    <a:cs typeface="Arial" panose="020B0604020202020204" pitchFamily="34" charset="0"/>
                  </a:rPr>
                  <a:t>Models trained on </a:t>
                </a:r>
                <a:r>
                  <a:rPr lang="en-US" sz="1600" dirty="0">
                    <a:solidFill>
                      <a:srgbClr val="FF0000"/>
                    </a:solidFill>
                    <a:latin typeface="Aptos" panose="020B0004020202020204" pitchFamily="34" charset="0"/>
                    <a:cs typeface="Arial" panose="020B0604020202020204" pitchFamily="34" charset="0"/>
                  </a:rPr>
                  <a:t>structured</a:t>
                </a:r>
                <a:r>
                  <a:rPr lang="en-US" sz="1600" dirty="0">
                    <a:latin typeface="Aptos" panose="020B0004020202020204" pitchFamily="34" charset="0"/>
                    <a:cs typeface="Arial" panose="020B0604020202020204" pitchFamily="34" charset="0"/>
                  </a:rPr>
                  <a:t> sequences</a:t>
                </a:r>
              </a:p>
              <a:p>
                <a:pPr marL="285750" indent="-285750" algn="just">
                  <a:buFont typeface="Arial" panose="020B0604020202020204" pitchFamily="34" charset="0"/>
                  <a:buChar char="•"/>
                </a:pPr>
                <a:r>
                  <a:rPr lang="en-US" sz="1600" dirty="0">
                    <a:solidFill>
                      <a:srgbClr val="FF0000"/>
                    </a:solidFill>
                    <a:latin typeface="Aptos" panose="020B0004020202020204" pitchFamily="34" charset="0"/>
                    <a:cs typeface="Arial" panose="020B0604020202020204" pitchFamily="34" charset="0"/>
                  </a:rPr>
                  <a:t>Non-Emergent</a:t>
                </a:r>
                <a:r>
                  <a:rPr lang="en-US" sz="1600" dirty="0">
                    <a:latin typeface="Aptos" panose="020B0004020202020204" pitchFamily="34" charset="0"/>
                    <a:cs typeface="Arial" panose="020B0604020202020204" pitchFamily="34" charset="0"/>
                  </a:rPr>
                  <a:t> phenomenon</a:t>
                </a:r>
              </a:p>
              <a:p>
                <a:endParaRPr lang="en-US" sz="1600" dirty="0">
                  <a:latin typeface="+mn-lt"/>
                  <a:ea typeface="Arial" charset="0"/>
                  <a:cs typeface="Arial" charset="0"/>
                </a:endParaRPr>
              </a:p>
            </p:txBody>
          </p:sp>
        </mc:Choice>
        <mc:Fallback xmlns="">
          <p:sp>
            <p:nvSpPr>
              <p:cNvPr id="7" name="Text Placeholder 9">
                <a:extLst>
                  <a:ext uri="{FF2B5EF4-FFF2-40B4-BE49-F238E27FC236}">
                    <a16:creationId xmlns:a16="http://schemas.microsoft.com/office/drawing/2014/main" id="{6A927EAB-2F22-A3C8-E864-89E800ACD6A4}"/>
                  </a:ext>
                </a:extLst>
              </p:cNvPr>
              <p:cNvSpPr>
                <a:spLocks noGrp="1" noRot="1" noChangeAspect="1" noMove="1" noResize="1" noEditPoints="1" noAdjustHandles="1" noChangeArrowheads="1" noChangeShapeType="1" noTextEdit="1"/>
              </p:cNvSpPr>
              <p:nvPr/>
            </p:nvSpPr>
            <p:spPr>
              <a:xfrm>
                <a:off x="838200" y="1059505"/>
                <a:ext cx="5099295" cy="3168198"/>
              </a:xfrm>
              <a:prstGeom prst="rect">
                <a:avLst/>
              </a:prstGeom>
              <a:blipFill>
                <a:blip r:embed="rId3"/>
                <a:stretch>
                  <a:fillRect l="-359" r="-239"/>
                </a:stretch>
              </a:blipFill>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5955C1DA-6A4E-B100-6D00-1EC8586C50B4}"/>
              </a:ext>
            </a:extLst>
          </p:cNvPr>
          <p:cNvSpPr/>
          <p:nvPr/>
        </p:nvSpPr>
        <p:spPr>
          <a:xfrm>
            <a:off x="263090" y="4650272"/>
            <a:ext cx="11665819" cy="991389"/>
          </a:xfrm>
          <a:prstGeom prst="round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ptos" panose="020B0004020202020204" pitchFamily="34" charset="0"/>
              </a:rPr>
              <a:t>Transformers trained with </a:t>
            </a:r>
            <a:r>
              <a:rPr lang="en-US" sz="2800" dirty="0">
                <a:solidFill>
                  <a:srgbClr val="FF0000"/>
                </a:solidFill>
                <a:latin typeface="Aptos" panose="020B0004020202020204" pitchFamily="34" charset="0"/>
              </a:rPr>
              <a:t>ICL objective</a:t>
            </a:r>
            <a:r>
              <a:rPr lang="en-US" sz="2800" dirty="0">
                <a:solidFill>
                  <a:schemeClr val="tx1"/>
                </a:solidFill>
                <a:latin typeface="Aptos" panose="020B0004020202020204" pitchFamily="34" charset="0"/>
              </a:rPr>
              <a:t>, yield </a:t>
            </a:r>
            <a:r>
              <a:rPr lang="en-US" sz="2800" dirty="0">
                <a:solidFill>
                  <a:srgbClr val="FF0000"/>
                </a:solidFill>
                <a:latin typeface="Aptos" panose="020B0004020202020204" pitchFamily="34" charset="0"/>
              </a:rPr>
              <a:t>non-emergent</a:t>
            </a:r>
            <a:r>
              <a:rPr lang="en-US" sz="2800" dirty="0">
                <a:solidFill>
                  <a:schemeClr val="tx1"/>
                </a:solidFill>
                <a:latin typeface="Aptos" panose="020B0004020202020204" pitchFamily="34" charset="0"/>
              </a:rPr>
              <a:t> meta learning. </a:t>
            </a:r>
          </a:p>
        </p:txBody>
      </p:sp>
      <p:sp>
        <p:nvSpPr>
          <p:cNvPr id="4" name="Slide Number Placeholder 3">
            <a:extLst>
              <a:ext uri="{FF2B5EF4-FFF2-40B4-BE49-F238E27FC236}">
                <a16:creationId xmlns:a16="http://schemas.microsoft.com/office/drawing/2014/main" id="{5A56A4D5-6995-6831-10DE-78825D1C36B9}"/>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11</a:t>
            </a:fld>
            <a:endParaRPr lang="en-US"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21E6A82-6069-C5E7-402A-0350F7283437}"/>
                  </a:ext>
                </a:extLst>
              </p:cNvPr>
              <p:cNvSpPr/>
              <p:nvPr/>
            </p:nvSpPr>
            <p:spPr>
              <a:xfrm>
                <a:off x="7228575" y="1309979"/>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1</m:t>
                          </m:r>
                        </m:sub>
                      </m:sSub>
                    </m:oMath>
                  </m:oMathPara>
                </a14:m>
                <a:endParaRPr lang="en-US" dirty="0"/>
              </a:p>
            </p:txBody>
          </p:sp>
        </mc:Choice>
        <mc:Fallback xmlns="">
          <p:sp>
            <p:nvSpPr>
              <p:cNvPr id="8" name="Rectangle 7">
                <a:extLst>
                  <a:ext uri="{FF2B5EF4-FFF2-40B4-BE49-F238E27FC236}">
                    <a16:creationId xmlns:a16="http://schemas.microsoft.com/office/drawing/2014/main" id="{921E6A82-6069-C5E7-402A-0350F7283437}"/>
                  </a:ext>
                </a:extLst>
              </p:cNvPr>
              <p:cNvSpPr>
                <a:spLocks noRot="1" noChangeAspect="1" noMove="1" noResize="1" noEditPoints="1" noAdjustHandles="1" noChangeArrowheads="1" noChangeShapeType="1" noTextEdit="1"/>
              </p:cNvSpPr>
              <p:nvPr/>
            </p:nvSpPr>
            <p:spPr>
              <a:xfrm>
                <a:off x="7228575" y="1309979"/>
                <a:ext cx="635266" cy="45624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25A7B4D-A260-7208-CC7A-D38D8AA43BC8}"/>
                  </a:ext>
                </a:extLst>
              </p:cNvPr>
              <p:cNvSpPr/>
              <p:nvPr/>
            </p:nvSpPr>
            <p:spPr>
              <a:xfrm>
                <a:off x="7863841" y="1309979"/>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Arial" charset="0"/>
                          <a:cs typeface="Arial" charset="0"/>
                        </a:rPr>
                        <m:t>𝑓</m:t>
                      </m:r>
                      <m:r>
                        <a:rPr lang="en-US" sz="1800" b="0" i="1" smtClean="0">
                          <a:latin typeface="Cambria Math" panose="02040503050406030204" pitchFamily="18" charset="0"/>
                          <a:ea typeface="Arial" charset="0"/>
                          <a:cs typeface="Arial" charset="0"/>
                        </a:rPr>
                        <m:t>(</m:t>
                      </m:r>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1</m:t>
                          </m:r>
                        </m:sub>
                      </m:sSub>
                      <m:r>
                        <a:rPr lang="en-US" sz="1800" b="0" i="1" smtClean="0">
                          <a:latin typeface="Cambria Math" panose="02040503050406030204" pitchFamily="18" charset="0"/>
                          <a:ea typeface="Arial" charset="0"/>
                          <a:cs typeface="Arial" charset="0"/>
                        </a:rPr>
                        <m:t>)</m:t>
                      </m:r>
                    </m:oMath>
                  </m:oMathPara>
                </a14:m>
                <a:endParaRPr lang="en-US" dirty="0"/>
              </a:p>
            </p:txBody>
          </p:sp>
        </mc:Choice>
        <mc:Fallback xmlns="">
          <p:sp>
            <p:nvSpPr>
              <p:cNvPr id="9" name="Rectangle 8">
                <a:extLst>
                  <a:ext uri="{FF2B5EF4-FFF2-40B4-BE49-F238E27FC236}">
                    <a16:creationId xmlns:a16="http://schemas.microsoft.com/office/drawing/2014/main" id="{625A7B4D-A260-7208-CC7A-D38D8AA43BC8}"/>
                  </a:ext>
                </a:extLst>
              </p:cNvPr>
              <p:cNvSpPr>
                <a:spLocks noRot="1" noChangeAspect="1" noMove="1" noResize="1" noEditPoints="1" noAdjustHandles="1" noChangeArrowheads="1" noChangeShapeType="1" noTextEdit="1"/>
              </p:cNvSpPr>
              <p:nvPr/>
            </p:nvSpPr>
            <p:spPr>
              <a:xfrm>
                <a:off x="7863841" y="1309979"/>
                <a:ext cx="635266" cy="456244"/>
              </a:xfrm>
              <a:prstGeom prst="rect">
                <a:avLst/>
              </a:prstGeom>
              <a:blipFill>
                <a:blip r:embed="rId5"/>
                <a:stretch>
                  <a:fillRect l="-13084" r="-4673"/>
                </a:stretch>
              </a:blipFill>
            </p:spPr>
            <p:txBody>
              <a:bodyPr/>
              <a:lstStyle/>
              <a:p>
                <a:r>
                  <a:rPr lang="en-US">
                    <a:noFill/>
                  </a:rPr>
                  <a:t> </a:t>
                </a:r>
              </a:p>
            </p:txBody>
          </p:sp>
        </mc:Fallback>
      </mc:AlternateContent>
      <p:sp>
        <p:nvSpPr>
          <p:cNvPr id="18" name="Rounded Rectangle 17">
            <a:extLst>
              <a:ext uri="{FF2B5EF4-FFF2-40B4-BE49-F238E27FC236}">
                <a16:creationId xmlns:a16="http://schemas.microsoft.com/office/drawing/2014/main" id="{9150C72D-276C-6AA3-B389-269DB48DA748}"/>
              </a:ext>
            </a:extLst>
          </p:cNvPr>
          <p:cNvSpPr/>
          <p:nvPr/>
        </p:nvSpPr>
        <p:spPr>
          <a:xfrm>
            <a:off x="8359541" y="2188792"/>
            <a:ext cx="1515980" cy="7218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Transformer</a:t>
            </a:r>
          </a:p>
        </p:txBody>
      </p:sp>
      <p:sp>
        <p:nvSpPr>
          <p:cNvPr id="30" name="Down Arrow 29">
            <a:extLst>
              <a:ext uri="{FF2B5EF4-FFF2-40B4-BE49-F238E27FC236}">
                <a16:creationId xmlns:a16="http://schemas.microsoft.com/office/drawing/2014/main" id="{A7D8010C-0997-D04A-B766-DAE5A9C43D80}"/>
              </a:ext>
            </a:extLst>
          </p:cNvPr>
          <p:cNvSpPr/>
          <p:nvPr/>
        </p:nvSpPr>
        <p:spPr>
          <a:xfrm>
            <a:off x="8989996" y="1848777"/>
            <a:ext cx="163629" cy="3022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a:extLst>
              <a:ext uri="{FF2B5EF4-FFF2-40B4-BE49-F238E27FC236}">
                <a16:creationId xmlns:a16="http://schemas.microsoft.com/office/drawing/2014/main" id="{B48EA2D2-9B23-CED4-000C-5F584EBE1480}"/>
              </a:ext>
            </a:extLst>
          </p:cNvPr>
          <p:cNvSpPr/>
          <p:nvPr/>
        </p:nvSpPr>
        <p:spPr>
          <a:xfrm>
            <a:off x="8989995" y="2965308"/>
            <a:ext cx="163629" cy="3022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266EC8F-2E3D-0CA9-2904-C9ED163D4287}"/>
                  </a:ext>
                </a:extLst>
              </p:cNvPr>
              <p:cNvSpPr txBox="1"/>
              <p:nvPr/>
            </p:nvSpPr>
            <p:spPr>
              <a:xfrm>
                <a:off x="564557" y="2426624"/>
                <a:ext cx="6033685" cy="689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600" b="0" i="1" smtClean="0">
                              <a:latin typeface="Cambria Math" panose="02040503050406030204" pitchFamily="18" charset="0"/>
                              <a:ea typeface="Arial" charset="0"/>
                              <a:cs typeface="Arial" charset="0"/>
                            </a:rPr>
                          </m:ctrlPr>
                        </m:funcPr>
                        <m:fName>
                          <m:r>
                            <a:rPr lang="en-US" sz="1600" b="0" i="1" smtClean="0">
                              <a:latin typeface="Cambria Math" panose="02040503050406030204" pitchFamily="18" charset="0"/>
                              <a:ea typeface="Arial" charset="0"/>
                              <a:cs typeface="Arial" charset="0"/>
                            </a:rPr>
                            <m:t>𝑎𝑟𝑔</m:t>
                          </m:r>
                          <m:r>
                            <a:rPr lang="en-US" sz="1600" b="0" i="1" smtClean="0">
                              <a:latin typeface="Cambria Math" panose="02040503050406030204" pitchFamily="18" charset="0"/>
                              <a:ea typeface="Arial" charset="0"/>
                              <a:cs typeface="Arial" charset="0"/>
                            </a:rPr>
                            <m:t> </m:t>
                          </m:r>
                          <m:sSub>
                            <m:sSubPr>
                              <m:ctrlPr>
                                <a:rPr lang="en-US" sz="1600" b="0" i="1" smtClean="0">
                                  <a:latin typeface="Cambria Math" panose="02040503050406030204" pitchFamily="18" charset="0"/>
                                  <a:ea typeface="Arial" charset="0"/>
                                  <a:cs typeface="Arial" charset="0"/>
                                </a:rPr>
                              </m:ctrlPr>
                            </m:sSubPr>
                            <m:e>
                              <m:r>
                                <a:rPr lang="en-US" sz="1600" b="0" i="1" smtClean="0">
                                  <a:latin typeface="Cambria Math" panose="02040503050406030204" pitchFamily="18" charset="0"/>
                                  <a:ea typeface="Arial" charset="0"/>
                                  <a:cs typeface="Arial" charset="0"/>
                                </a:rPr>
                                <m:t>𝑚𝑎𝑥</m:t>
                              </m:r>
                            </m:e>
                            <m:sub>
                              <m:r>
                                <m:rPr>
                                  <m:sty m:val="p"/>
                                  <m:brk m:alnAt="7"/>
                                </m:rPr>
                                <a:rPr lang="en-US" sz="1600" b="0" i="0" smtClean="0">
                                  <a:latin typeface="Cambria Math" panose="02040503050406030204" pitchFamily="18" charset="0"/>
                                  <a:ea typeface="Arial" charset="0"/>
                                  <a:cs typeface="Arial" charset="0"/>
                                </a:rPr>
                                <m:t>Θ</m:t>
                              </m:r>
                            </m:sub>
                          </m:sSub>
                        </m:fName>
                        <m:e>
                          <m:nary>
                            <m:naryPr>
                              <m:chr m:val="∑"/>
                              <m:subHide m:val="on"/>
                              <m:supHide m:val="on"/>
                              <m:ctrlPr>
                                <a:rPr lang="en-US" sz="1600" i="1">
                                  <a:latin typeface="Cambria Math" panose="02040503050406030204" pitchFamily="18" charset="0"/>
                                  <a:cs typeface="Arial" charset="0"/>
                                </a:rPr>
                              </m:ctrlPr>
                            </m:naryPr>
                            <m:sub/>
                            <m:sup/>
                            <m:e>
                              <m:r>
                                <m:rPr>
                                  <m:sty m:val="p"/>
                                </m:rPr>
                                <a:rPr lang="en-US" sz="1600">
                                  <a:latin typeface="Cambria Math" panose="02040503050406030204" pitchFamily="18" charset="0"/>
                                  <a:ea typeface="Arial" charset="0"/>
                                  <a:cs typeface="Arial" charset="0"/>
                                </a:rPr>
                                <m:t>log</m:t>
                              </m:r>
                              <m:r>
                                <a:rPr lang="en-US" sz="1600" b="0" i="1" smtClean="0">
                                  <a:latin typeface="Cambria Math" panose="02040503050406030204" pitchFamily="18" charset="0"/>
                                  <a:ea typeface="Arial" charset="0"/>
                                  <a:cs typeface="Arial" charset="0"/>
                                </a:rPr>
                                <m:t> </m:t>
                              </m:r>
                              <m:r>
                                <a:rPr lang="en-US" sz="1600" i="1">
                                  <a:latin typeface="Cambria Math" panose="02040503050406030204" pitchFamily="18" charset="0"/>
                                  <a:ea typeface="Arial" charset="0"/>
                                  <a:cs typeface="Arial" charset="0"/>
                                </a:rPr>
                                <m:t>𝑃</m:t>
                              </m:r>
                              <m:d>
                                <m:dPr>
                                  <m:endChr m:val="|"/>
                                  <m:ctrlPr>
                                    <a:rPr lang="en-US" sz="1600" i="1">
                                      <a:latin typeface="Cambria Math" panose="02040503050406030204" pitchFamily="18" charset="0"/>
                                      <a:ea typeface="Arial" charset="0"/>
                                      <a:cs typeface="Arial" charset="0"/>
                                    </a:rPr>
                                  </m:ctrlPr>
                                </m:dPr>
                                <m:e>
                                  <m:sSub>
                                    <m:sSubPr>
                                      <m:ctrlPr>
                                        <a:rPr lang="en-US" sz="1600" i="1">
                                          <a:latin typeface="Cambria Math" panose="02040503050406030204" pitchFamily="18" charset="0"/>
                                          <a:ea typeface="Arial" charset="0"/>
                                          <a:cs typeface="Arial" charset="0"/>
                                        </a:rPr>
                                      </m:ctrlPr>
                                    </m:sSubPr>
                                    <m:e>
                                      <m:r>
                                        <a:rPr lang="en-US" sz="1600" b="0" i="1" smtClean="0">
                                          <a:latin typeface="Cambria Math" panose="02040503050406030204" pitchFamily="18" charset="0"/>
                                          <a:ea typeface="Arial" charset="0"/>
                                          <a:cs typeface="Arial" charset="0"/>
                                        </a:rPr>
                                        <m:t>𝑓</m:t>
                                      </m:r>
                                      <m:r>
                                        <a:rPr lang="en-US" sz="1600" b="0" i="1" smtClean="0">
                                          <a:latin typeface="Cambria Math" panose="02040503050406030204" pitchFamily="18" charset="0"/>
                                          <a:ea typeface="Arial" charset="0"/>
                                          <a:cs typeface="Arial" charset="0"/>
                                        </a:rPr>
                                        <m:t>(</m:t>
                                      </m:r>
                                      <m:r>
                                        <a:rPr lang="en-US" sz="1600" b="0" i="1" smtClean="0">
                                          <a:latin typeface="Cambria Math" panose="02040503050406030204" pitchFamily="18" charset="0"/>
                                          <a:ea typeface="Arial" charset="0"/>
                                          <a:cs typeface="Arial" charset="0"/>
                                        </a:rPr>
                                        <m:t>𝑥</m:t>
                                      </m:r>
                                    </m:e>
                                    <m:sub>
                                      <m:r>
                                        <a:rPr lang="en-US" sz="1600" b="0" i="1" smtClean="0">
                                          <a:latin typeface="Cambria Math" panose="02040503050406030204" pitchFamily="18" charset="0"/>
                                          <a:ea typeface="Arial" charset="0"/>
                                          <a:cs typeface="Arial" charset="0"/>
                                        </a:rPr>
                                        <m:t>𝑛</m:t>
                                      </m:r>
                                      <m:r>
                                        <a:rPr lang="en-US" sz="1600" b="0" i="1" smtClean="0">
                                          <a:latin typeface="Cambria Math" panose="02040503050406030204" pitchFamily="18" charset="0"/>
                                          <a:ea typeface="Arial" charset="0"/>
                                          <a:cs typeface="Arial" charset="0"/>
                                        </a:rPr>
                                        <m:t>+1</m:t>
                                      </m:r>
                                    </m:sub>
                                  </m:sSub>
                                  <m:r>
                                    <a:rPr lang="en-US" sz="1600" b="0" i="1" smtClean="0">
                                      <a:latin typeface="Cambria Math" panose="02040503050406030204" pitchFamily="18" charset="0"/>
                                      <a:ea typeface="Arial" charset="0"/>
                                      <a:cs typeface="Arial" charset="0"/>
                                    </a:rPr>
                                    <m:t>)</m:t>
                                  </m:r>
                                </m:e>
                              </m:d>
                              <m:sSub>
                                <m:sSubPr>
                                  <m:ctrlPr>
                                    <a:rPr lang="en-US" sz="1600" i="1">
                                      <a:latin typeface="Cambria Math" panose="02040503050406030204" pitchFamily="18" charset="0"/>
                                      <a:ea typeface="Arial" charset="0"/>
                                      <a:cs typeface="Arial" charset="0"/>
                                    </a:rPr>
                                  </m:ctrlPr>
                                </m:sSubPr>
                                <m:e>
                                  <m:r>
                                    <a:rPr lang="en-US" sz="1600" b="0" i="1" smtClean="0">
                                      <a:latin typeface="Cambria Math" panose="02040503050406030204" pitchFamily="18" charset="0"/>
                                      <a:ea typeface="Arial" charset="0"/>
                                      <a:cs typeface="Arial" charset="0"/>
                                    </a:rPr>
                                    <m:t> </m:t>
                                  </m:r>
                                  <m:r>
                                    <a:rPr lang="en-US" sz="1600" i="1">
                                      <a:latin typeface="Cambria Math" panose="02040503050406030204" pitchFamily="18" charset="0"/>
                                      <a:ea typeface="Arial" charset="0"/>
                                      <a:cs typeface="Arial" charset="0"/>
                                    </a:rPr>
                                    <m:t>𝑥</m:t>
                                  </m:r>
                                </m:e>
                                <m:sub>
                                  <m:r>
                                    <a:rPr lang="en-US" sz="1600" i="1">
                                      <a:latin typeface="Cambria Math" panose="02040503050406030204" pitchFamily="18" charset="0"/>
                                      <a:ea typeface="Arial" charset="0"/>
                                      <a:cs typeface="Arial" charset="0"/>
                                    </a:rPr>
                                    <m:t>1</m:t>
                                  </m:r>
                                </m:sub>
                              </m:sSub>
                              <m:r>
                                <a:rPr lang="en-US" sz="1600" b="0" i="1" smtClean="0">
                                  <a:latin typeface="Cambria Math" panose="02040503050406030204" pitchFamily="18" charset="0"/>
                                  <a:ea typeface="Arial" charset="0"/>
                                  <a:cs typeface="Arial" charset="0"/>
                                </a:rPr>
                                <m:t>,</m:t>
                              </m:r>
                              <m:r>
                                <a:rPr lang="en-US" sz="1600" i="1">
                                  <a:latin typeface="Cambria Math" panose="02040503050406030204" pitchFamily="18" charset="0"/>
                                  <a:ea typeface="Arial" charset="0"/>
                                  <a:cs typeface="Arial" charset="0"/>
                                </a:rPr>
                                <m:t>𝑓</m:t>
                              </m:r>
                              <m:d>
                                <m:dPr>
                                  <m:ctrlPr>
                                    <a:rPr lang="en-US" sz="1600" i="1">
                                      <a:latin typeface="Cambria Math" panose="02040503050406030204" pitchFamily="18" charset="0"/>
                                      <a:ea typeface="Arial" charset="0"/>
                                      <a:cs typeface="Arial" charset="0"/>
                                    </a:rPr>
                                  </m:ctrlPr>
                                </m:dPr>
                                <m:e>
                                  <m:sSub>
                                    <m:sSubPr>
                                      <m:ctrlPr>
                                        <a:rPr lang="en-US" sz="1600" i="1">
                                          <a:latin typeface="Cambria Math" panose="02040503050406030204" pitchFamily="18" charset="0"/>
                                          <a:ea typeface="Arial" charset="0"/>
                                          <a:cs typeface="Arial" charset="0"/>
                                        </a:rPr>
                                      </m:ctrlPr>
                                    </m:sSubPr>
                                    <m:e>
                                      <m:r>
                                        <a:rPr lang="en-US" sz="1600" i="1">
                                          <a:latin typeface="Cambria Math" panose="02040503050406030204" pitchFamily="18" charset="0"/>
                                          <a:ea typeface="Arial" charset="0"/>
                                          <a:cs typeface="Arial" charset="0"/>
                                        </a:rPr>
                                        <m:t>𝑥</m:t>
                                      </m:r>
                                    </m:e>
                                    <m:sub>
                                      <m:r>
                                        <a:rPr lang="en-US" sz="1600" i="1">
                                          <a:latin typeface="Cambria Math" panose="02040503050406030204" pitchFamily="18" charset="0"/>
                                          <a:ea typeface="Arial" charset="0"/>
                                          <a:cs typeface="Arial" charset="0"/>
                                        </a:rPr>
                                        <m:t>1</m:t>
                                      </m:r>
                                    </m:sub>
                                  </m:sSub>
                                </m:e>
                              </m:d>
                              <m:r>
                                <a:rPr lang="en-US" sz="1600" b="0" i="1" smtClean="0">
                                  <a:latin typeface="Cambria Math" panose="02040503050406030204" pitchFamily="18" charset="0"/>
                                  <a:ea typeface="Arial" charset="0"/>
                                  <a:cs typeface="Arial" charset="0"/>
                                </a:rPr>
                                <m:t>, </m:t>
                              </m:r>
                              <m:r>
                                <a:rPr lang="en-US" sz="1600" i="1">
                                  <a:latin typeface="Cambria Math" panose="02040503050406030204" pitchFamily="18" charset="0"/>
                                  <a:ea typeface="Arial" charset="0"/>
                                  <a:cs typeface="Arial" charset="0"/>
                                </a:rPr>
                                <m:t>…</m:t>
                              </m:r>
                              <m:r>
                                <a:rPr lang="en-US" sz="1600" b="0" i="1" smtClean="0">
                                  <a:latin typeface="Cambria Math" panose="02040503050406030204" pitchFamily="18" charset="0"/>
                                  <a:ea typeface="Arial" charset="0"/>
                                  <a:cs typeface="Arial" charset="0"/>
                                </a:rPr>
                                <m:t>, </m:t>
                              </m:r>
                              <m:sSub>
                                <m:sSubPr>
                                  <m:ctrlPr>
                                    <a:rPr lang="en-US" sz="1600" i="1">
                                      <a:latin typeface="Cambria Math" panose="02040503050406030204" pitchFamily="18" charset="0"/>
                                      <a:ea typeface="Arial" charset="0"/>
                                      <a:cs typeface="Arial" charset="0"/>
                                    </a:rPr>
                                  </m:ctrlPr>
                                </m:sSubPr>
                                <m:e>
                                  <m:r>
                                    <a:rPr lang="en-US" sz="1600" i="1">
                                      <a:latin typeface="Cambria Math" panose="02040503050406030204" pitchFamily="18" charset="0"/>
                                      <a:ea typeface="Arial" charset="0"/>
                                      <a:cs typeface="Arial" charset="0"/>
                                    </a:rPr>
                                    <m:t>𝑥</m:t>
                                  </m:r>
                                </m:e>
                                <m:sub>
                                  <m:r>
                                    <a:rPr lang="en-US" sz="1600" i="1">
                                      <a:latin typeface="Cambria Math" panose="02040503050406030204" pitchFamily="18" charset="0"/>
                                      <a:ea typeface="Arial" charset="0"/>
                                      <a:cs typeface="Arial" charset="0"/>
                                    </a:rPr>
                                    <m:t>𝑛</m:t>
                                  </m:r>
                                </m:sub>
                              </m:sSub>
                              <m:r>
                                <a:rPr lang="en-US" sz="1600" i="1">
                                  <a:latin typeface="Cambria Math" panose="02040503050406030204" pitchFamily="18" charset="0"/>
                                  <a:ea typeface="Arial" charset="0"/>
                                  <a:cs typeface="Arial" charset="0"/>
                                </a:rPr>
                                <m:t>∘</m:t>
                              </m:r>
                              <m:r>
                                <a:rPr lang="en-US" sz="1600" i="1">
                                  <a:latin typeface="Cambria Math" panose="02040503050406030204" pitchFamily="18" charset="0"/>
                                  <a:ea typeface="Arial" charset="0"/>
                                  <a:cs typeface="Arial" charset="0"/>
                                </a:rPr>
                                <m:t>𝑓</m:t>
                              </m:r>
                              <m:d>
                                <m:dPr>
                                  <m:ctrlPr>
                                    <a:rPr lang="en-US" sz="1600" i="1">
                                      <a:latin typeface="Cambria Math" panose="02040503050406030204" pitchFamily="18" charset="0"/>
                                      <a:ea typeface="Arial" charset="0"/>
                                      <a:cs typeface="Arial" charset="0"/>
                                    </a:rPr>
                                  </m:ctrlPr>
                                </m:dPr>
                                <m:e>
                                  <m:sSub>
                                    <m:sSubPr>
                                      <m:ctrlPr>
                                        <a:rPr lang="en-US" sz="1600" i="1">
                                          <a:latin typeface="Cambria Math" panose="02040503050406030204" pitchFamily="18" charset="0"/>
                                          <a:ea typeface="Arial" charset="0"/>
                                          <a:cs typeface="Arial" charset="0"/>
                                        </a:rPr>
                                      </m:ctrlPr>
                                    </m:sSubPr>
                                    <m:e>
                                      <m:r>
                                        <a:rPr lang="en-US" sz="1600" i="1">
                                          <a:latin typeface="Cambria Math" panose="02040503050406030204" pitchFamily="18" charset="0"/>
                                          <a:ea typeface="Arial" charset="0"/>
                                          <a:cs typeface="Arial" charset="0"/>
                                        </a:rPr>
                                        <m:t>𝑥</m:t>
                                      </m:r>
                                    </m:e>
                                    <m:sub>
                                      <m:r>
                                        <a:rPr lang="en-US" sz="1600" i="1">
                                          <a:latin typeface="Cambria Math" panose="02040503050406030204" pitchFamily="18" charset="0"/>
                                          <a:ea typeface="Arial" charset="0"/>
                                          <a:cs typeface="Arial" charset="0"/>
                                        </a:rPr>
                                        <m:t>𝑛</m:t>
                                      </m:r>
                                    </m:sub>
                                  </m:sSub>
                                </m:e>
                              </m:d>
                              <m:r>
                                <a:rPr lang="en-US" sz="1600" i="1">
                                  <a:latin typeface="Cambria Math" panose="02040503050406030204" pitchFamily="18" charset="0"/>
                                  <a:ea typeface="Arial" charset="0"/>
                                  <a:cs typeface="Arial" charset="0"/>
                                </a:rPr>
                                <m:t>∘</m:t>
                              </m:r>
                              <m:sSub>
                                <m:sSubPr>
                                  <m:ctrlPr>
                                    <a:rPr lang="en-US" sz="1600" i="1">
                                      <a:latin typeface="Cambria Math" panose="02040503050406030204" pitchFamily="18" charset="0"/>
                                      <a:ea typeface="Arial" charset="0"/>
                                      <a:cs typeface="Arial" charset="0"/>
                                    </a:rPr>
                                  </m:ctrlPr>
                                </m:sSubPr>
                                <m:e>
                                  <m:r>
                                    <a:rPr lang="en-US" sz="1600" i="1">
                                      <a:latin typeface="Cambria Math" panose="02040503050406030204" pitchFamily="18" charset="0"/>
                                      <a:ea typeface="Arial" charset="0"/>
                                      <a:cs typeface="Arial" charset="0"/>
                                    </a:rPr>
                                    <m:t>𝑥</m:t>
                                  </m:r>
                                </m:e>
                                <m:sub>
                                  <m:r>
                                    <a:rPr lang="en-US" sz="1600" b="0" i="1" smtClean="0">
                                      <a:latin typeface="Cambria Math" panose="02040503050406030204" pitchFamily="18" charset="0"/>
                                      <a:ea typeface="Arial" charset="0"/>
                                      <a:cs typeface="Arial" charset="0"/>
                                    </a:rPr>
                                    <m:t>𝑛</m:t>
                                  </m:r>
                                  <m:r>
                                    <a:rPr lang="en-US" sz="1600" b="0" i="1" smtClean="0">
                                      <a:latin typeface="Cambria Math" panose="02040503050406030204" pitchFamily="18" charset="0"/>
                                      <a:ea typeface="Arial" charset="0"/>
                                      <a:cs typeface="Arial" charset="0"/>
                                    </a:rPr>
                                    <m:t>+1</m:t>
                                  </m:r>
                                </m:sub>
                              </m:sSub>
                              <m:r>
                                <a:rPr lang="en-US" sz="1600" i="1">
                                  <a:latin typeface="Cambria Math" panose="02040503050406030204" pitchFamily="18" charset="0"/>
                                  <a:ea typeface="Arial" charset="0"/>
                                  <a:cs typeface="Arial" charset="0"/>
                                </a:rPr>
                                <m:t>;</m:t>
                              </m:r>
                              <m:r>
                                <m:rPr>
                                  <m:sty m:val="p"/>
                                </m:rPr>
                                <a:rPr lang="en-US" sz="1600">
                                  <a:latin typeface="Cambria Math" panose="02040503050406030204" pitchFamily="18" charset="0"/>
                                  <a:ea typeface="Arial" charset="0"/>
                                  <a:cs typeface="Arial" charset="0"/>
                                </a:rPr>
                                <m:t>Θ</m:t>
                              </m:r>
                              <m:r>
                                <a:rPr lang="en-US" sz="1600" i="1">
                                  <a:latin typeface="Cambria Math" panose="02040503050406030204" pitchFamily="18" charset="0"/>
                                  <a:ea typeface="Arial" charset="0"/>
                                  <a:cs typeface="Arial" charset="0"/>
                                </a:rPr>
                                <m:t>)</m:t>
                              </m:r>
                            </m:e>
                          </m:nary>
                        </m:e>
                      </m:func>
                    </m:oMath>
                  </m:oMathPara>
                </a14:m>
                <a:endParaRPr lang="en-US" sz="1600" dirty="0"/>
              </a:p>
            </p:txBody>
          </p:sp>
        </mc:Choice>
        <mc:Fallback xmlns="">
          <p:sp>
            <p:nvSpPr>
              <p:cNvPr id="2" name="TextBox 1">
                <a:extLst>
                  <a:ext uri="{FF2B5EF4-FFF2-40B4-BE49-F238E27FC236}">
                    <a16:creationId xmlns:a16="http://schemas.microsoft.com/office/drawing/2014/main" id="{9266EC8F-2E3D-0CA9-2904-C9ED163D4287}"/>
                  </a:ext>
                </a:extLst>
              </p:cNvPr>
              <p:cNvSpPr txBox="1">
                <a:spLocks noRot="1" noChangeAspect="1" noMove="1" noResize="1" noEditPoints="1" noAdjustHandles="1" noChangeArrowheads="1" noChangeShapeType="1" noTextEdit="1"/>
              </p:cNvSpPr>
              <p:nvPr/>
            </p:nvSpPr>
            <p:spPr>
              <a:xfrm>
                <a:off x="564557" y="2426624"/>
                <a:ext cx="6033685" cy="68980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2552B7A-7A73-B17C-5CD0-444B8307BA3A}"/>
                  </a:ext>
                </a:extLst>
              </p:cNvPr>
              <p:cNvSpPr/>
              <p:nvPr/>
            </p:nvSpPr>
            <p:spPr>
              <a:xfrm>
                <a:off x="8499107" y="1308836"/>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2</m:t>
                          </m:r>
                        </m:sub>
                      </m:sSub>
                    </m:oMath>
                  </m:oMathPara>
                </a14:m>
                <a:endParaRPr lang="en-US" dirty="0"/>
              </a:p>
            </p:txBody>
          </p:sp>
        </mc:Choice>
        <mc:Fallback xmlns="">
          <p:sp>
            <p:nvSpPr>
              <p:cNvPr id="10" name="Rectangle 9">
                <a:extLst>
                  <a:ext uri="{FF2B5EF4-FFF2-40B4-BE49-F238E27FC236}">
                    <a16:creationId xmlns:a16="http://schemas.microsoft.com/office/drawing/2014/main" id="{72552B7A-7A73-B17C-5CD0-444B8307BA3A}"/>
                  </a:ext>
                </a:extLst>
              </p:cNvPr>
              <p:cNvSpPr>
                <a:spLocks noRot="1" noChangeAspect="1" noMove="1" noResize="1" noEditPoints="1" noAdjustHandles="1" noChangeArrowheads="1" noChangeShapeType="1" noTextEdit="1"/>
              </p:cNvSpPr>
              <p:nvPr/>
            </p:nvSpPr>
            <p:spPr>
              <a:xfrm>
                <a:off x="8499107" y="1308836"/>
                <a:ext cx="635266" cy="45624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443E7CE-D6B8-F4AF-408E-67021BFEFC25}"/>
                  </a:ext>
                </a:extLst>
              </p:cNvPr>
              <p:cNvSpPr/>
              <p:nvPr/>
            </p:nvSpPr>
            <p:spPr>
              <a:xfrm>
                <a:off x="9134373" y="1308836"/>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Arial" charset="0"/>
                          <a:cs typeface="Arial" charset="0"/>
                        </a:rPr>
                        <m:t>𝑓</m:t>
                      </m:r>
                      <m:r>
                        <a:rPr lang="en-US" sz="1800" b="0" i="1" smtClean="0">
                          <a:latin typeface="Cambria Math" panose="02040503050406030204" pitchFamily="18" charset="0"/>
                          <a:ea typeface="Arial" charset="0"/>
                          <a:cs typeface="Arial" charset="0"/>
                        </a:rPr>
                        <m:t>(</m:t>
                      </m:r>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2</m:t>
                          </m:r>
                        </m:sub>
                      </m:sSub>
                      <m:r>
                        <a:rPr lang="en-US" sz="1800" b="0" i="1" smtClean="0">
                          <a:latin typeface="Cambria Math" panose="02040503050406030204" pitchFamily="18" charset="0"/>
                          <a:ea typeface="Arial" charset="0"/>
                          <a:cs typeface="Arial" charset="0"/>
                        </a:rPr>
                        <m:t>)</m:t>
                      </m:r>
                    </m:oMath>
                  </m:oMathPara>
                </a14:m>
                <a:endParaRPr lang="en-US" dirty="0"/>
              </a:p>
            </p:txBody>
          </p:sp>
        </mc:Choice>
        <mc:Fallback xmlns="">
          <p:sp>
            <p:nvSpPr>
              <p:cNvPr id="12" name="Rectangle 11">
                <a:extLst>
                  <a:ext uri="{FF2B5EF4-FFF2-40B4-BE49-F238E27FC236}">
                    <a16:creationId xmlns:a16="http://schemas.microsoft.com/office/drawing/2014/main" id="{4443E7CE-D6B8-F4AF-408E-67021BFEFC25}"/>
                  </a:ext>
                </a:extLst>
              </p:cNvPr>
              <p:cNvSpPr>
                <a:spLocks noRot="1" noChangeAspect="1" noMove="1" noResize="1" noEditPoints="1" noAdjustHandles="1" noChangeArrowheads="1" noChangeShapeType="1" noTextEdit="1"/>
              </p:cNvSpPr>
              <p:nvPr/>
            </p:nvSpPr>
            <p:spPr>
              <a:xfrm>
                <a:off x="9134373" y="1308836"/>
                <a:ext cx="635266" cy="456244"/>
              </a:xfrm>
              <a:prstGeom prst="rect">
                <a:avLst/>
              </a:prstGeom>
              <a:blipFill>
                <a:blip r:embed="rId8"/>
                <a:stretch>
                  <a:fillRect l="-12963" r="-4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02BA056D-3B76-3B78-3423-F25703B5BBA4}"/>
                  </a:ext>
                </a:extLst>
              </p:cNvPr>
              <p:cNvSpPr/>
              <p:nvPr/>
            </p:nvSpPr>
            <p:spPr>
              <a:xfrm>
                <a:off x="9769640" y="1308836"/>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3</m:t>
                          </m:r>
                        </m:sub>
                      </m:sSub>
                    </m:oMath>
                  </m:oMathPara>
                </a14:m>
                <a:endParaRPr lang="en-US" dirty="0"/>
              </a:p>
            </p:txBody>
          </p:sp>
        </mc:Choice>
        <mc:Fallback xmlns="">
          <p:sp>
            <p:nvSpPr>
              <p:cNvPr id="13" name="Rectangle 12">
                <a:extLst>
                  <a:ext uri="{FF2B5EF4-FFF2-40B4-BE49-F238E27FC236}">
                    <a16:creationId xmlns:a16="http://schemas.microsoft.com/office/drawing/2014/main" id="{02BA056D-3B76-3B78-3423-F25703B5BBA4}"/>
                  </a:ext>
                </a:extLst>
              </p:cNvPr>
              <p:cNvSpPr>
                <a:spLocks noRot="1" noChangeAspect="1" noMove="1" noResize="1" noEditPoints="1" noAdjustHandles="1" noChangeArrowheads="1" noChangeShapeType="1" noTextEdit="1"/>
              </p:cNvSpPr>
              <p:nvPr/>
            </p:nvSpPr>
            <p:spPr>
              <a:xfrm>
                <a:off x="9769640" y="1308836"/>
                <a:ext cx="635266" cy="456244"/>
              </a:xfrm>
              <a:prstGeom prst="rect">
                <a:avLst/>
              </a:prstGeom>
              <a:blipFill>
                <a:blip r:embed="rId9"/>
                <a:stretch>
                  <a:fillRect/>
                </a:stretch>
              </a:blipFill>
            </p:spPr>
            <p:txBody>
              <a:bodyPr/>
              <a:lstStyle/>
              <a:p>
                <a:r>
                  <a:rPr lang="en-US">
                    <a:noFill/>
                  </a:rPr>
                  <a:t> </a:t>
                </a:r>
              </a:p>
            </p:txBody>
          </p:sp>
        </mc:Fallback>
      </mc:AlternateContent>
      <p:sp>
        <p:nvSpPr>
          <p:cNvPr id="26" name="Rectangle 25">
            <a:extLst>
              <a:ext uri="{FF2B5EF4-FFF2-40B4-BE49-F238E27FC236}">
                <a16:creationId xmlns:a16="http://schemas.microsoft.com/office/drawing/2014/main" id="{C64CD994-48BB-3A99-2EA5-3004B93D9ED0}"/>
              </a:ext>
            </a:extLst>
          </p:cNvPr>
          <p:cNvSpPr/>
          <p:nvPr/>
        </p:nvSpPr>
        <p:spPr>
          <a:xfrm>
            <a:off x="10404906" y="1308836"/>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978D0485-6B75-B189-BDD3-128B073C1FCD}"/>
                  </a:ext>
                </a:extLst>
              </p:cNvPr>
              <p:cNvSpPr/>
              <p:nvPr/>
            </p:nvSpPr>
            <p:spPr>
              <a:xfrm>
                <a:off x="7247826" y="3430143"/>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1</m:t>
                          </m:r>
                        </m:sub>
                      </m:sSub>
                    </m:oMath>
                  </m:oMathPara>
                </a14:m>
                <a:endParaRPr lang="en-US" dirty="0"/>
              </a:p>
            </p:txBody>
          </p:sp>
        </mc:Choice>
        <mc:Fallback xmlns="">
          <p:sp>
            <p:nvSpPr>
              <p:cNvPr id="28" name="Rectangle 27">
                <a:extLst>
                  <a:ext uri="{FF2B5EF4-FFF2-40B4-BE49-F238E27FC236}">
                    <a16:creationId xmlns:a16="http://schemas.microsoft.com/office/drawing/2014/main" id="{978D0485-6B75-B189-BDD3-128B073C1FCD}"/>
                  </a:ext>
                </a:extLst>
              </p:cNvPr>
              <p:cNvSpPr>
                <a:spLocks noRot="1" noChangeAspect="1" noMove="1" noResize="1" noEditPoints="1" noAdjustHandles="1" noChangeArrowheads="1" noChangeShapeType="1" noTextEdit="1"/>
              </p:cNvSpPr>
              <p:nvPr/>
            </p:nvSpPr>
            <p:spPr>
              <a:xfrm>
                <a:off x="7247826" y="3430143"/>
                <a:ext cx="635266" cy="45624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46D717D6-8571-26B0-DC13-0AA310FACF19}"/>
                  </a:ext>
                </a:extLst>
              </p:cNvPr>
              <p:cNvSpPr/>
              <p:nvPr/>
            </p:nvSpPr>
            <p:spPr>
              <a:xfrm>
                <a:off x="7883092" y="3430143"/>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Arial" charset="0"/>
                          <a:cs typeface="Arial" charset="0"/>
                        </a:rPr>
                        <m:t>𝑓</m:t>
                      </m:r>
                      <m:r>
                        <a:rPr lang="en-US" sz="1800" b="0" i="1" smtClean="0">
                          <a:latin typeface="Cambria Math" panose="02040503050406030204" pitchFamily="18" charset="0"/>
                          <a:ea typeface="Arial" charset="0"/>
                          <a:cs typeface="Arial" charset="0"/>
                        </a:rPr>
                        <m:t>(</m:t>
                      </m:r>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1</m:t>
                          </m:r>
                        </m:sub>
                      </m:sSub>
                      <m:r>
                        <a:rPr lang="en-US" sz="1800" b="0" i="1" smtClean="0">
                          <a:latin typeface="Cambria Math" panose="02040503050406030204" pitchFamily="18" charset="0"/>
                          <a:ea typeface="Arial" charset="0"/>
                          <a:cs typeface="Arial" charset="0"/>
                        </a:rPr>
                        <m:t>)</m:t>
                      </m:r>
                    </m:oMath>
                  </m:oMathPara>
                </a14:m>
                <a:endParaRPr lang="en-US" dirty="0"/>
              </a:p>
            </p:txBody>
          </p:sp>
        </mc:Choice>
        <mc:Fallback xmlns="">
          <p:sp>
            <p:nvSpPr>
              <p:cNvPr id="32" name="Rectangle 31">
                <a:extLst>
                  <a:ext uri="{FF2B5EF4-FFF2-40B4-BE49-F238E27FC236}">
                    <a16:creationId xmlns:a16="http://schemas.microsoft.com/office/drawing/2014/main" id="{46D717D6-8571-26B0-DC13-0AA310FACF19}"/>
                  </a:ext>
                </a:extLst>
              </p:cNvPr>
              <p:cNvSpPr>
                <a:spLocks noRot="1" noChangeAspect="1" noMove="1" noResize="1" noEditPoints="1" noAdjustHandles="1" noChangeArrowheads="1" noChangeShapeType="1" noTextEdit="1"/>
              </p:cNvSpPr>
              <p:nvPr/>
            </p:nvSpPr>
            <p:spPr>
              <a:xfrm>
                <a:off x="7883092" y="3430143"/>
                <a:ext cx="635266" cy="456244"/>
              </a:xfrm>
              <a:prstGeom prst="rect">
                <a:avLst/>
              </a:prstGeom>
              <a:blipFill>
                <a:blip r:embed="rId5"/>
                <a:stretch>
                  <a:fillRect l="-13084" r="-4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E83C3015-634F-1E57-A021-7B2A0F4A4AD0}"/>
                  </a:ext>
                </a:extLst>
              </p:cNvPr>
              <p:cNvSpPr/>
              <p:nvPr/>
            </p:nvSpPr>
            <p:spPr>
              <a:xfrm>
                <a:off x="8518358" y="3429000"/>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2</m:t>
                          </m:r>
                        </m:sub>
                      </m:sSub>
                    </m:oMath>
                  </m:oMathPara>
                </a14:m>
                <a:endParaRPr lang="en-US" dirty="0"/>
              </a:p>
            </p:txBody>
          </p:sp>
        </mc:Choice>
        <mc:Fallback xmlns="">
          <p:sp>
            <p:nvSpPr>
              <p:cNvPr id="35" name="Rectangle 34">
                <a:extLst>
                  <a:ext uri="{FF2B5EF4-FFF2-40B4-BE49-F238E27FC236}">
                    <a16:creationId xmlns:a16="http://schemas.microsoft.com/office/drawing/2014/main" id="{E83C3015-634F-1E57-A021-7B2A0F4A4AD0}"/>
                  </a:ext>
                </a:extLst>
              </p:cNvPr>
              <p:cNvSpPr>
                <a:spLocks noRot="1" noChangeAspect="1" noMove="1" noResize="1" noEditPoints="1" noAdjustHandles="1" noChangeArrowheads="1" noChangeShapeType="1" noTextEdit="1"/>
              </p:cNvSpPr>
              <p:nvPr/>
            </p:nvSpPr>
            <p:spPr>
              <a:xfrm>
                <a:off x="8518358" y="3429000"/>
                <a:ext cx="635266" cy="45624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99AE18C9-BF4D-BAEF-3A66-F54D88CFDFDB}"/>
                  </a:ext>
                </a:extLst>
              </p:cNvPr>
              <p:cNvSpPr/>
              <p:nvPr/>
            </p:nvSpPr>
            <p:spPr>
              <a:xfrm>
                <a:off x="9153624" y="3429000"/>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Arial" charset="0"/>
                          <a:cs typeface="Arial" charset="0"/>
                        </a:rPr>
                        <m:t>𝑓</m:t>
                      </m:r>
                      <m:r>
                        <a:rPr lang="en-US" sz="1800" b="0" i="1" smtClean="0">
                          <a:latin typeface="Cambria Math" panose="02040503050406030204" pitchFamily="18" charset="0"/>
                          <a:ea typeface="Arial" charset="0"/>
                          <a:cs typeface="Arial" charset="0"/>
                        </a:rPr>
                        <m:t>(</m:t>
                      </m:r>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2</m:t>
                          </m:r>
                        </m:sub>
                      </m:sSub>
                      <m:r>
                        <a:rPr lang="en-US" sz="1800" b="0" i="1" smtClean="0">
                          <a:latin typeface="Cambria Math" panose="02040503050406030204" pitchFamily="18" charset="0"/>
                          <a:ea typeface="Arial" charset="0"/>
                          <a:cs typeface="Arial" charset="0"/>
                        </a:rPr>
                        <m:t>)</m:t>
                      </m:r>
                    </m:oMath>
                  </m:oMathPara>
                </a14:m>
                <a:endParaRPr lang="en-US" dirty="0"/>
              </a:p>
            </p:txBody>
          </p:sp>
        </mc:Choice>
        <mc:Fallback xmlns="">
          <p:sp>
            <p:nvSpPr>
              <p:cNvPr id="36" name="Rectangle 35">
                <a:extLst>
                  <a:ext uri="{FF2B5EF4-FFF2-40B4-BE49-F238E27FC236}">
                    <a16:creationId xmlns:a16="http://schemas.microsoft.com/office/drawing/2014/main" id="{99AE18C9-BF4D-BAEF-3A66-F54D88CFDFDB}"/>
                  </a:ext>
                </a:extLst>
              </p:cNvPr>
              <p:cNvSpPr>
                <a:spLocks noRot="1" noChangeAspect="1" noMove="1" noResize="1" noEditPoints="1" noAdjustHandles="1" noChangeArrowheads="1" noChangeShapeType="1" noTextEdit="1"/>
              </p:cNvSpPr>
              <p:nvPr/>
            </p:nvSpPr>
            <p:spPr>
              <a:xfrm>
                <a:off x="9153624" y="3429000"/>
                <a:ext cx="635266" cy="456244"/>
              </a:xfrm>
              <a:prstGeom prst="rect">
                <a:avLst/>
              </a:prstGeom>
              <a:blipFill>
                <a:blip r:embed="rId11"/>
                <a:stretch>
                  <a:fillRect l="-14019" r="-4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50FDC9FD-A342-C81E-4215-1753116C6AC0}"/>
                  </a:ext>
                </a:extLst>
              </p:cNvPr>
              <p:cNvSpPr/>
              <p:nvPr/>
            </p:nvSpPr>
            <p:spPr>
              <a:xfrm>
                <a:off x="9788891" y="3429000"/>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3</m:t>
                          </m:r>
                        </m:sub>
                      </m:sSub>
                    </m:oMath>
                  </m:oMathPara>
                </a14:m>
                <a:endParaRPr lang="en-US" dirty="0"/>
              </a:p>
            </p:txBody>
          </p:sp>
        </mc:Choice>
        <mc:Fallback xmlns="">
          <p:sp>
            <p:nvSpPr>
              <p:cNvPr id="37" name="Rectangle 36">
                <a:extLst>
                  <a:ext uri="{FF2B5EF4-FFF2-40B4-BE49-F238E27FC236}">
                    <a16:creationId xmlns:a16="http://schemas.microsoft.com/office/drawing/2014/main" id="{50FDC9FD-A342-C81E-4215-1753116C6AC0}"/>
                  </a:ext>
                </a:extLst>
              </p:cNvPr>
              <p:cNvSpPr>
                <a:spLocks noRot="1" noChangeAspect="1" noMove="1" noResize="1" noEditPoints="1" noAdjustHandles="1" noChangeArrowheads="1" noChangeShapeType="1" noTextEdit="1"/>
              </p:cNvSpPr>
              <p:nvPr/>
            </p:nvSpPr>
            <p:spPr>
              <a:xfrm>
                <a:off x="9788891" y="3429000"/>
                <a:ext cx="635266" cy="456244"/>
              </a:xfrm>
              <a:prstGeom prst="rect">
                <a:avLst/>
              </a:prstGeom>
              <a:blipFill>
                <a:blip r:embed="rId12"/>
                <a:stretch>
                  <a:fillRect/>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2BBA2140-3A35-A65D-6B31-AB19570B9227}"/>
              </a:ext>
            </a:extLst>
          </p:cNvPr>
          <p:cNvSpPr/>
          <p:nvPr/>
        </p:nvSpPr>
        <p:spPr>
          <a:xfrm>
            <a:off x="10424157" y="3429000"/>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5D8BA0F-EA8C-5D53-5032-B12A1104FBA0}"/>
                  </a:ext>
                </a:extLst>
              </p:cNvPr>
              <p:cNvSpPr txBox="1"/>
              <p:nvPr/>
            </p:nvSpPr>
            <p:spPr>
              <a:xfrm>
                <a:off x="10413328" y="3467838"/>
                <a:ext cx="656924"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smtClean="0">
                          <a:solidFill>
                            <a:srgbClr val="0070C0"/>
                          </a:solidFill>
                          <a:latin typeface="Cambria Math" panose="02040503050406030204" pitchFamily="18" charset="0"/>
                          <a:ea typeface="Arial" charset="0"/>
                          <a:cs typeface="Arial" charset="0"/>
                        </a:rPr>
                        <m:t>𝑓</m:t>
                      </m:r>
                      <m:r>
                        <a:rPr lang="en-US" sz="1800" b="0" i="1" smtClean="0">
                          <a:solidFill>
                            <a:srgbClr val="0070C0"/>
                          </a:solidFill>
                          <a:latin typeface="Cambria Math" panose="02040503050406030204" pitchFamily="18" charset="0"/>
                          <a:ea typeface="Arial" charset="0"/>
                          <a:cs typeface="Arial" charset="0"/>
                        </a:rPr>
                        <m:t>(</m:t>
                      </m:r>
                      <m:sSub>
                        <m:sSubPr>
                          <m:ctrlPr>
                            <a:rPr lang="en-US" sz="1800" b="0" i="1" smtClean="0">
                              <a:solidFill>
                                <a:srgbClr val="0070C0"/>
                              </a:solidFill>
                              <a:latin typeface="Cambria Math" panose="02040503050406030204" pitchFamily="18" charset="0"/>
                              <a:ea typeface="Arial" charset="0"/>
                              <a:cs typeface="Arial" charset="0"/>
                            </a:rPr>
                          </m:ctrlPr>
                        </m:sSubPr>
                        <m:e>
                          <m:r>
                            <a:rPr lang="en-US" sz="1800" b="0" i="1" smtClean="0">
                              <a:solidFill>
                                <a:srgbClr val="0070C0"/>
                              </a:solidFill>
                              <a:latin typeface="Cambria Math" panose="02040503050406030204" pitchFamily="18" charset="0"/>
                              <a:ea typeface="Arial" charset="0"/>
                              <a:cs typeface="Arial" charset="0"/>
                            </a:rPr>
                            <m:t>𝑥</m:t>
                          </m:r>
                        </m:e>
                        <m:sub>
                          <m:r>
                            <a:rPr lang="en-US" sz="1800" b="0" i="1" smtClean="0">
                              <a:solidFill>
                                <a:srgbClr val="0070C0"/>
                              </a:solidFill>
                              <a:latin typeface="Cambria Math" panose="02040503050406030204" pitchFamily="18" charset="0"/>
                              <a:ea typeface="Arial" charset="0"/>
                              <a:cs typeface="Arial" charset="0"/>
                            </a:rPr>
                            <m:t>3</m:t>
                          </m:r>
                        </m:sub>
                      </m:sSub>
                      <m:r>
                        <a:rPr lang="en-US" sz="1800" b="0" i="1" smtClean="0">
                          <a:solidFill>
                            <a:srgbClr val="0070C0"/>
                          </a:solidFill>
                          <a:latin typeface="Cambria Math" panose="02040503050406030204" pitchFamily="18" charset="0"/>
                          <a:ea typeface="Arial" charset="0"/>
                          <a:cs typeface="Arial" charset="0"/>
                        </a:rPr>
                        <m:t>)</m:t>
                      </m:r>
                    </m:oMath>
                  </m:oMathPara>
                </a14:m>
                <a:endParaRPr lang="en-US" dirty="0">
                  <a:solidFill>
                    <a:srgbClr val="0070C0"/>
                  </a:solidFill>
                </a:endParaRPr>
              </a:p>
            </p:txBody>
          </p:sp>
        </mc:Choice>
        <mc:Fallback xmlns="">
          <p:sp>
            <p:nvSpPr>
              <p:cNvPr id="40" name="TextBox 39">
                <a:extLst>
                  <a:ext uri="{FF2B5EF4-FFF2-40B4-BE49-F238E27FC236}">
                    <a16:creationId xmlns:a16="http://schemas.microsoft.com/office/drawing/2014/main" id="{B5D8BA0F-EA8C-5D53-5032-B12A1104FBA0}"/>
                  </a:ext>
                </a:extLst>
              </p:cNvPr>
              <p:cNvSpPr txBox="1">
                <a:spLocks noRot="1" noChangeAspect="1" noMove="1" noResize="1" noEditPoints="1" noAdjustHandles="1" noChangeArrowheads="1" noChangeShapeType="1" noTextEdit="1"/>
              </p:cNvSpPr>
              <p:nvPr/>
            </p:nvSpPr>
            <p:spPr>
              <a:xfrm>
                <a:off x="10413328" y="3467838"/>
                <a:ext cx="656924" cy="369332"/>
              </a:xfrm>
              <a:prstGeom prst="rect">
                <a:avLst/>
              </a:prstGeom>
              <a:blipFill>
                <a:blip r:embed="rId13"/>
                <a:stretch>
                  <a:fillRect l="-12037" r="-5556" b="-13333"/>
                </a:stretch>
              </a:blipFill>
            </p:spPr>
            <p:txBody>
              <a:bodyPr/>
              <a:lstStyle/>
              <a:p>
                <a:r>
                  <a:rPr lang="en-US">
                    <a:noFill/>
                  </a:rPr>
                  <a:t> </a:t>
                </a:r>
              </a:p>
            </p:txBody>
          </p:sp>
        </mc:Fallback>
      </mc:AlternateContent>
      <p:sp>
        <p:nvSpPr>
          <p:cNvPr id="5" name="Rounded Rectangular Callout 4">
            <a:extLst>
              <a:ext uri="{FF2B5EF4-FFF2-40B4-BE49-F238E27FC236}">
                <a16:creationId xmlns:a16="http://schemas.microsoft.com/office/drawing/2014/main" id="{B5932323-58DB-E687-9383-970EA30B9254}"/>
              </a:ext>
            </a:extLst>
          </p:cNvPr>
          <p:cNvSpPr/>
          <p:nvPr/>
        </p:nvSpPr>
        <p:spPr>
          <a:xfrm>
            <a:off x="4122222" y="369702"/>
            <a:ext cx="1640542" cy="689803"/>
          </a:xfrm>
          <a:prstGeom prst="wedgeRoundRectCallout">
            <a:avLst>
              <a:gd name="adj1" fmla="val -72467"/>
              <a:gd name="adj2" fmla="val 88587"/>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Our new terminology</a:t>
            </a:r>
          </a:p>
        </p:txBody>
      </p:sp>
    </p:spTree>
    <p:extLst>
      <p:ext uri="{BB962C8B-B14F-4D97-AF65-F5344CB8AC3E}">
        <p14:creationId xmlns:p14="http://schemas.microsoft.com/office/powerpoint/2010/main" val="2793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8" grpId="0" animBg="1"/>
      <p:bldP spid="30" grpId="0" animBg="1"/>
      <p:bldP spid="31" grpId="0" animBg="1"/>
      <p:bldP spid="10" grpId="0" animBg="1"/>
      <p:bldP spid="12" grpId="0" animBg="1"/>
      <p:bldP spid="13" grpId="0" animBg="1"/>
      <p:bldP spid="26" grpId="0" animBg="1"/>
      <p:bldP spid="28" grpId="0" animBg="1"/>
      <p:bldP spid="32" grpId="0" animBg="1"/>
      <p:bldP spid="35" grpId="0" animBg="1"/>
      <p:bldP spid="36" grpId="0" animBg="1"/>
      <p:bldP spid="37" grpId="0" animBg="1"/>
      <p:bldP spid="38" grpId="0" animBg="1"/>
      <p:bldP spid="40"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4A46F86-A42A-F9FE-5DCB-ABD8C3B3E633}"/>
                  </a:ext>
                </a:extLst>
              </p:cNvPr>
              <p:cNvSpPr/>
              <p:nvPr/>
            </p:nvSpPr>
            <p:spPr>
              <a:xfrm>
                <a:off x="1822104" y="2005187"/>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𝑡</m:t>
                          </m:r>
                        </m:e>
                        <m:sub>
                          <m:r>
                            <a:rPr lang="en-US" sz="1800" b="0" i="1" smtClean="0">
                              <a:latin typeface="Cambria Math" panose="02040503050406030204" pitchFamily="18" charset="0"/>
                              <a:ea typeface="Arial" charset="0"/>
                              <a:cs typeface="Arial" charset="0"/>
                            </a:rPr>
                            <m:t>1</m:t>
                          </m:r>
                        </m:sub>
                      </m:sSub>
                    </m:oMath>
                  </m:oMathPara>
                </a14:m>
                <a:endParaRPr lang="en-US" dirty="0"/>
              </a:p>
            </p:txBody>
          </p:sp>
        </mc:Choice>
        <mc:Fallback xmlns="">
          <p:sp>
            <p:nvSpPr>
              <p:cNvPr id="4" name="Rectangle 3">
                <a:extLst>
                  <a:ext uri="{FF2B5EF4-FFF2-40B4-BE49-F238E27FC236}">
                    <a16:creationId xmlns:a16="http://schemas.microsoft.com/office/drawing/2014/main" id="{44A46F86-A42A-F9FE-5DCB-ABD8C3B3E633}"/>
                  </a:ext>
                </a:extLst>
              </p:cNvPr>
              <p:cNvSpPr>
                <a:spLocks noRot="1" noChangeAspect="1" noMove="1" noResize="1" noEditPoints="1" noAdjustHandles="1" noChangeArrowheads="1" noChangeShapeType="1" noTextEdit="1"/>
              </p:cNvSpPr>
              <p:nvPr/>
            </p:nvSpPr>
            <p:spPr>
              <a:xfrm>
                <a:off x="1822104" y="2005187"/>
                <a:ext cx="356135" cy="307282"/>
              </a:xfrm>
              <a:prstGeom prst="rect">
                <a:avLst/>
              </a:prstGeom>
              <a:blipFill>
                <a:blip r:embed="rId3"/>
                <a:stretch>
                  <a:fillRect l="-3333"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62823B8-1FFA-1CE3-D512-540BC085DA6C}"/>
                  </a:ext>
                </a:extLst>
              </p:cNvPr>
              <p:cNvSpPr/>
              <p:nvPr/>
            </p:nvSpPr>
            <p:spPr>
              <a:xfrm>
                <a:off x="2178239" y="2005187"/>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𝑡</m:t>
                          </m:r>
                        </m:e>
                        <m:sub>
                          <m:r>
                            <a:rPr lang="en-US" sz="1800" b="0" i="1" smtClean="0">
                              <a:latin typeface="Cambria Math" panose="02040503050406030204" pitchFamily="18" charset="0"/>
                              <a:ea typeface="Arial" charset="0"/>
                              <a:cs typeface="Arial" charset="0"/>
                            </a:rPr>
                            <m:t>2</m:t>
                          </m:r>
                        </m:sub>
                      </m:sSub>
                    </m:oMath>
                  </m:oMathPara>
                </a14:m>
                <a:endParaRPr lang="en-US" dirty="0"/>
              </a:p>
            </p:txBody>
          </p:sp>
        </mc:Choice>
        <mc:Fallback xmlns="">
          <p:sp>
            <p:nvSpPr>
              <p:cNvPr id="5" name="Rectangle 4">
                <a:extLst>
                  <a:ext uri="{FF2B5EF4-FFF2-40B4-BE49-F238E27FC236}">
                    <a16:creationId xmlns:a16="http://schemas.microsoft.com/office/drawing/2014/main" id="{762823B8-1FFA-1CE3-D512-540BC085DA6C}"/>
                  </a:ext>
                </a:extLst>
              </p:cNvPr>
              <p:cNvSpPr>
                <a:spLocks noRot="1" noChangeAspect="1" noMove="1" noResize="1" noEditPoints="1" noAdjustHandles="1" noChangeArrowheads="1" noChangeShapeType="1" noTextEdit="1"/>
              </p:cNvSpPr>
              <p:nvPr/>
            </p:nvSpPr>
            <p:spPr>
              <a:xfrm>
                <a:off x="2178239" y="2005187"/>
                <a:ext cx="356135" cy="307282"/>
              </a:xfrm>
              <a:prstGeom prst="rect">
                <a:avLst/>
              </a:prstGeom>
              <a:blipFill>
                <a:blip r:embed="rId4"/>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18A2E4A-2453-309D-637D-8346D47E1054}"/>
                  </a:ext>
                </a:extLst>
              </p:cNvPr>
              <p:cNvSpPr/>
              <p:nvPr/>
            </p:nvSpPr>
            <p:spPr>
              <a:xfrm>
                <a:off x="2534374" y="2005187"/>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𝑡</m:t>
                          </m:r>
                        </m:e>
                        <m:sub>
                          <m:r>
                            <a:rPr lang="en-US" sz="1800" b="0" i="1" smtClean="0">
                              <a:latin typeface="Cambria Math" panose="02040503050406030204" pitchFamily="18" charset="0"/>
                              <a:ea typeface="Arial" charset="0"/>
                              <a:cs typeface="Arial" charset="0"/>
                            </a:rPr>
                            <m:t>3</m:t>
                          </m:r>
                        </m:sub>
                      </m:sSub>
                    </m:oMath>
                  </m:oMathPara>
                </a14:m>
                <a:endParaRPr lang="en-US" dirty="0"/>
              </a:p>
            </p:txBody>
          </p:sp>
        </mc:Choice>
        <mc:Fallback xmlns="">
          <p:sp>
            <p:nvSpPr>
              <p:cNvPr id="6" name="Rectangle 5">
                <a:extLst>
                  <a:ext uri="{FF2B5EF4-FFF2-40B4-BE49-F238E27FC236}">
                    <a16:creationId xmlns:a16="http://schemas.microsoft.com/office/drawing/2014/main" id="{318A2E4A-2453-309D-637D-8346D47E1054}"/>
                  </a:ext>
                </a:extLst>
              </p:cNvPr>
              <p:cNvSpPr>
                <a:spLocks noRot="1" noChangeAspect="1" noMove="1" noResize="1" noEditPoints="1" noAdjustHandles="1" noChangeArrowheads="1" noChangeShapeType="1" noTextEdit="1"/>
              </p:cNvSpPr>
              <p:nvPr/>
            </p:nvSpPr>
            <p:spPr>
              <a:xfrm>
                <a:off x="2534374" y="2005187"/>
                <a:ext cx="356135" cy="307282"/>
              </a:xfrm>
              <a:prstGeom prst="rect">
                <a:avLst/>
              </a:prstGeom>
              <a:blipFill>
                <a:blip r:embed="rId5"/>
                <a:stretch>
                  <a:fillRect l="-3333" b="-7692"/>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A8ACBEA-0D27-30F6-6966-62337008A57E}"/>
              </a:ext>
            </a:extLst>
          </p:cNvPr>
          <p:cNvSpPr/>
          <p:nvPr/>
        </p:nvSpPr>
        <p:spPr>
          <a:xfrm>
            <a:off x="2890509" y="2005550"/>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2053478C-2679-8898-9796-6E69BE06304B}"/>
              </a:ext>
            </a:extLst>
          </p:cNvPr>
          <p:cNvSpPr/>
          <p:nvPr/>
        </p:nvSpPr>
        <p:spPr>
          <a:xfrm>
            <a:off x="3246644" y="2005187"/>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E7EBFD-C1DF-29D2-DDA3-6B2ABF5AF28D}"/>
              </a:ext>
            </a:extLst>
          </p:cNvPr>
          <p:cNvSpPr/>
          <p:nvPr/>
        </p:nvSpPr>
        <p:spPr>
          <a:xfrm>
            <a:off x="3602779" y="2005187"/>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0ED204D-0C21-BD0F-D7FA-C12F1EFEE06D}"/>
              </a:ext>
            </a:extLst>
          </p:cNvPr>
          <p:cNvSpPr/>
          <p:nvPr/>
        </p:nvSpPr>
        <p:spPr>
          <a:xfrm>
            <a:off x="3958914" y="2005187"/>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C9D4A4D1-8CC6-DD2E-5D09-4EF7D246F115}"/>
              </a:ext>
            </a:extLst>
          </p:cNvPr>
          <p:cNvSpPr/>
          <p:nvPr/>
        </p:nvSpPr>
        <p:spPr>
          <a:xfrm>
            <a:off x="2356306" y="2707105"/>
            <a:ext cx="1515980" cy="7218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Transformer</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C110F1E-88AD-5E4E-6A4A-76EBD653BA54}"/>
                  </a:ext>
                </a:extLst>
              </p:cNvPr>
              <p:cNvSpPr/>
              <p:nvPr/>
            </p:nvSpPr>
            <p:spPr>
              <a:xfrm>
                <a:off x="1822104" y="3865160"/>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𝑡</m:t>
                          </m:r>
                        </m:e>
                        <m:sub>
                          <m:r>
                            <a:rPr lang="en-US" sz="1800" b="0" i="1" smtClean="0">
                              <a:latin typeface="Cambria Math" panose="02040503050406030204" pitchFamily="18" charset="0"/>
                              <a:ea typeface="Arial" charset="0"/>
                              <a:cs typeface="Arial" charset="0"/>
                            </a:rPr>
                            <m:t>1</m:t>
                          </m:r>
                        </m:sub>
                      </m:sSub>
                    </m:oMath>
                  </m:oMathPara>
                </a14:m>
                <a:endParaRPr lang="en-US" dirty="0"/>
              </a:p>
            </p:txBody>
          </p:sp>
        </mc:Choice>
        <mc:Fallback xmlns="">
          <p:sp>
            <p:nvSpPr>
              <p:cNvPr id="12" name="Rectangle 11">
                <a:extLst>
                  <a:ext uri="{FF2B5EF4-FFF2-40B4-BE49-F238E27FC236}">
                    <a16:creationId xmlns:a16="http://schemas.microsoft.com/office/drawing/2014/main" id="{9C110F1E-88AD-5E4E-6A4A-76EBD653BA54}"/>
                  </a:ext>
                </a:extLst>
              </p:cNvPr>
              <p:cNvSpPr>
                <a:spLocks noRot="1" noChangeAspect="1" noMove="1" noResize="1" noEditPoints="1" noAdjustHandles="1" noChangeArrowheads="1" noChangeShapeType="1" noTextEdit="1"/>
              </p:cNvSpPr>
              <p:nvPr/>
            </p:nvSpPr>
            <p:spPr>
              <a:xfrm>
                <a:off x="1822104" y="3865160"/>
                <a:ext cx="356135" cy="307282"/>
              </a:xfrm>
              <a:prstGeom prst="rect">
                <a:avLst/>
              </a:prstGeom>
              <a:blipFill>
                <a:blip r:embed="rId6"/>
                <a:stretch>
                  <a:fillRect l="-3333"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B084C07-F13D-8615-2568-4E8D32AD94D0}"/>
                  </a:ext>
                </a:extLst>
              </p:cNvPr>
              <p:cNvSpPr/>
              <p:nvPr/>
            </p:nvSpPr>
            <p:spPr>
              <a:xfrm>
                <a:off x="2178239" y="3865160"/>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𝑡</m:t>
                          </m:r>
                        </m:e>
                        <m:sub>
                          <m:r>
                            <a:rPr lang="en-US" sz="1800" b="0" i="1" smtClean="0">
                              <a:latin typeface="Cambria Math" panose="02040503050406030204" pitchFamily="18" charset="0"/>
                              <a:ea typeface="Arial" charset="0"/>
                              <a:cs typeface="Arial" charset="0"/>
                            </a:rPr>
                            <m:t>2</m:t>
                          </m:r>
                        </m:sub>
                      </m:sSub>
                    </m:oMath>
                  </m:oMathPara>
                </a14:m>
                <a:endParaRPr lang="en-US" dirty="0"/>
              </a:p>
            </p:txBody>
          </p:sp>
        </mc:Choice>
        <mc:Fallback xmlns="">
          <p:sp>
            <p:nvSpPr>
              <p:cNvPr id="13" name="Rectangle 12">
                <a:extLst>
                  <a:ext uri="{FF2B5EF4-FFF2-40B4-BE49-F238E27FC236}">
                    <a16:creationId xmlns:a16="http://schemas.microsoft.com/office/drawing/2014/main" id="{3B084C07-F13D-8615-2568-4E8D32AD94D0}"/>
                  </a:ext>
                </a:extLst>
              </p:cNvPr>
              <p:cNvSpPr>
                <a:spLocks noRot="1" noChangeAspect="1" noMove="1" noResize="1" noEditPoints="1" noAdjustHandles="1" noChangeArrowheads="1" noChangeShapeType="1" noTextEdit="1"/>
              </p:cNvSpPr>
              <p:nvPr/>
            </p:nvSpPr>
            <p:spPr>
              <a:xfrm>
                <a:off x="2178239" y="3865160"/>
                <a:ext cx="356135" cy="307282"/>
              </a:xfrm>
              <a:prstGeom prst="rect">
                <a:avLst/>
              </a:prstGeom>
              <a:blipFill>
                <a:blip r:embed="rId7"/>
                <a:stretch>
                  <a:fillRect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F5E6411-FB98-4A8B-82DF-71790E604910}"/>
                  </a:ext>
                </a:extLst>
              </p:cNvPr>
              <p:cNvSpPr/>
              <p:nvPr/>
            </p:nvSpPr>
            <p:spPr>
              <a:xfrm>
                <a:off x="2534374" y="3865160"/>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𝑡</m:t>
                          </m:r>
                        </m:e>
                        <m:sub>
                          <m:r>
                            <a:rPr lang="en-US" sz="1800" b="0" i="1" smtClean="0">
                              <a:latin typeface="Cambria Math" panose="02040503050406030204" pitchFamily="18" charset="0"/>
                              <a:ea typeface="Arial" charset="0"/>
                              <a:cs typeface="Arial" charset="0"/>
                            </a:rPr>
                            <m:t>3</m:t>
                          </m:r>
                        </m:sub>
                      </m:sSub>
                    </m:oMath>
                  </m:oMathPara>
                </a14:m>
                <a:endParaRPr lang="en-US" dirty="0"/>
              </a:p>
            </p:txBody>
          </p:sp>
        </mc:Choice>
        <mc:Fallback xmlns="">
          <p:sp>
            <p:nvSpPr>
              <p:cNvPr id="14" name="Rectangle 13">
                <a:extLst>
                  <a:ext uri="{FF2B5EF4-FFF2-40B4-BE49-F238E27FC236}">
                    <a16:creationId xmlns:a16="http://schemas.microsoft.com/office/drawing/2014/main" id="{AF5E6411-FB98-4A8B-82DF-71790E604910}"/>
                  </a:ext>
                </a:extLst>
              </p:cNvPr>
              <p:cNvSpPr>
                <a:spLocks noRot="1" noChangeAspect="1" noMove="1" noResize="1" noEditPoints="1" noAdjustHandles="1" noChangeArrowheads="1" noChangeShapeType="1" noTextEdit="1"/>
              </p:cNvSpPr>
              <p:nvPr/>
            </p:nvSpPr>
            <p:spPr>
              <a:xfrm>
                <a:off x="2534374" y="3865160"/>
                <a:ext cx="356135" cy="307282"/>
              </a:xfrm>
              <a:prstGeom prst="rect">
                <a:avLst/>
              </a:prstGeom>
              <a:blipFill>
                <a:blip r:embed="rId8"/>
                <a:stretch>
                  <a:fillRect l="-3333" b="-3704"/>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F543C511-0DC5-C54C-A5C5-1D44DD137349}"/>
              </a:ext>
            </a:extLst>
          </p:cNvPr>
          <p:cNvSpPr/>
          <p:nvPr/>
        </p:nvSpPr>
        <p:spPr>
          <a:xfrm>
            <a:off x="2890509" y="3865523"/>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6AE84EC-21F3-8786-7FB7-3C419D90A7E3}"/>
              </a:ext>
            </a:extLst>
          </p:cNvPr>
          <p:cNvSpPr/>
          <p:nvPr/>
        </p:nvSpPr>
        <p:spPr>
          <a:xfrm>
            <a:off x="3246644" y="3865160"/>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413453-28CB-D304-1574-C12851B7D56E}"/>
              </a:ext>
            </a:extLst>
          </p:cNvPr>
          <p:cNvSpPr/>
          <p:nvPr/>
        </p:nvSpPr>
        <p:spPr>
          <a:xfrm>
            <a:off x="3602779" y="3865160"/>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63E03BA-88E4-CAEA-4875-5E047B288D7B}"/>
              </a:ext>
            </a:extLst>
          </p:cNvPr>
          <p:cNvSpPr/>
          <p:nvPr/>
        </p:nvSpPr>
        <p:spPr>
          <a:xfrm>
            <a:off x="3958914" y="3865160"/>
            <a:ext cx="356135" cy="3072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F3ED86A-10E0-2B58-515B-88B9465DDDDA}"/>
                  </a:ext>
                </a:extLst>
              </p:cNvPr>
              <p:cNvSpPr txBox="1"/>
              <p:nvPr/>
            </p:nvSpPr>
            <p:spPr>
              <a:xfrm>
                <a:off x="2880883" y="3834135"/>
                <a:ext cx="3561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rgbClr val="0070C0"/>
                              </a:solidFill>
                              <a:latin typeface="Cambria Math" panose="02040503050406030204" pitchFamily="18" charset="0"/>
                              <a:ea typeface="Arial" charset="0"/>
                              <a:cs typeface="Arial" charset="0"/>
                            </a:rPr>
                          </m:ctrlPr>
                        </m:sSubPr>
                        <m:e>
                          <m:r>
                            <a:rPr lang="en-US" sz="1800" b="0" i="1" smtClean="0">
                              <a:solidFill>
                                <a:srgbClr val="0070C0"/>
                              </a:solidFill>
                              <a:latin typeface="Cambria Math" panose="02040503050406030204" pitchFamily="18" charset="0"/>
                              <a:ea typeface="Arial" charset="0"/>
                              <a:cs typeface="Arial" charset="0"/>
                            </a:rPr>
                            <m:t>𝑡</m:t>
                          </m:r>
                        </m:e>
                        <m:sub>
                          <m:r>
                            <a:rPr lang="en-US" sz="1800" b="0" i="1" smtClean="0">
                              <a:solidFill>
                                <a:srgbClr val="0070C0"/>
                              </a:solidFill>
                              <a:latin typeface="Cambria Math" panose="02040503050406030204" pitchFamily="18" charset="0"/>
                              <a:ea typeface="Arial" charset="0"/>
                              <a:cs typeface="Arial" charset="0"/>
                            </a:rPr>
                            <m:t>4</m:t>
                          </m:r>
                        </m:sub>
                      </m:sSub>
                    </m:oMath>
                  </m:oMathPara>
                </a14:m>
                <a:endParaRPr lang="en-US" dirty="0"/>
              </a:p>
            </p:txBody>
          </p:sp>
        </mc:Choice>
        <mc:Fallback xmlns="">
          <p:sp>
            <p:nvSpPr>
              <p:cNvPr id="20" name="TextBox 19">
                <a:extLst>
                  <a:ext uri="{FF2B5EF4-FFF2-40B4-BE49-F238E27FC236}">
                    <a16:creationId xmlns:a16="http://schemas.microsoft.com/office/drawing/2014/main" id="{FF3ED86A-10E0-2B58-515B-88B9465DDDDA}"/>
                  </a:ext>
                </a:extLst>
              </p:cNvPr>
              <p:cNvSpPr txBox="1">
                <a:spLocks noRot="1" noChangeAspect="1" noMove="1" noResize="1" noEditPoints="1" noAdjustHandles="1" noChangeArrowheads="1" noChangeShapeType="1" noTextEdit="1"/>
              </p:cNvSpPr>
              <p:nvPr/>
            </p:nvSpPr>
            <p:spPr>
              <a:xfrm>
                <a:off x="2880883" y="3834135"/>
                <a:ext cx="356135" cy="369332"/>
              </a:xfrm>
              <a:prstGeom prst="rect">
                <a:avLst/>
              </a:prstGeom>
              <a:blipFill>
                <a:blip r:embed="rId9"/>
                <a:stretch>
                  <a:fillRect/>
                </a:stretch>
              </a:blipFill>
            </p:spPr>
            <p:txBody>
              <a:bodyPr/>
              <a:lstStyle/>
              <a:p>
                <a:r>
                  <a:rPr lang="en-US">
                    <a:noFill/>
                  </a:rPr>
                  <a:t> </a:t>
                </a:r>
              </a:p>
            </p:txBody>
          </p:sp>
        </mc:Fallback>
      </mc:AlternateContent>
      <p:sp>
        <p:nvSpPr>
          <p:cNvPr id="21" name="Down Arrow 20">
            <a:extLst>
              <a:ext uri="{FF2B5EF4-FFF2-40B4-BE49-F238E27FC236}">
                <a16:creationId xmlns:a16="http://schemas.microsoft.com/office/drawing/2014/main" id="{BD8D6C11-2F70-A7CF-49CE-307BF255AF05}"/>
              </a:ext>
            </a:extLst>
          </p:cNvPr>
          <p:cNvSpPr/>
          <p:nvPr/>
        </p:nvSpPr>
        <p:spPr>
          <a:xfrm>
            <a:off x="2986761" y="2367090"/>
            <a:ext cx="163629" cy="3022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E7A7C95F-2A32-3E2E-2BDA-941BF24900F4}"/>
              </a:ext>
            </a:extLst>
          </p:cNvPr>
          <p:cNvSpPr/>
          <p:nvPr/>
        </p:nvSpPr>
        <p:spPr>
          <a:xfrm>
            <a:off x="2986760" y="3483621"/>
            <a:ext cx="163629" cy="3022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B5F8FB1-C8F3-E1EE-1F44-748560637AFC}"/>
                  </a:ext>
                </a:extLst>
              </p:cNvPr>
              <p:cNvSpPr/>
              <p:nvPr/>
            </p:nvSpPr>
            <p:spPr>
              <a:xfrm>
                <a:off x="7318691" y="1778208"/>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1</m:t>
                          </m:r>
                        </m:sub>
                      </m:sSub>
                    </m:oMath>
                  </m:oMathPara>
                </a14:m>
                <a:endParaRPr lang="en-US" dirty="0"/>
              </a:p>
            </p:txBody>
          </p:sp>
        </mc:Choice>
        <mc:Fallback xmlns="">
          <p:sp>
            <p:nvSpPr>
              <p:cNvPr id="25" name="Rectangle 24">
                <a:extLst>
                  <a:ext uri="{FF2B5EF4-FFF2-40B4-BE49-F238E27FC236}">
                    <a16:creationId xmlns:a16="http://schemas.microsoft.com/office/drawing/2014/main" id="{5B5F8FB1-C8F3-E1EE-1F44-748560637AFC}"/>
                  </a:ext>
                </a:extLst>
              </p:cNvPr>
              <p:cNvSpPr>
                <a:spLocks noRot="1" noChangeAspect="1" noMove="1" noResize="1" noEditPoints="1" noAdjustHandles="1" noChangeArrowheads="1" noChangeShapeType="1" noTextEdit="1"/>
              </p:cNvSpPr>
              <p:nvPr/>
            </p:nvSpPr>
            <p:spPr>
              <a:xfrm>
                <a:off x="7318691" y="1778208"/>
                <a:ext cx="635266" cy="45624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A0D2EEE2-96CA-4324-0DEB-D41B097E6805}"/>
                  </a:ext>
                </a:extLst>
              </p:cNvPr>
              <p:cNvSpPr/>
              <p:nvPr/>
            </p:nvSpPr>
            <p:spPr>
              <a:xfrm>
                <a:off x="7953957" y="1778208"/>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Arial" charset="0"/>
                          <a:cs typeface="Arial" charset="0"/>
                        </a:rPr>
                        <m:t>𝑓</m:t>
                      </m:r>
                      <m:r>
                        <a:rPr lang="en-US" sz="1800" b="0" i="1" smtClean="0">
                          <a:latin typeface="Cambria Math" panose="02040503050406030204" pitchFamily="18" charset="0"/>
                          <a:ea typeface="Arial" charset="0"/>
                          <a:cs typeface="Arial" charset="0"/>
                        </a:rPr>
                        <m:t>(</m:t>
                      </m:r>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1</m:t>
                          </m:r>
                        </m:sub>
                      </m:sSub>
                      <m:r>
                        <a:rPr lang="en-US" sz="1800" b="0" i="1" smtClean="0">
                          <a:latin typeface="Cambria Math" panose="02040503050406030204" pitchFamily="18" charset="0"/>
                          <a:ea typeface="Arial" charset="0"/>
                          <a:cs typeface="Arial" charset="0"/>
                        </a:rPr>
                        <m:t>)</m:t>
                      </m:r>
                    </m:oMath>
                  </m:oMathPara>
                </a14:m>
                <a:endParaRPr lang="en-US" dirty="0"/>
              </a:p>
            </p:txBody>
          </p:sp>
        </mc:Choice>
        <mc:Fallback xmlns="">
          <p:sp>
            <p:nvSpPr>
              <p:cNvPr id="26" name="Rectangle 25">
                <a:extLst>
                  <a:ext uri="{FF2B5EF4-FFF2-40B4-BE49-F238E27FC236}">
                    <a16:creationId xmlns:a16="http://schemas.microsoft.com/office/drawing/2014/main" id="{A0D2EEE2-96CA-4324-0DEB-D41B097E6805}"/>
                  </a:ext>
                </a:extLst>
              </p:cNvPr>
              <p:cNvSpPr>
                <a:spLocks noRot="1" noChangeAspect="1" noMove="1" noResize="1" noEditPoints="1" noAdjustHandles="1" noChangeArrowheads="1" noChangeShapeType="1" noTextEdit="1"/>
              </p:cNvSpPr>
              <p:nvPr/>
            </p:nvSpPr>
            <p:spPr>
              <a:xfrm>
                <a:off x="7953957" y="1778208"/>
                <a:ext cx="635266" cy="456244"/>
              </a:xfrm>
              <a:prstGeom prst="rect">
                <a:avLst/>
              </a:prstGeom>
              <a:blipFill>
                <a:blip r:embed="rId11"/>
                <a:stretch>
                  <a:fillRect l="-11321" r="-3774"/>
                </a:stretch>
              </a:blipFill>
            </p:spPr>
            <p:txBody>
              <a:bodyPr/>
              <a:lstStyle/>
              <a:p>
                <a:r>
                  <a:rPr lang="en-US">
                    <a:noFill/>
                  </a:rPr>
                  <a:t> </a:t>
                </a:r>
              </a:p>
            </p:txBody>
          </p:sp>
        </mc:Fallback>
      </mc:AlternateContent>
      <p:sp>
        <p:nvSpPr>
          <p:cNvPr id="27" name="Rounded Rectangle 26">
            <a:extLst>
              <a:ext uri="{FF2B5EF4-FFF2-40B4-BE49-F238E27FC236}">
                <a16:creationId xmlns:a16="http://schemas.microsoft.com/office/drawing/2014/main" id="{FEEAFFA6-0454-3684-092E-AA7996156994}"/>
              </a:ext>
            </a:extLst>
          </p:cNvPr>
          <p:cNvSpPr/>
          <p:nvPr/>
        </p:nvSpPr>
        <p:spPr>
          <a:xfrm>
            <a:off x="8449657" y="2657021"/>
            <a:ext cx="1515980" cy="7218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Transformer</a:t>
            </a:r>
          </a:p>
        </p:txBody>
      </p:sp>
      <p:sp>
        <p:nvSpPr>
          <p:cNvPr id="28" name="Down Arrow 27">
            <a:extLst>
              <a:ext uri="{FF2B5EF4-FFF2-40B4-BE49-F238E27FC236}">
                <a16:creationId xmlns:a16="http://schemas.microsoft.com/office/drawing/2014/main" id="{8E69C6C9-0ECB-B49B-CE0C-00604D76DD07}"/>
              </a:ext>
            </a:extLst>
          </p:cNvPr>
          <p:cNvSpPr/>
          <p:nvPr/>
        </p:nvSpPr>
        <p:spPr>
          <a:xfrm>
            <a:off x="9080112" y="2317006"/>
            <a:ext cx="163629" cy="3022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a:extLst>
              <a:ext uri="{FF2B5EF4-FFF2-40B4-BE49-F238E27FC236}">
                <a16:creationId xmlns:a16="http://schemas.microsoft.com/office/drawing/2014/main" id="{020F4B22-AB84-1143-FF23-A9A8C6DDBD38}"/>
              </a:ext>
            </a:extLst>
          </p:cNvPr>
          <p:cNvSpPr/>
          <p:nvPr/>
        </p:nvSpPr>
        <p:spPr>
          <a:xfrm>
            <a:off x="9080111" y="3433537"/>
            <a:ext cx="163629" cy="3022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B53A6ADA-14EF-74A0-8CC8-C77003F1682F}"/>
                  </a:ext>
                </a:extLst>
              </p:cNvPr>
              <p:cNvSpPr/>
              <p:nvPr/>
            </p:nvSpPr>
            <p:spPr>
              <a:xfrm>
                <a:off x="8589223" y="1777065"/>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2</m:t>
                          </m:r>
                        </m:sub>
                      </m:sSub>
                    </m:oMath>
                  </m:oMathPara>
                </a14:m>
                <a:endParaRPr lang="en-US" dirty="0"/>
              </a:p>
            </p:txBody>
          </p:sp>
        </mc:Choice>
        <mc:Fallback xmlns="">
          <p:sp>
            <p:nvSpPr>
              <p:cNvPr id="30" name="Rectangle 29">
                <a:extLst>
                  <a:ext uri="{FF2B5EF4-FFF2-40B4-BE49-F238E27FC236}">
                    <a16:creationId xmlns:a16="http://schemas.microsoft.com/office/drawing/2014/main" id="{B53A6ADA-14EF-74A0-8CC8-C77003F1682F}"/>
                  </a:ext>
                </a:extLst>
              </p:cNvPr>
              <p:cNvSpPr>
                <a:spLocks noRot="1" noChangeAspect="1" noMove="1" noResize="1" noEditPoints="1" noAdjustHandles="1" noChangeArrowheads="1" noChangeShapeType="1" noTextEdit="1"/>
              </p:cNvSpPr>
              <p:nvPr/>
            </p:nvSpPr>
            <p:spPr>
              <a:xfrm>
                <a:off x="8589223" y="1777065"/>
                <a:ext cx="635266" cy="45624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66732244-99CF-D06E-ACD7-6B756FDA1B50}"/>
                  </a:ext>
                </a:extLst>
              </p:cNvPr>
              <p:cNvSpPr/>
              <p:nvPr/>
            </p:nvSpPr>
            <p:spPr>
              <a:xfrm>
                <a:off x="9224489" y="1777065"/>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Arial" charset="0"/>
                          <a:cs typeface="Arial" charset="0"/>
                        </a:rPr>
                        <m:t>𝑓</m:t>
                      </m:r>
                      <m:r>
                        <a:rPr lang="en-US" sz="1800" b="0" i="1" smtClean="0">
                          <a:latin typeface="Cambria Math" panose="02040503050406030204" pitchFamily="18" charset="0"/>
                          <a:ea typeface="Arial" charset="0"/>
                          <a:cs typeface="Arial" charset="0"/>
                        </a:rPr>
                        <m:t>(</m:t>
                      </m:r>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2</m:t>
                          </m:r>
                        </m:sub>
                      </m:sSub>
                      <m:r>
                        <a:rPr lang="en-US" sz="1800" b="0" i="1" smtClean="0">
                          <a:latin typeface="Cambria Math" panose="02040503050406030204" pitchFamily="18" charset="0"/>
                          <a:ea typeface="Arial" charset="0"/>
                          <a:cs typeface="Arial" charset="0"/>
                        </a:rPr>
                        <m:t>)</m:t>
                      </m:r>
                    </m:oMath>
                  </m:oMathPara>
                </a14:m>
                <a:endParaRPr lang="en-US" dirty="0"/>
              </a:p>
            </p:txBody>
          </p:sp>
        </mc:Choice>
        <mc:Fallback xmlns="">
          <p:sp>
            <p:nvSpPr>
              <p:cNvPr id="31" name="Rectangle 30">
                <a:extLst>
                  <a:ext uri="{FF2B5EF4-FFF2-40B4-BE49-F238E27FC236}">
                    <a16:creationId xmlns:a16="http://schemas.microsoft.com/office/drawing/2014/main" id="{66732244-99CF-D06E-ACD7-6B756FDA1B50}"/>
                  </a:ext>
                </a:extLst>
              </p:cNvPr>
              <p:cNvSpPr>
                <a:spLocks noRot="1" noChangeAspect="1" noMove="1" noResize="1" noEditPoints="1" noAdjustHandles="1" noChangeArrowheads="1" noChangeShapeType="1" noTextEdit="1"/>
              </p:cNvSpPr>
              <p:nvPr/>
            </p:nvSpPr>
            <p:spPr>
              <a:xfrm>
                <a:off x="9224489" y="1777065"/>
                <a:ext cx="635266" cy="456244"/>
              </a:xfrm>
              <a:prstGeom prst="rect">
                <a:avLst/>
              </a:prstGeom>
              <a:blipFill>
                <a:blip r:embed="rId13"/>
                <a:stretch>
                  <a:fillRect l="-11321" r="-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2866F855-2741-D230-5E65-6E7967FF2267}"/>
                  </a:ext>
                </a:extLst>
              </p:cNvPr>
              <p:cNvSpPr/>
              <p:nvPr/>
            </p:nvSpPr>
            <p:spPr>
              <a:xfrm>
                <a:off x="9859756" y="1777065"/>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3</m:t>
                          </m:r>
                        </m:sub>
                      </m:sSub>
                    </m:oMath>
                  </m:oMathPara>
                </a14:m>
                <a:endParaRPr lang="en-US" dirty="0"/>
              </a:p>
            </p:txBody>
          </p:sp>
        </mc:Choice>
        <mc:Fallback xmlns="">
          <p:sp>
            <p:nvSpPr>
              <p:cNvPr id="32" name="Rectangle 31">
                <a:extLst>
                  <a:ext uri="{FF2B5EF4-FFF2-40B4-BE49-F238E27FC236}">
                    <a16:creationId xmlns:a16="http://schemas.microsoft.com/office/drawing/2014/main" id="{2866F855-2741-D230-5E65-6E7967FF2267}"/>
                  </a:ext>
                </a:extLst>
              </p:cNvPr>
              <p:cNvSpPr>
                <a:spLocks noRot="1" noChangeAspect="1" noMove="1" noResize="1" noEditPoints="1" noAdjustHandles="1" noChangeArrowheads="1" noChangeShapeType="1" noTextEdit="1"/>
              </p:cNvSpPr>
              <p:nvPr/>
            </p:nvSpPr>
            <p:spPr>
              <a:xfrm>
                <a:off x="9859756" y="1777065"/>
                <a:ext cx="635266" cy="456244"/>
              </a:xfrm>
              <a:prstGeom prst="rect">
                <a:avLst/>
              </a:prstGeom>
              <a:blipFill>
                <a:blip r:embed="rId14"/>
                <a:stretch>
                  <a:fillRect/>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A8692CEA-30D2-BF63-1488-7550F946288D}"/>
              </a:ext>
            </a:extLst>
          </p:cNvPr>
          <p:cNvSpPr/>
          <p:nvPr/>
        </p:nvSpPr>
        <p:spPr>
          <a:xfrm>
            <a:off x="10495022" y="1777065"/>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2B951DB1-A8BE-22E1-A5B8-ED1142E1D5E6}"/>
                  </a:ext>
                </a:extLst>
              </p:cNvPr>
              <p:cNvSpPr/>
              <p:nvPr/>
            </p:nvSpPr>
            <p:spPr>
              <a:xfrm>
                <a:off x="7337942" y="3898372"/>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1</m:t>
                          </m:r>
                        </m:sub>
                      </m:sSub>
                    </m:oMath>
                  </m:oMathPara>
                </a14:m>
                <a:endParaRPr lang="en-US" dirty="0"/>
              </a:p>
            </p:txBody>
          </p:sp>
        </mc:Choice>
        <mc:Fallback xmlns="">
          <p:sp>
            <p:nvSpPr>
              <p:cNvPr id="34" name="Rectangle 33">
                <a:extLst>
                  <a:ext uri="{FF2B5EF4-FFF2-40B4-BE49-F238E27FC236}">
                    <a16:creationId xmlns:a16="http://schemas.microsoft.com/office/drawing/2014/main" id="{2B951DB1-A8BE-22E1-A5B8-ED1142E1D5E6}"/>
                  </a:ext>
                </a:extLst>
              </p:cNvPr>
              <p:cNvSpPr>
                <a:spLocks noRot="1" noChangeAspect="1" noMove="1" noResize="1" noEditPoints="1" noAdjustHandles="1" noChangeArrowheads="1" noChangeShapeType="1" noTextEdit="1"/>
              </p:cNvSpPr>
              <p:nvPr/>
            </p:nvSpPr>
            <p:spPr>
              <a:xfrm>
                <a:off x="7337942" y="3898372"/>
                <a:ext cx="635266" cy="45624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55DA8ACE-BEE0-2327-A983-222AE06D6C46}"/>
                  </a:ext>
                </a:extLst>
              </p:cNvPr>
              <p:cNvSpPr/>
              <p:nvPr/>
            </p:nvSpPr>
            <p:spPr>
              <a:xfrm>
                <a:off x="7973208" y="3898372"/>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Arial" charset="0"/>
                          <a:cs typeface="Arial" charset="0"/>
                        </a:rPr>
                        <m:t>𝑓</m:t>
                      </m:r>
                      <m:r>
                        <a:rPr lang="en-US" sz="1800" b="0" i="1" smtClean="0">
                          <a:latin typeface="Cambria Math" panose="02040503050406030204" pitchFamily="18" charset="0"/>
                          <a:ea typeface="Arial" charset="0"/>
                          <a:cs typeface="Arial" charset="0"/>
                        </a:rPr>
                        <m:t>(</m:t>
                      </m:r>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1</m:t>
                          </m:r>
                        </m:sub>
                      </m:sSub>
                      <m:r>
                        <a:rPr lang="en-US" sz="1800" b="0" i="1" smtClean="0">
                          <a:latin typeface="Cambria Math" panose="02040503050406030204" pitchFamily="18" charset="0"/>
                          <a:ea typeface="Arial" charset="0"/>
                          <a:cs typeface="Arial" charset="0"/>
                        </a:rPr>
                        <m:t>)</m:t>
                      </m:r>
                    </m:oMath>
                  </m:oMathPara>
                </a14:m>
                <a:endParaRPr lang="en-US" dirty="0"/>
              </a:p>
            </p:txBody>
          </p:sp>
        </mc:Choice>
        <mc:Fallback xmlns="">
          <p:sp>
            <p:nvSpPr>
              <p:cNvPr id="35" name="Rectangle 34">
                <a:extLst>
                  <a:ext uri="{FF2B5EF4-FFF2-40B4-BE49-F238E27FC236}">
                    <a16:creationId xmlns:a16="http://schemas.microsoft.com/office/drawing/2014/main" id="{55DA8ACE-BEE0-2327-A983-222AE06D6C46}"/>
                  </a:ext>
                </a:extLst>
              </p:cNvPr>
              <p:cNvSpPr>
                <a:spLocks noRot="1" noChangeAspect="1" noMove="1" noResize="1" noEditPoints="1" noAdjustHandles="1" noChangeArrowheads="1" noChangeShapeType="1" noTextEdit="1"/>
              </p:cNvSpPr>
              <p:nvPr/>
            </p:nvSpPr>
            <p:spPr>
              <a:xfrm>
                <a:off x="7973208" y="3898372"/>
                <a:ext cx="635266" cy="456244"/>
              </a:xfrm>
              <a:prstGeom prst="rect">
                <a:avLst/>
              </a:prstGeom>
              <a:blipFill>
                <a:blip r:embed="rId16"/>
                <a:stretch>
                  <a:fillRect l="-13462" r="-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C8D4488B-FA50-C12F-0C59-0243D4B321C2}"/>
                  </a:ext>
                </a:extLst>
              </p:cNvPr>
              <p:cNvSpPr/>
              <p:nvPr/>
            </p:nvSpPr>
            <p:spPr>
              <a:xfrm>
                <a:off x="8608474" y="3897229"/>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2</m:t>
                          </m:r>
                        </m:sub>
                      </m:sSub>
                    </m:oMath>
                  </m:oMathPara>
                </a14:m>
                <a:endParaRPr lang="en-US" dirty="0"/>
              </a:p>
            </p:txBody>
          </p:sp>
        </mc:Choice>
        <mc:Fallback xmlns="">
          <p:sp>
            <p:nvSpPr>
              <p:cNvPr id="36" name="Rectangle 35">
                <a:extLst>
                  <a:ext uri="{FF2B5EF4-FFF2-40B4-BE49-F238E27FC236}">
                    <a16:creationId xmlns:a16="http://schemas.microsoft.com/office/drawing/2014/main" id="{C8D4488B-FA50-C12F-0C59-0243D4B321C2}"/>
                  </a:ext>
                </a:extLst>
              </p:cNvPr>
              <p:cNvSpPr>
                <a:spLocks noRot="1" noChangeAspect="1" noMove="1" noResize="1" noEditPoints="1" noAdjustHandles="1" noChangeArrowheads="1" noChangeShapeType="1" noTextEdit="1"/>
              </p:cNvSpPr>
              <p:nvPr/>
            </p:nvSpPr>
            <p:spPr>
              <a:xfrm>
                <a:off x="8608474" y="3897229"/>
                <a:ext cx="635266" cy="456244"/>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5B1FCB43-FC63-5128-BC8E-F1367F8BA763}"/>
                  </a:ext>
                </a:extLst>
              </p:cNvPr>
              <p:cNvSpPr/>
              <p:nvPr/>
            </p:nvSpPr>
            <p:spPr>
              <a:xfrm>
                <a:off x="9243740" y="3897229"/>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Arial" charset="0"/>
                          <a:cs typeface="Arial" charset="0"/>
                        </a:rPr>
                        <m:t>𝑓</m:t>
                      </m:r>
                      <m:r>
                        <a:rPr lang="en-US" sz="1800" b="0" i="1" smtClean="0">
                          <a:latin typeface="Cambria Math" panose="02040503050406030204" pitchFamily="18" charset="0"/>
                          <a:ea typeface="Arial" charset="0"/>
                          <a:cs typeface="Arial" charset="0"/>
                        </a:rPr>
                        <m:t>(</m:t>
                      </m:r>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2</m:t>
                          </m:r>
                        </m:sub>
                      </m:sSub>
                      <m:r>
                        <a:rPr lang="en-US" sz="1800" b="0" i="1" smtClean="0">
                          <a:latin typeface="Cambria Math" panose="02040503050406030204" pitchFamily="18" charset="0"/>
                          <a:ea typeface="Arial" charset="0"/>
                          <a:cs typeface="Arial" charset="0"/>
                        </a:rPr>
                        <m:t>)</m:t>
                      </m:r>
                    </m:oMath>
                  </m:oMathPara>
                </a14:m>
                <a:endParaRPr lang="en-US" dirty="0"/>
              </a:p>
            </p:txBody>
          </p:sp>
        </mc:Choice>
        <mc:Fallback xmlns="">
          <p:sp>
            <p:nvSpPr>
              <p:cNvPr id="37" name="Rectangle 36">
                <a:extLst>
                  <a:ext uri="{FF2B5EF4-FFF2-40B4-BE49-F238E27FC236}">
                    <a16:creationId xmlns:a16="http://schemas.microsoft.com/office/drawing/2014/main" id="{5B1FCB43-FC63-5128-BC8E-F1367F8BA763}"/>
                  </a:ext>
                </a:extLst>
              </p:cNvPr>
              <p:cNvSpPr>
                <a:spLocks noRot="1" noChangeAspect="1" noMove="1" noResize="1" noEditPoints="1" noAdjustHandles="1" noChangeArrowheads="1" noChangeShapeType="1" noTextEdit="1"/>
              </p:cNvSpPr>
              <p:nvPr/>
            </p:nvSpPr>
            <p:spPr>
              <a:xfrm>
                <a:off x="9243740" y="3897229"/>
                <a:ext cx="635266" cy="456244"/>
              </a:xfrm>
              <a:prstGeom prst="rect">
                <a:avLst/>
              </a:prstGeom>
              <a:blipFill>
                <a:blip r:embed="rId18"/>
                <a:stretch>
                  <a:fillRect l="-13208" r="-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D9E2689A-5DA5-5809-E461-0932382AFEB0}"/>
                  </a:ext>
                </a:extLst>
              </p:cNvPr>
              <p:cNvSpPr/>
              <p:nvPr/>
            </p:nvSpPr>
            <p:spPr>
              <a:xfrm>
                <a:off x="9879007" y="3897229"/>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Arial" charset="0"/>
                              <a:cs typeface="Arial" charset="0"/>
                            </a:rPr>
                          </m:ctrlPr>
                        </m:sSubPr>
                        <m:e>
                          <m:r>
                            <a:rPr lang="en-US" sz="1800" b="0" i="1" smtClean="0">
                              <a:latin typeface="Cambria Math" panose="02040503050406030204" pitchFamily="18" charset="0"/>
                              <a:ea typeface="Arial" charset="0"/>
                              <a:cs typeface="Arial" charset="0"/>
                            </a:rPr>
                            <m:t>𝑥</m:t>
                          </m:r>
                        </m:e>
                        <m:sub>
                          <m:r>
                            <a:rPr lang="en-US" sz="1800" b="0" i="1" smtClean="0">
                              <a:latin typeface="Cambria Math" panose="02040503050406030204" pitchFamily="18" charset="0"/>
                              <a:ea typeface="Arial" charset="0"/>
                              <a:cs typeface="Arial" charset="0"/>
                            </a:rPr>
                            <m:t>3</m:t>
                          </m:r>
                        </m:sub>
                      </m:sSub>
                    </m:oMath>
                  </m:oMathPara>
                </a14:m>
                <a:endParaRPr lang="en-US" dirty="0"/>
              </a:p>
            </p:txBody>
          </p:sp>
        </mc:Choice>
        <mc:Fallback xmlns="">
          <p:sp>
            <p:nvSpPr>
              <p:cNvPr id="38" name="Rectangle 37">
                <a:extLst>
                  <a:ext uri="{FF2B5EF4-FFF2-40B4-BE49-F238E27FC236}">
                    <a16:creationId xmlns:a16="http://schemas.microsoft.com/office/drawing/2014/main" id="{D9E2689A-5DA5-5809-E461-0932382AFEB0}"/>
                  </a:ext>
                </a:extLst>
              </p:cNvPr>
              <p:cNvSpPr>
                <a:spLocks noRot="1" noChangeAspect="1" noMove="1" noResize="1" noEditPoints="1" noAdjustHandles="1" noChangeArrowheads="1" noChangeShapeType="1" noTextEdit="1"/>
              </p:cNvSpPr>
              <p:nvPr/>
            </p:nvSpPr>
            <p:spPr>
              <a:xfrm>
                <a:off x="9879007" y="3897229"/>
                <a:ext cx="635266" cy="456244"/>
              </a:xfrm>
              <a:prstGeom prst="rect">
                <a:avLst/>
              </a:prstGeom>
              <a:blipFill>
                <a:blip r:embed="rId19"/>
                <a:stretch>
                  <a:fillRect/>
                </a:stretch>
              </a:blipFill>
            </p:spPr>
            <p:txBody>
              <a:bodyPr/>
              <a:lstStyle/>
              <a:p>
                <a:r>
                  <a:rPr lang="en-US">
                    <a:noFill/>
                  </a:rPr>
                  <a:t> </a:t>
                </a:r>
              </a:p>
            </p:txBody>
          </p:sp>
        </mc:Fallback>
      </mc:AlternateContent>
      <p:sp>
        <p:nvSpPr>
          <p:cNvPr id="39" name="Rectangle 38">
            <a:extLst>
              <a:ext uri="{FF2B5EF4-FFF2-40B4-BE49-F238E27FC236}">
                <a16:creationId xmlns:a16="http://schemas.microsoft.com/office/drawing/2014/main" id="{364EC084-DE7B-188A-4ABB-0CDDE8F907F6}"/>
              </a:ext>
            </a:extLst>
          </p:cNvPr>
          <p:cNvSpPr/>
          <p:nvPr/>
        </p:nvSpPr>
        <p:spPr>
          <a:xfrm>
            <a:off x="10514273" y="3897229"/>
            <a:ext cx="635266" cy="45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C184B16-5207-0722-EFA3-32CD62762FA8}"/>
                  </a:ext>
                </a:extLst>
              </p:cNvPr>
              <p:cNvSpPr txBox="1"/>
              <p:nvPr/>
            </p:nvSpPr>
            <p:spPr>
              <a:xfrm>
                <a:off x="10503444" y="3936067"/>
                <a:ext cx="656924"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smtClean="0">
                          <a:solidFill>
                            <a:srgbClr val="0070C0"/>
                          </a:solidFill>
                          <a:latin typeface="Cambria Math" panose="02040503050406030204" pitchFamily="18" charset="0"/>
                          <a:ea typeface="Arial" charset="0"/>
                          <a:cs typeface="Arial" charset="0"/>
                        </a:rPr>
                        <m:t>𝑓</m:t>
                      </m:r>
                      <m:r>
                        <a:rPr lang="en-US" sz="1800" b="0" i="1" smtClean="0">
                          <a:solidFill>
                            <a:srgbClr val="0070C0"/>
                          </a:solidFill>
                          <a:latin typeface="Cambria Math" panose="02040503050406030204" pitchFamily="18" charset="0"/>
                          <a:ea typeface="Arial" charset="0"/>
                          <a:cs typeface="Arial" charset="0"/>
                        </a:rPr>
                        <m:t>(</m:t>
                      </m:r>
                      <m:sSub>
                        <m:sSubPr>
                          <m:ctrlPr>
                            <a:rPr lang="en-US" sz="1800" b="0" i="1" smtClean="0">
                              <a:solidFill>
                                <a:srgbClr val="0070C0"/>
                              </a:solidFill>
                              <a:latin typeface="Cambria Math" panose="02040503050406030204" pitchFamily="18" charset="0"/>
                              <a:ea typeface="Arial" charset="0"/>
                              <a:cs typeface="Arial" charset="0"/>
                            </a:rPr>
                          </m:ctrlPr>
                        </m:sSubPr>
                        <m:e>
                          <m:r>
                            <a:rPr lang="en-US" sz="1800" b="0" i="1" smtClean="0">
                              <a:solidFill>
                                <a:srgbClr val="0070C0"/>
                              </a:solidFill>
                              <a:latin typeface="Cambria Math" panose="02040503050406030204" pitchFamily="18" charset="0"/>
                              <a:ea typeface="Arial" charset="0"/>
                              <a:cs typeface="Arial" charset="0"/>
                            </a:rPr>
                            <m:t>𝑥</m:t>
                          </m:r>
                        </m:e>
                        <m:sub>
                          <m:r>
                            <a:rPr lang="en-US" sz="1800" b="0" i="1" smtClean="0">
                              <a:solidFill>
                                <a:srgbClr val="0070C0"/>
                              </a:solidFill>
                              <a:latin typeface="Cambria Math" panose="02040503050406030204" pitchFamily="18" charset="0"/>
                              <a:ea typeface="Arial" charset="0"/>
                              <a:cs typeface="Arial" charset="0"/>
                            </a:rPr>
                            <m:t>3</m:t>
                          </m:r>
                        </m:sub>
                      </m:sSub>
                      <m:r>
                        <a:rPr lang="en-US" sz="1800" b="0" i="1" smtClean="0">
                          <a:solidFill>
                            <a:srgbClr val="0070C0"/>
                          </a:solidFill>
                          <a:latin typeface="Cambria Math" panose="02040503050406030204" pitchFamily="18" charset="0"/>
                          <a:ea typeface="Arial" charset="0"/>
                          <a:cs typeface="Arial" charset="0"/>
                        </a:rPr>
                        <m:t>)</m:t>
                      </m:r>
                    </m:oMath>
                  </m:oMathPara>
                </a14:m>
                <a:endParaRPr lang="en-US" dirty="0">
                  <a:solidFill>
                    <a:srgbClr val="0070C0"/>
                  </a:solidFill>
                </a:endParaRPr>
              </a:p>
            </p:txBody>
          </p:sp>
        </mc:Choice>
        <mc:Fallback xmlns="">
          <p:sp>
            <p:nvSpPr>
              <p:cNvPr id="40" name="TextBox 39">
                <a:extLst>
                  <a:ext uri="{FF2B5EF4-FFF2-40B4-BE49-F238E27FC236}">
                    <a16:creationId xmlns:a16="http://schemas.microsoft.com/office/drawing/2014/main" id="{DC184B16-5207-0722-EFA3-32CD62762FA8}"/>
                  </a:ext>
                </a:extLst>
              </p:cNvPr>
              <p:cNvSpPr txBox="1">
                <a:spLocks noRot="1" noChangeAspect="1" noMove="1" noResize="1" noEditPoints="1" noAdjustHandles="1" noChangeArrowheads="1" noChangeShapeType="1" noTextEdit="1"/>
              </p:cNvSpPr>
              <p:nvPr/>
            </p:nvSpPr>
            <p:spPr>
              <a:xfrm>
                <a:off x="10503444" y="3936067"/>
                <a:ext cx="656924" cy="369332"/>
              </a:xfrm>
              <a:prstGeom prst="rect">
                <a:avLst/>
              </a:prstGeom>
              <a:blipFill>
                <a:blip r:embed="rId20"/>
                <a:stretch>
                  <a:fillRect l="-13462" r="-5769"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92D2DFF-2BAF-DCE9-CE75-88247ECDBD55}"/>
                  </a:ext>
                </a:extLst>
              </p:cNvPr>
              <p:cNvSpPr txBox="1"/>
              <p:nvPr/>
            </p:nvSpPr>
            <p:spPr>
              <a:xfrm>
                <a:off x="5096340" y="1909972"/>
                <a:ext cx="1866216" cy="22159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800" b="0" i="1" smtClean="0">
                          <a:latin typeface="Cambria Math" panose="02040503050406030204" pitchFamily="18" charset="0"/>
                        </a:rPr>
                        <m:t>≠</m:t>
                      </m:r>
                    </m:oMath>
                  </m:oMathPara>
                </a14:m>
                <a:endParaRPr lang="en-US" dirty="0"/>
              </a:p>
            </p:txBody>
          </p:sp>
        </mc:Choice>
        <mc:Fallback xmlns="">
          <p:sp>
            <p:nvSpPr>
              <p:cNvPr id="41" name="TextBox 40">
                <a:extLst>
                  <a:ext uri="{FF2B5EF4-FFF2-40B4-BE49-F238E27FC236}">
                    <a16:creationId xmlns:a16="http://schemas.microsoft.com/office/drawing/2014/main" id="{892D2DFF-2BAF-DCE9-CE75-88247ECDBD55}"/>
                  </a:ext>
                </a:extLst>
              </p:cNvPr>
              <p:cNvSpPr txBox="1">
                <a:spLocks noRot="1" noChangeAspect="1" noMove="1" noResize="1" noEditPoints="1" noAdjustHandles="1" noChangeArrowheads="1" noChangeShapeType="1" noTextEdit="1"/>
              </p:cNvSpPr>
              <p:nvPr/>
            </p:nvSpPr>
            <p:spPr>
              <a:xfrm>
                <a:off x="5096340" y="1909972"/>
                <a:ext cx="1866216" cy="2215991"/>
              </a:xfrm>
              <a:prstGeom prst="rect">
                <a:avLst/>
              </a:prstGeom>
              <a:blipFill>
                <a:blip r:embed="rId21"/>
                <a:stretch>
                  <a:fillRect l="-13514" r="-12838" b="-1143"/>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05CCA2CA-3E54-96E5-25D7-C545A87701CC}"/>
              </a:ext>
            </a:extLst>
          </p:cNvPr>
          <p:cNvSpPr txBox="1"/>
          <p:nvPr/>
        </p:nvSpPr>
        <p:spPr>
          <a:xfrm>
            <a:off x="1532898" y="4639627"/>
            <a:ext cx="3071352" cy="646331"/>
          </a:xfrm>
          <a:prstGeom prst="rect">
            <a:avLst/>
          </a:prstGeom>
          <a:noFill/>
        </p:spPr>
        <p:txBody>
          <a:bodyPr wrap="square" rtlCol="0">
            <a:spAutoFit/>
          </a:bodyPr>
          <a:lstStyle/>
          <a:p>
            <a:pPr algn="ctr"/>
            <a:r>
              <a:rPr lang="en-US" sz="3600" dirty="0"/>
              <a:t>Emergent</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6A01637-6D93-865E-1D7E-9EEFD1A34EB6}"/>
                  </a:ext>
                </a:extLst>
              </p:cNvPr>
              <p:cNvSpPr txBox="1"/>
              <p:nvPr/>
            </p:nvSpPr>
            <p:spPr>
              <a:xfrm>
                <a:off x="2261845" y="576736"/>
                <a:ext cx="1875136" cy="120032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7200" b="0" i="0" smtClean="0">
                          <a:latin typeface="Cambria Math" panose="02040503050406030204" pitchFamily="18" charset="0"/>
                          <a:cs typeface="Arial" panose="020B0604020202020204" pitchFamily="34" charset="0"/>
                        </a:rPr>
                        <m:t>ICL</m:t>
                      </m:r>
                    </m:oMath>
                  </m:oMathPara>
                </a14:m>
                <a:endParaRPr lang="en-US" sz="3200" b="0" dirty="0">
                  <a:latin typeface="Arial" panose="020B0604020202020204" pitchFamily="34" charset="0"/>
                  <a:cs typeface="Arial" panose="020B0604020202020204" pitchFamily="34" charset="0"/>
                </a:endParaRPr>
              </a:p>
            </p:txBody>
          </p:sp>
        </mc:Choice>
        <mc:Fallback xmlns="">
          <p:sp>
            <p:nvSpPr>
              <p:cNvPr id="44" name="TextBox 43">
                <a:extLst>
                  <a:ext uri="{FF2B5EF4-FFF2-40B4-BE49-F238E27FC236}">
                    <a16:creationId xmlns:a16="http://schemas.microsoft.com/office/drawing/2014/main" id="{16A01637-6D93-865E-1D7E-9EEFD1A34EB6}"/>
                  </a:ext>
                </a:extLst>
              </p:cNvPr>
              <p:cNvSpPr txBox="1">
                <a:spLocks noRot="1" noChangeAspect="1" noMove="1" noResize="1" noEditPoints="1" noAdjustHandles="1" noChangeArrowheads="1" noChangeShapeType="1" noTextEdit="1"/>
              </p:cNvSpPr>
              <p:nvPr/>
            </p:nvSpPr>
            <p:spPr>
              <a:xfrm>
                <a:off x="2261845" y="576736"/>
                <a:ext cx="1875136" cy="1200329"/>
              </a:xfrm>
              <a:prstGeom prst="rect">
                <a:avLst/>
              </a:prstGeom>
              <a:blipFill>
                <a:blip r:embed="rId22"/>
                <a:stretch>
                  <a:fillRect l="-8784" b="-5208"/>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5282D9C2-E40E-D1E1-FE9D-14C2FD4F23E2}"/>
              </a:ext>
            </a:extLst>
          </p:cNvPr>
          <p:cNvSpPr txBox="1"/>
          <p:nvPr/>
        </p:nvSpPr>
        <p:spPr>
          <a:xfrm>
            <a:off x="7449124" y="4610494"/>
            <a:ext cx="3209978" cy="646331"/>
          </a:xfrm>
          <a:prstGeom prst="rect">
            <a:avLst/>
          </a:prstGeom>
          <a:noFill/>
        </p:spPr>
        <p:txBody>
          <a:bodyPr wrap="square" rtlCol="0">
            <a:spAutoFit/>
          </a:bodyPr>
          <a:lstStyle/>
          <a:p>
            <a:pPr algn="ctr"/>
            <a:r>
              <a:rPr lang="en-US" sz="3600" dirty="0"/>
              <a:t>Non-emergent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A633EF7-9647-5E5D-4FA5-64CD3C54EC24}"/>
                  </a:ext>
                </a:extLst>
              </p:cNvPr>
              <p:cNvSpPr txBox="1"/>
              <p:nvPr/>
            </p:nvSpPr>
            <p:spPr>
              <a:xfrm>
                <a:off x="8133768" y="558654"/>
                <a:ext cx="2219944" cy="12364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7200" i="1" smtClean="0">
                              <a:latin typeface="Cambria Math" panose="02040503050406030204" pitchFamily="18" charset="0"/>
                              <a:cs typeface="Arial" panose="020B0604020202020204" pitchFamily="34" charset="0"/>
                            </a:rPr>
                          </m:ctrlPr>
                        </m:accPr>
                        <m:e>
                          <m:r>
                            <m:rPr>
                              <m:sty m:val="p"/>
                            </m:rPr>
                            <a:rPr lang="en-US" sz="7200">
                              <a:latin typeface="Cambria Math" panose="02040503050406030204" pitchFamily="18" charset="0"/>
                              <a:cs typeface="Arial" panose="020B0604020202020204" pitchFamily="34" charset="0"/>
                            </a:rPr>
                            <m:t>ICL</m:t>
                          </m:r>
                        </m:e>
                      </m:acc>
                    </m:oMath>
                  </m:oMathPara>
                </a14:m>
                <a:endParaRPr lang="en-US" sz="7200" dirty="0"/>
              </a:p>
            </p:txBody>
          </p:sp>
        </mc:Choice>
        <mc:Fallback xmlns="">
          <p:sp>
            <p:nvSpPr>
              <p:cNvPr id="47" name="TextBox 46">
                <a:extLst>
                  <a:ext uri="{FF2B5EF4-FFF2-40B4-BE49-F238E27FC236}">
                    <a16:creationId xmlns:a16="http://schemas.microsoft.com/office/drawing/2014/main" id="{FA633EF7-9647-5E5D-4FA5-64CD3C54EC24}"/>
                  </a:ext>
                </a:extLst>
              </p:cNvPr>
              <p:cNvSpPr txBox="1">
                <a:spLocks noRot="1" noChangeAspect="1" noMove="1" noResize="1" noEditPoints="1" noAdjustHandles="1" noChangeArrowheads="1" noChangeShapeType="1" noTextEdit="1"/>
              </p:cNvSpPr>
              <p:nvPr/>
            </p:nvSpPr>
            <p:spPr>
              <a:xfrm>
                <a:off x="8133768" y="558654"/>
                <a:ext cx="2219944" cy="1236492"/>
              </a:xfrm>
              <a:prstGeom prst="rect">
                <a:avLst/>
              </a:prstGeom>
              <a:blipFill>
                <a:blip r:embed="rId23"/>
                <a:stretch>
                  <a:fillRect t="-16327" b="-2041"/>
                </a:stretch>
              </a:blipFill>
            </p:spPr>
            <p:txBody>
              <a:bodyPr/>
              <a:lstStyle/>
              <a:p>
                <a:r>
                  <a:rPr lang="en-US">
                    <a:noFill/>
                  </a:rPr>
                  <a:t> </a:t>
                </a:r>
              </a:p>
            </p:txBody>
          </p:sp>
        </mc:Fallback>
      </mc:AlternateContent>
    </p:spTree>
    <p:extLst>
      <p:ext uri="{BB962C8B-B14F-4D97-AF65-F5344CB8AC3E}">
        <p14:creationId xmlns:p14="http://schemas.microsoft.com/office/powerpoint/2010/main" val="252888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6D566E9-EC90-F999-168F-4695334C95DE}"/>
                  </a:ext>
                </a:extLst>
              </p:cNvPr>
              <p:cNvSpPr/>
              <p:nvPr/>
            </p:nvSpPr>
            <p:spPr>
              <a:xfrm>
                <a:off x="838200" y="1690688"/>
                <a:ext cx="5145157" cy="20066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m:rPr>
                        <m:sty m:val="p"/>
                      </m:rPr>
                      <a:rPr lang="en-US" sz="2400" b="0" i="0">
                        <a:latin typeface="Cambria Math" panose="02040503050406030204" pitchFamily="18" charset="0"/>
                        <a:cs typeface="Arial" panose="020B0604020202020204" pitchFamily="34" charset="0"/>
                      </a:rPr>
                      <m:t>IC</m:t>
                    </m:r>
                    <m:r>
                      <m:rPr>
                        <m:sty m:val="p"/>
                      </m:rPr>
                      <a:rPr lang="en-US" sz="2400" b="0" i="0" smtClean="0">
                        <a:latin typeface="Cambria Math" panose="02040503050406030204" pitchFamily="18" charset="0"/>
                        <a:cs typeface="Arial" panose="020B0604020202020204" pitchFamily="34" charset="0"/>
                      </a:rPr>
                      <m:t>L</m:t>
                    </m:r>
                    <m:r>
                      <a:rPr lang="en-US" sz="2400" b="0" i="0" smtClean="0">
                        <a:latin typeface="Cambria Math" panose="02040503050406030204" pitchFamily="18" charset="0"/>
                        <a:ea typeface="Cambria Math" panose="02040503050406030204" pitchFamily="18" charset="0"/>
                        <a:cs typeface="Arial" panose="020B0604020202020204" pitchFamily="34" charset="0"/>
                      </a:rPr>
                      <m:t>≈</m:t>
                    </m:r>
                    <m:r>
                      <m:rPr>
                        <m:sty m:val="p"/>
                      </m:rPr>
                      <a:rPr lang="en-US" sz="2400" b="0" i="0" smtClean="0">
                        <a:latin typeface="Cambria Math" panose="02040503050406030204" pitchFamily="18" charset="0"/>
                        <a:ea typeface="Cambria Math" panose="02040503050406030204" pitchFamily="18" charset="0"/>
                        <a:cs typeface="Arial" panose="020B0604020202020204" pitchFamily="34" charset="0"/>
                      </a:rPr>
                      <m:t>GD</m:t>
                    </m:r>
                  </m:oMath>
                </a14:m>
                <a:r>
                  <a:rPr lang="en-US" sz="2400" dirty="0">
                    <a:latin typeface="Aptos Display" panose="020B0004020202020204" pitchFamily="34" charset="0"/>
                    <a:cs typeface="Arial" panose="020B0604020202020204" pitchFamily="34" charset="0"/>
                  </a:rPr>
                  <a:t> equivalence</a:t>
                </a:r>
                <a:endParaRPr lang="en-US" sz="2000" b="0" dirty="0">
                  <a:latin typeface="Arial" panose="020B0604020202020204" pitchFamily="34" charset="0"/>
                  <a:cs typeface="Arial" panose="020B0604020202020204" pitchFamily="34" charset="0"/>
                </a:endParaRPr>
              </a:p>
              <a:p>
                <a:pPr algn="ctr"/>
                <a:endParaRPr lang="en-US" b="0" dirty="0">
                  <a:latin typeface="Arial" panose="020B0604020202020204" pitchFamily="34" charset="0"/>
                  <a:cs typeface="Arial" panose="020B0604020202020204" pitchFamily="34" charset="0"/>
                </a:endParaRPr>
              </a:p>
              <a:p>
                <a:pPr algn="ctr"/>
                <a:r>
                  <a:rPr lang="en-US" b="1" dirty="0">
                    <a:latin typeface="Aptos" panose="020B0004020202020204" pitchFamily="34" charset="0"/>
                    <a:cs typeface="Arial" panose="020B0604020202020204" pitchFamily="34" charset="0"/>
                  </a:rPr>
                  <a:t>For any</a:t>
                </a:r>
                <a:r>
                  <a:rPr lang="en-US" dirty="0">
                    <a:latin typeface="Aptos" panose="020B0004020202020204" pitchFamily="34" charset="0"/>
                    <a:cs typeface="Arial" panose="020B0604020202020204" pitchFamily="34" charset="0"/>
                  </a:rPr>
                  <a:t> Transformer weights resulting from self-supervised pretraining and </a:t>
                </a:r>
                <a:r>
                  <a:rPr lang="en-US" b="1" dirty="0">
                    <a:latin typeface="Aptos" panose="020B0004020202020204" pitchFamily="34" charset="0"/>
                    <a:cs typeface="Arial" panose="020B0604020202020204" pitchFamily="34" charset="0"/>
                  </a:rPr>
                  <a:t>for any</a:t>
                </a:r>
                <a:r>
                  <a:rPr lang="en-US" dirty="0">
                    <a:latin typeface="Aptos" panose="020B0004020202020204" pitchFamily="34" charset="0"/>
                    <a:cs typeface="Arial" panose="020B0604020202020204" pitchFamily="34" charset="0"/>
                  </a:rPr>
                  <a:t> well-defined task, </a:t>
                </a:r>
                <a14:m>
                  <m:oMath xmlns:m="http://schemas.openxmlformats.org/officeDocument/2006/math">
                    <m:r>
                      <m:rPr>
                        <m:sty m:val="p"/>
                      </m:rPr>
                      <a:rPr lang="en-US" b="0" i="0" smtClean="0">
                        <a:latin typeface="Cambria Math" panose="02040503050406030204" pitchFamily="18" charset="0"/>
                        <a:cs typeface="Arial" panose="020B0604020202020204" pitchFamily="34" charset="0"/>
                      </a:rPr>
                      <m:t>ICL</m:t>
                    </m:r>
                  </m:oMath>
                </a14:m>
                <a:r>
                  <a:rPr lang="en-US" dirty="0">
                    <a:latin typeface="Aptos" panose="020B0004020202020204" pitchFamily="34" charset="0"/>
                    <a:cs typeface="Arial" panose="020B0604020202020204" pitchFamily="34" charset="0"/>
                  </a:rPr>
                  <a:t> is algorithmically equivalent to </a:t>
                </a:r>
                <a14:m>
                  <m:oMath xmlns:m="http://schemas.openxmlformats.org/officeDocument/2006/math">
                    <m:r>
                      <m:rPr>
                        <m:sty m:val="p"/>
                      </m:rPr>
                      <a:rPr lang="en-US" b="0" i="0">
                        <a:latin typeface="Cambria Math" panose="02040503050406030204" pitchFamily="18" charset="0"/>
                        <a:ea typeface="Cambria Math" panose="02040503050406030204" pitchFamily="18" charset="0"/>
                        <a:cs typeface="Arial" panose="020B0604020202020204" pitchFamily="34" charset="0"/>
                      </a:rPr>
                      <m:t>GD</m:t>
                    </m:r>
                  </m:oMath>
                </a14:m>
                <a:r>
                  <a:rPr lang="en-US" dirty="0">
                    <a:latin typeface="Aptos" panose="020B0004020202020204" pitchFamily="34" charset="0"/>
                    <a:cs typeface="Arial" panose="020B0604020202020204" pitchFamily="34" charset="0"/>
                  </a:rPr>
                  <a:t>.</a:t>
                </a:r>
              </a:p>
            </p:txBody>
          </p:sp>
        </mc:Choice>
        <mc:Fallback xmlns="">
          <p:sp>
            <p:nvSpPr>
              <p:cNvPr id="4" name="Rectangle 3">
                <a:extLst>
                  <a:ext uri="{FF2B5EF4-FFF2-40B4-BE49-F238E27FC236}">
                    <a16:creationId xmlns:a16="http://schemas.microsoft.com/office/drawing/2014/main" id="{86D566E9-EC90-F999-168F-4695334C95DE}"/>
                  </a:ext>
                </a:extLst>
              </p:cNvPr>
              <p:cNvSpPr>
                <a:spLocks noRot="1" noChangeAspect="1" noMove="1" noResize="1" noEditPoints="1" noAdjustHandles="1" noChangeArrowheads="1" noChangeShapeType="1" noTextEdit="1"/>
              </p:cNvSpPr>
              <p:nvPr/>
            </p:nvSpPr>
            <p:spPr>
              <a:xfrm>
                <a:off x="838200" y="1690688"/>
                <a:ext cx="5145157" cy="2006669"/>
              </a:xfrm>
              <a:prstGeom prst="rect">
                <a:avLst/>
              </a:prstGeom>
              <a:blipFill>
                <a:blip r:embed="rId3"/>
                <a:stretch>
                  <a:fillRect l="-472" r="-9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F08358A-692C-F31A-60A3-6CC572C01686}"/>
                  </a:ext>
                </a:extLst>
              </p:cNvPr>
              <p:cNvSpPr/>
              <p:nvPr/>
            </p:nvSpPr>
            <p:spPr>
              <a:xfrm>
                <a:off x="6208645" y="1690687"/>
                <a:ext cx="5145157" cy="20066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acc>
                      <m:accPr>
                        <m:chr m:val="̂"/>
                        <m:ctrlPr>
                          <a:rPr lang="en-US" sz="2400" i="1" smtClean="0">
                            <a:latin typeface="Cambria Math" panose="02040503050406030204" pitchFamily="18" charset="0"/>
                            <a:cs typeface="Arial" panose="020B0604020202020204" pitchFamily="34" charset="0"/>
                          </a:rPr>
                        </m:ctrlPr>
                      </m:accPr>
                      <m:e>
                        <m:r>
                          <m:rPr>
                            <m:sty m:val="p"/>
                          </m:rPr>
                          <a:rPr lang="en-US" sz="2400" i="0">
                            <a:latin typeface="Cambria Math" panose="02040503050406030204" pitchFamily="18" charset="0"/>
                            <a:cs typeface="Arial" panose="020B0604020202020204" pitchFamily="34" charset="0"/>
                          </a:rPr>
                          <m:t>ICL</m:t>
                        </m:r>
                      </m:e>
                    </m:acc>
                    <m:r>
                      <a:rPr lang="en-US" sz="2400" b="0" i="0" smtClean="0">
                        <a:latin typeface="Cambria Math" panose="02040503050406030204" pitchFamily="18" charset="0"/>
                        <a:ea typeface="Cambria Math" panose="02040503050406030204" pitchFamily="18" charset="0"/>
                        <a:cs typeface="Arial" panose="020B0604020202020204" pitchFamily="34" charset="0"/>
                      </a:rPr>
                      <m:t>≈</m:t>
                    </m:r>
                    <m:r>
                      <m:rPr>
                        <m:sty m:val="p"/>
                      </m:rPr>
                      <a:rPr lang="en-US" sz="2400" b="0" i="0" smtClean="0">
                        <a:latin typeface="Cambria Math" panose="02040503050406030204" pitchFamily="18" charset="0"/>
                        <a:ea typeface="Cambria Math" panose="02040503050406030204" pitchFamily="18" charset="0"/>
                        <a:cs typeface="Arial" panose="020B0604020202020204" pitchFamily="34" charset="0"/>
                      </a:rPr>
                      <m:t>GD</m:t>
                    </m:r>
                  </m:oMath>
                </a14:m>
                <a:r>
                  <a:rPr lang="en-US" sz="2400" b="0" dirty="0">
                    <a:latin typeface="Aptos Display" panose="020B0004020202020204" pitchFamily="34" charset="0"/>
                    <a:cs typeface="Arial" panose="020B0604020202020204" pitchFamily="34" charset="0"/>
                  </a:rPr>
                  <a:t> equivalence</a:t>
                </a:r>
                <a:endParaRPr lang="en-US" sz="2000" b="0" dirty="0">
                  <a:latin typeface="Arial" panose="020B0604020202020204" pitchFamily="34" charset="0"/>
                  <a:cs typeface="Arial" panose="020B0604020202020204" pitchFamily="34" charset="0"/>
                </a:endParaRPr>
              </a:p>
              <a:p>
                <a:pPr algn="ctr"/>
                <a:endParaRPr lang="en-US" b="0" dirty="0">
                  <a:latin typeface="Arial" panose="020B0604020202020204" pitchFamily="34" charset="0"/>
                  <a:cs typeface="Arial" panose="020B0604020202020204" pitchFamily="34" charset="0"/>
                </a:endParaRPr>
              </a:p>
              <a:p>
                <a:pPr algn="ctr"/>
                <a:r>
                  <a:rPr lang="en-US" dirty="0">
                    <a:latin typeface="Aptos" panose="020B0004020202020204" pitchFamily="34" charset="0"/>
                    <a:cs typeface="Arial" panose="020B0604020202020204" pitchFamily="34" charset="0"/>
                  </a:rPr>
                  <a:t>For a </a:t>
                </a:r>
                <a:r>
                  <a:rPr lang="en-US" b="1" dirty="0">
                    <a:latin typeface="Aptos" panose="020B0004020202020204" pitchFamily="34" charset="0"/>
                    <a:cs typeface="Arial" panose="020B0604020202020204" pitchFamily="34" charset="0"/>
                  </a:rPr>
                  <a:t>given</a:t>
                </a:r>
                <a:r>
                  <a:rPr lang="en-US" dirty="0">
                    <a:latin typeface="Aptos" panose="020B0004020202020204" pitchFamily="34" charset="0"/>
                    <a:cs typeface="Arial" panose="020B0604020202020204" pitchFamily="34" charset="0"/>
                  </a:rPr>
                  <a:t> well-defined task, </a:t>
                </a:r>
                <a:r>
                  <a:rPr lang="en-US" b="1" dirty="0">
                    <a:latin typeface="Aptos" panose="020B0004020202020204" pitchFamily="34" charset="0"/>
                    <a:cs typeface="Arial" panose="020B0604020202020204" pitchFamily="34" charset="0"/>
                  </a:rPr>
                  <a:t>there exist</a:t>
                </a:r>
                <a:r>
                  <a:rPr lang="en-US" dirty="0">
                    <a:latin typeface="Aptos" panose="020B0004020202020204" pitchFamily="34" charset="0"/>
                    <a:cs typeface="Arial" panose="020B0604020202020204" pitchFamily="34" charset="0"/>
                  </a:rPr>
                  <a:t> Transformer weights such that </a:t>
                </a:r>
                <a14:m>
                  <m:oMath xmlns:m="http://schemas.openxmlformats.org/officeDocument/2006/math">
                    <m:acc>
                      <m:accPr>
                        <m:chr m:val="̂"/>
                        <m:ctrlPr>
                          <a:rPr lang="en-US" i="1" smtClean="0">
                            <a:latin typeface="Cambria Math" panose="02040503050406030204" pitchFamily="18" charset="0"/>
                            <a:cs typeface="Arial" panose="020B0604020202020204" pitchFamily="34" charset="0"/>
                          </a:rPr>
                        </m:ctrlPr>
                      </m:accPr>
                      <m:e>
                        <m:r>
                          <m:rPr>
                            <m:sty m:val="p"/>
                          </m:rPr>
                          <a:rPr lang="en-US" b="0" i="0">
                            <a:latin typeface="Cambria Math" panose="02040503050406030204" pitchFamily="18" charset="0"/>
                            <a:cs typeface="Arial" panose="020B0604020202020204" pitchFamily="34" charset="0"/>
                          </a:rPr>
                          <m:t>ICL</m:t>
                        </m:r>
                      </m:e>
                    </m:acc>
                  </m:oMath>
                </a14:m>
                <a:r>
                  <a:rPr lang="en-US" dirty="0">
                    <a:latin typeface="Aptos" panose="020B0004020202020204" pitchFamily="34" charset="0"/>
                    <a:cs typeface="Arial" panose="020B0604020202020204" pitchFamily="34" charset="0"/>
                  </a:rPr>
                  <a:t> is algorithmically equivalent to </a:t>
                </a:r>
                <a14:m>
                  <m:oMath xmlns:m="http://schemas.openxmlformats.org/officeDocument/2006/math">
                    <m:r>
                      <m:rPr>
                        <m:sty m:val="p"/>
                      </m:rPr>
                      <a:rPr lang="en-US" b="0" i="0">
                        <a:latin typeface="Cambria Math" panose="02040503050406030204" pitchFamily="18" charset="0"/>
                        <a:ea typeface="Cambria Math" panose="02040503050406030204" pitchFamily="18" charset="0"/>
                        <a:cs typeface="Arial" panose="020B0604020202020204" pitchFamily="34" charset="0"/>
                      </a:rPr>
                      <m:t>GD</m:t>
                    </m:r>
                  </m:oMath>
                </a14:m>
                <a:r>
                  <a:rPr lang="en-US" dirty="0">
                    <a:latin typeface="Aptos" panose="020B0004020202020204" pitchFamily="34" charset="0"/>
                    <a:cs typeface="Arial" panose="020B0604020202020204" pitchFamily="34" charset="0"/>
                  </a:rPr>
                  <a:t>.</a:t>
                </a:r>
              </a:p>
            </p:txBody>
          </p:sp>
        </mc:Choice>
        <mc:Fallback xmlns="">
          <p:sp>
            <p:nvSpPr>
              <p:cNvPr id="5" name="Rectangle 4">
                <a:extLst>
                  <a:ext uri="{FF2B5EF4-FFF2-40B4-BE49-F238E27FC236}">
                    <a16:creationId xmlns:a16="http://schemas.microsoft.com/office/drawing/2014/main" id="{6F08358A-692C-F31A-60A3-6CC572C01686}"/>
                  </a:ext>
                </a:extLst>
              </p:cNvPr>
              <p:cNvSpPr>
                <a:spLocks noRot="1" noChangeAspect="1" noMove="1" noResize="1" noEditPoints="1" noAdjustHandles="1" noChangeArrowheads="1" noChangeShapeType="1" noTextEdit="1"/>
              </p:cNvSpPr>
              <p:nvPr/>
            </p:nvSpPr>
            <p:spPr>
              <a:xfrm>
                <a:off x="6208645" y="1690687"/>
                <a:ext cx="5145157" cy="2006669"/>
              </a:xfrm>
              <a:prstGeom prst="rect">
                <a:avLst/>
              </a:prstGeom>
              <a:blipFill>
                <a:blip r:embed="rId4"/>
                <a:stretch>
                  <a:fillRect l="-825" r="-1415"/>
                </a:stretch>
              </a:blipFill>
            </p:spPr>
            <p:txBody>
              <a:bodyPr/>
              <a:lstStyle/>
              <a:p>
                <a:r>
                  <a:rPr lang="en-US">
                    <a:noFill/>
                  </a:rPr>
                  <a:t> </a:t>
                </a:r>
              </a:p>
            </p:txBody>
          </p:sp>
        </mc:Fallback>
      </mc:AlternateContent>
      <p:sp>
        <p:nvSpPr>
          <p:cNvPr id="3" name="Oval Callout 2">
            <a:extLst>
              <a:ext uri="{FF2B5EF4-FFF2-40B4-BE49-F238E27FC236}">
                <a16:creationId xmlns:a16="http://schemas.microsoft.com/office/drawing/2014/main" id="{81222497-E0B3-3D27-58AC-91645306CE7D}"/>
              </a:ext>
            </a:extLst>
          </p:cNvPr>
          <p:cNvSpPr/>
          <p:nvPr/>
        </p:nvSpPr>
        <p:spPr>
          <a:xfrm>
            <a:off x="4477287" y="851646"/>
            <a:ext cx="1731358" cy="839040"/>
          </a:xfrm>
          <a:prstGeom prst="wedgeEllipse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What they imply</a:t>
            </a:r>
          </a:p>
        </p:txBody>
      </p:sp>
      <p:sp>
        <p:nvSpPr>
          <p:cNvPr id="7" name="Oval Callout 6">
            <a:extLst>
              <a:ext uri="{FF2B5EF4-FFF2-40B4-BE49-F238E27FC236}">
                <a16:creationId xmlns:a16="http://schemas.microsoft.com/office/drawing/2014/main" id="{5C9C665E-3667-A7E5-5151-30E00054220C}"/>
              </a:ext>
            </a:extLst>
          </p:cNvPr>
          <p:cNvSpPr/>
          <p:nvPr/>
        </p:nvSpPr>
        <p:spPr>
          <a:xfrm>
            <a:off x="9847732" y="851646"/>
            <a:ext cx="1731356" cy="839040"/>
          </a:xfrm>
          <a:prstGeom prst="wedgeEllipse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What they show</a:t>
            </a:r>
          </a:p>
        </p:txBody>
      </p:sp>
      <p:sp>
        <p:nvSpPr>
          <p:cNvPr id="8" name="Slide Number Placeholder 3">
            <a:extLst>
              <a:ext uri="{FF2B5EF4-FFF2-40B4-BE49-F238E27FC236}">
                <a16:creationId xmlns:a16="http://schemas.microsoft.com/office/drawing/2014/main" id="{25BFB885-3DAA-3C73-A649-FC5178907362}"/>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13</a:t>
            </a:fld>
            <a:endParaRPr lang="en-US" dirty="0"/>
          </a:p>
        </p:txBody>
      </p:sp>
      <p:sp>
        <p:nvSpPr>
          <p:cNvPr id="10" name="Rounded Rectangle 9">
            <a:extLst>
              <a:ext uri="{FF2B5EF4-FFF2-40B4-BE49-F238E27FC236}">
                <a16:creationId xmlns:a16="http://schemas.microsoft.com/office/drawing/2014/main" id="{A9C0ECC4-91B0-5186-BE22-72B8CCB828E0}"/>
              </a:ext>
            </a:extLst>
          </p:cNvPr>
          <p:cNvSpPr/>
          <p:nvPr/>
        </p:nvSpPr>
        <p:spPr>
          <a:xfrm>
            <a:off x="1090217" y="4348873"/>
            <a:ext cx="10011566" cy="1823339"/>
          </a:xfrm>
          <a:prstGeom prst="round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Transformers have the </a:t>
            </a:r>
            <a:r>
              <a:rPr lang="en-US" sz="2800" b="1" dirty="0">
                <a:solidFill>
                  <a:srgbClr val="0070C0"/>
                </a:solidFill>
                <a:latin typeface="Aptos SemiBold" panose="020B0004020202020204" pitchFamily="34" charset="0"/>
              </a:rPr>
              <a:t>expressive capacity</a:t>
            </a:r>
            <a:r>
              <a:rPr lang="en-US" sz="2800" dirty="0">
                <a:solidFill>
                  <a:schemeClr val="tx1"/>
                </a:solidFill>
              </a:rPr>
              <a:t> to simulate GD.</a:t>
            </a:r>
          </a:p>
          <a:p>
            <a:pPr algn="ctr"/>
            <a:r>
              <a:rPr lang="en-US" sz="2800" dirty="0">
                <a:solidFill>
                  <a:schemeClr val="tx1"/>
                </a:solidFill>
              </a:rPr>
              <a:t> </a:t>
            </a:r>
            <a:br>
              <a:rPr lang="en-US" sz="2800" dirty="0">
                <a:solidFill>
                  <a:schemeClr val="tx1"/>
                </a:solidFill>
              </a:rPr>
            </a:br>
            <a:r>
              <a:rPr lang="en-US" sz="2800" dirty="0">
                <a:solidFill>
                  <a:schemeClr val="tx1"/>
                </a:solidFill>
              </a:rPr>
              <a:t>This </a:t>
            </a:r>
            <a:r>
              <a:rPr lang="en-US" sz="2800" b="1" dirty="0">
                <a:solidFill>
                  <a:srgbClr val="0070C0"/>
                </a:solidFill>
                <a:latin typeface="Aptos SemiBold" panose="020B0004020202020204" pitchFamily="34" charset="0"/>
              </a:rPr>
              <a:t>does not imply that LLMs actually do</a:t>
            </a:r>
            <a:r>
              <a:rPr lang="en-US" sz="2800" dirty="0">
                <a:solidFill>
                  <a:srgbClr val="0070C0"/>
                </a:solidFill>
              </a:rPr>
              <a:t> </a:t>
            </a:r>
            <a:r>
              <a:rPr lang="en-US" sz="2800" dirty="0">
                <a:solidFill>
                  <a:schemeClr val="tx1"/>
                </a:solidFill>
              </a:rPr>
              <a:t>simulate it.</a:t>
            </a:r>
          </a:p>
        </p:txBody>
      </p:sp>
    </p:spTree>
    <p:extLst>
      <p:ext uri="{BB962C8B-B14F-4D97-AF65-F5344CB8AC3E}">
        <p14:creationId xmlns:p14="http://schemas.microsoft.com/office/powerpoint/2010/main" val="157215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D6FFE11-5E2B-2272-6C6D-09B7C6363D3D}"/>
                  </a:ext>
                </a:extLst>
              </p:cNvPr>
              <p:cNvSpPr>
                <a:spLocks noGrp="1"/>
              </p:cNvSpPr>
              <p:nvPr>
                <p:ph type="title"/>
              </p:nvPr>
            </p:nvSpPr>
            <p:spPr/>
            <p:txBody>
              <a:bodyPr/>
              <a:lstStyle/>
              <a:p>
                <a:r>
                  <a:rPr lang="en-US" dirty="0"/>
                  <a:t>Evidence against </a:t>
                </a:r>
                <a14:m>
                  <m:oMath xmlns:m="http://schemas.openxmlformats.org/officeDocument/2006/math">
                    <m:r>
                      <m:rPr>
                        <m:sty m:val="p"/>
                      </m:rPr>
                      <a:rPr lang="en-US" sz="4400" b="0" i="0" smtClean="0">
                        <a:latin typeface="Cambria Math" panose="02040503050406030204" pitchFamily="18" charset="0"/>
                        <a:cs typeface="Arial" panose="020B0604020202020204" pitchFamily="34" charset="0"/>
                      </a:rPr>
                      <m:t>ICL</m:t>
                    </m:r>
                    <m:r>
                      <a:rPr lang="en-US" sz="4400" b="0" i="0" smtClean="0">
                        <a:latin typeface="Cambria Math" panose="02040503050406030204" pitchFamily="18" charset="0"/>
                        <a:ea typeface="Cambria Math" panose="02040503050406030204" pitchFamily="18" charset="0"/>
                        <a:cs typeface="Arial" panose="020B0604020202020204" pitchFamily="34" charset="0"/>
                      </a:rPr>
                      <m:t>≈</m:t>
                    </m:r>
                    <m:r>
                      <m:rPr>
                        <m:sty m:val="p"/>
                      </m:rPr>
                      <a:rPr lang="en-US" sz="4400" b="0" i="0" smtClean="0">
                        <a:latin typeface="Cambria Math" panose="02040503050406030204" pitchFamily="18" charset="0"/>
                        <a:ea typeface="Cambria Math" panose="02040503050406030204" pitchFamily="18" charset="0"/>
                        <a:cs typeface="Arial" panose="020B0604020202020204" pitchFamily="34" charset="0"/>
                      </a:rPr>
                      <m:t>GD</m:t>
                    </m:r>
                  </m:oMath>
                </a14:m>
                <a:r>
                  <a:rPr lang="en-US" dirty="0"/>
                  <a:t>: Order sensitivity</a:t>
                </a:r>
              </a:p>
            </p:txBody>
          </p:sp>
        </mc:Choice>
        <mc:Fallback xmlns="">
          <p:sp>
            <p:nvSpPr>
              <p:cNvPr id="2" name="Title 1">
                <a:extLst>
                  <a:ext uri="{FF2B5EF4-FFF2-40B4-BE49-F238E27FC236}">
                    <a16:creationId xmlns:a16="http://schemas.microsoft.com/office/drawing/2014/main" id="{CD6FFE11-5E2B-2272-6C6D-09B7C6363D3D}"/>
                  </a:ext>
                </a:extLst>
              </p:cNvPr>
              <p:cNvSpPr>
                <a:spLocks noGrp="1" noRot="1" noChangeAspect="1" noMove="1" noResize="1" noEditPoints="1" noAdjustHandles="1" noChangeArrowheads="1" noChangeShapeType="1" noTextEdit="1"/>
              </p:cNvSpPr>
              <p:nvPr>
                <p:ph type="title"/>
              </p:nvPr>
            </p:nvSpPr>
            <p:spPr>
              <a:blipFill>
                <a:blip r:embed="rId3"/>
                <a:stretch>
                  <a:fillRect l="-2377" r="-406"/>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D17E25E1-C622-7A66-EC51-238963CD3A3F}"/>
              </a:ext>
            </a:extLst>
          </p:cNvPr>
          <p:cNvSpPr>
            <a:spLocks noGrp="1"/>
          </p:cNvSpPr>
          <p:nvPr>
            <p:ph idx="1"/>
          </p:nvPr>
        </p:nvSpPr>
        <p:spPr>
          <a:xfrm>
            <a:off x="6503194" y="1937615"/>
            <a:ext cx="5526757" cy="3165997"/>
          </a:xfrm>
        </p:spPr>
        <p:txBody>
          <a:bodyPr>
            <a:normAutofit fontScale="92500" lnSpcReduction="20000"/>
          </a:bodyPr>
          <a:lstStyle/>
          <a:p>
            <a:r>
              <a:rPr lang="en-US" sz="2600" dirty="0"/>
              <a:t>ICL is known to be highly order-sensitive [Lu+].</a:t>
            </a:r>
          </a:p>
          <a:p>
            <a:endParaRPr lang="en-US" sz="2600" dirty="0"/>
          </a:p>
          <a:p>
            <a:r>
              <a:rPr lang="en-US" sz="2600" dirty="0"/>
              <a:t>GD is order-insensitive. </a:t>
            </a:r>
            <a:br>
              <a:rPr lang="en-US" sz="2600" dirty="0"/>
            </a:br>
            <a:r>
              <a:rPr lang="en-US" sz="2600" dirty="0"/>
              <a:t>	</a:t>
            </a:r>
            <a:r>
              <a:rPr lang="en-US" sz="2600" dirty="0">
                <a:solidFill>
                  <a:srgbClr val="FF0000"/>
                </a:solidFill>
              </a:rPr>
              <a:t>contradicts</a:t>
            </a:r>
            <a:r>
              <a:rPr lang="en-US" sz="2600" dirty="0"/>
              <a:t> [Oswald+]</a:t>
            </a:r>
          </a:p>
          <a:p>
            <a:endParaRPr lang="en-US" sz="2600" dirty="0"/>
          </a:p>
          <a:p>
            <a:r>
              <a:rPr lang="en-US" sz="2600" dirty="0"/>
              <a:t>Variants of GD are still not as sensitive as ICL.</a:t>
            </a:r>
            <a:br>
              <a:rPr lang="en-US" sz="2600" dirty="0"/>
            </a:br>
            <a:r>
              <a:rPr lang="en-US" sz="2600" dirty="0"/>
              <a:t>	</a:t>
            </a:r>
            <a:r>
              <a:rPr lang="en-US" sz="2600" dirty="0">
                <a:solidFill>
                  <a:srgbClr val="FFC000"/>
                </a:solidFill>
              </a:rPr>
              <a:t>undermines</a:t>
            </a:r>
            <a:r>
              <a:rPr lang="en-US" sz="2600" dirty="0"/>
              <a:t> [</a:t>
            </a:r>
            <a:r>
              <a:rPr lang="en-US" sz="2600" dirty="0" err="1"/>
              <a:t>Akyurek</a:t>
            </a:r>
            <a:r>
              <a:rPr lang="en-US" sz="2600" dirty="0"/>
              <a:t>+]</a:t>
            </a:r>
          </a:p>
          <a:p>
            <a:pPr marL="0" indent="0">
              <a:buNone/>
            </a:pPr>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31BB5A96-58E4-2A75-4CCC-51F66C6D8265}"/>
              </a:ext>
            </a:extLst>
          </p:cNvPr>
          <p:cNvPicPr>
            <a:picLocks noChangeAspect="1"/>
          </p:cNvPicPr>
          <p:nvPr/>
        </p:nvPicPr>
        <p:blipFill>
          <a:blip r:embed="rId4"/>
          <a:stretch>
            <a:fillRect/>
          </a:stretch>
        </p:blipFill>
        <p:spPr>
          <a:xfrm>
            <a:off x="162049" y="1773383"/>
            <a:ext cx="6269428" cy="4105361"/>
          </a:xfrm>
          <a:prstGeom prst="rect">
            <a:avLst/>
          </a:prstGeom>
        </p:spPr>
      </p:pic>
      <p:sp>
        <p:nvSpPr>
          <p:cNvPr id="7" name="Rounded Rectangle 6">
            <a:extLst>
              <a:ext uri="{FF2B5EF4-FFF2-40B4-BE49-F238E27FC236}">
                <a16:creationId xmlns:a16="http://schemas.microsoft.com/office/drawing/2014/main" id="{A15831FD-6D7C-94FC-A757-99FD97DB07FA}"/>
              </a:ext>
            </a:extLst>
          </p:cNvPr>
          <p:cNvSpPr/>
          <p:nvPr/>
        </p:nvSpPr>
        <p:spPr>
          <a:xfrm>
            <a:off x="6696990" y="5108208"/>
            <a:ext cx="5139163" cy="1005811"/>
          </a:xfrm>
          <a:prstGeom prst="round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ptos" panose="020B0004020202020204" pitchFamily="34" charset="0"/>
              </a:rPr>
              <a:t>ICL is likely </a:t>
            </a:r>
            <a:r>
              <a:rPr lang="en-US" sz="2800" b="1" dirty="0">
                <a:solidFill>
                  <a:srgbClr val="FF0000"/>
                </a:solidFill>
                <a:latin typeface="Aptos" panose="020B0004020202020204" pitchFamily="34" charset="0"/>
              </a:rPr>
              <a:t>not</a:t>
            </a:r>
            <a:r>
              <a:rPr lang="en-US" sz="2800" dirty="0">
                <a:solidFill>
                  <a:schemeClr val="tx1"/>
                </a:solidFill>
                <a:latin typeface="Aptos" panose="020B0004020202020204" pitchFamily="34" charset="0"/>
              </a:rPr>
              <a:t> equivalent to GD based on order sensitivity.</a:t>
            </a:r>
          </a:p>
        </p:txBody>
      </p:sp>
      <p:sp>
        <p:nvSpPr>
          <p:cNvPr id="8" name="Slide Number Placeholder 3">
            <a:extLst>
              <a:ext uri="{FF2B5EF4-FFF2-40B4-BE49-F238E27FC236}">
                <a16:creationId xmlns:a16="http://schemas.microsoft.com/office/drawing/2014/main" id="{907583E7-0A3D-6766-0CB3-3BEB2DD1FFF0}"/>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14</a:t>
            </a:fld>
            <a:endParaRPr lang="en-US" dirty="0"/>
          </a:p>
        </p:txBody>
      </p:sp>
      <p:sp>
        <p:nvSpPr>
          <p:cNvPr id="9" name="Rectangle 8">
            <a:extLst>
              <a:ext uri="{FF2B5EF4-FFF2-40B4-BE49-F238E27FC236}">
                <a16:creationId xmlns:a16="http://schemas.microsoft.com/office/drawing/2014/main" id="{4D475D05-AE16-CC8A-EE03-A6AB909818C9}"/>
              </a:ext>
            </a:extLst>
          </p:cNvPr>
          <p:cNvSpPr/>
          <p:nvPr/>
        </p:nvSpPr>
        <p:spPr>
          <a:xfrm>
            <a:off x="4930398" y="3287570"/>
            <a:ext cx="1291107" cy="5527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BE4C8278-3402-7520-382E-C9C3DD480AAD}"/>
              </a:ext>
            </a:extLst>
          </p:cNvPr>
          <p:cNvSpPr/>
          <p:nvPr/>
        </p:nvSpPr>
        <p:spPr>
          <a:xfrm>
            <a:off x="1506825" y="4097725"/>
            <a:ext cx="4714681" cy="86214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8F104A29-4C79-E387-3D56-4C6DDC8E192A}"/>
              </a:ext>
            </a:extLst>
          </p:cNvPr>
          <p:cNvSpPr/>
          <p:nvPr/>
        </p:nvSpPr>
        <p:spPr>
          <a:xfrm>
            <a:off x="1506825" y="4015030"/>
            <a:ext cx="456446" cy="1046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8815325B-0318-375A-2AFC-3E630A71B4B1}"/>
              </a:ext>
            </a:extLst>
          </p:cNvPr>
          <p:cNvSpPr/>
          <p:nvPr/>
        </p:nvSpPr>
        <p:spPr>
          <a:xfrm>
            <a:off x="4930399" y="2984297"/>
            <a:ext cx="1120778" cy="1856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91B8C79-ADAA-2E04-0F5C-FB88A7EA3FB6}"/>
              </a:ext>
            </a:extLst>
          </p:cNvPr>
          <p:cNvSpPr/>
          <p:nvPr/>
        </p:nvSpPr>
        <p:spPr>
          <a:xfrm>
            <a:off x="1506825" y="4962593"/>
            <a:ext cx="4714681" cy="1577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 Placeholder 20">
            <a:extLst>
              <a:ext uri="{FF2B5EF4-FFF2-40B4-BE49-F238E27FC236}">
                <a16:creationId xmlns:a16="http://schemas.microsoft.com/office/drawing/2014/main" id="{B846F93C-66A9-C14C-6118-1980E5835583}"/>
              </a:ext>
            </a:extLst>
          </p:cNvPr>
          <p:cNvSpPr>
            <a:spLocks noGrp="1"/>
          </p:cNvSpPr>
          <p:nvPr/>
        </p:nvSpPr>
        <p:spPr>
          <a:xfrm>
            <a:off x="4036114" y="6216568"/>
            <a:ext cx="8155886" cy="644687"/>
          </a:xfrm>
          <a:prstGeom prst="rect">
            <a:avLst/>
          </a:prstGeom>
        </p:spPr>
        <p:txBody>
          <a:bodyPr wrap="square" lIns="111962" tIns="111962" rIns="111962" bIns="111962">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514350" indent="-514350">
              <a:buFont typeface="+mj-lt"/>
              <a:buAutoNum type="arabicPeriod" startAt="2"/>
            </a:pPr>
            <a:r>
              <a:rPr lang="en-US" sz="800" dirty="0" err="1">
                <a:latin typeface="Arial" charset="0"/>
                <a:ea typeface="Arial" charset="0"/>
                <a:cs typeface="Arial" charset="0"/>
              </a:rPr>
              <a:t>Akyürek</a:t>
            </a:r>
            <a:r>
              <a:rPr lang="en-US" sz="800" dirty="0">
                <a:latin typeface="Arial" charset="0"/>
                <a:ea typeface="Arial" charset="0"/>
                <a:cs typeface="Arial" charset="0"/>
              </a:rPr>
              <a:t>, </a:t>
            </a:r>
            <a:r>
              <a:rPr lang="en-US" sz="800" dirty="0" err="1">
                <a:latin typeface="Arial" charset="0"/>
                <a:ea typeface="Arial" charset="0"/>
                <a:cs typeface="Arial" charset="0"/>
              </a:rPr>
              <a:t>Ekin</a:t>
            </a:r>
            <a:r>
              <a:rPr lang="en-US" sz="800" dirty="0">
                <a:latin typeface="Arial" charset="0"/>
                <a:ea typeface="Arial" charset="0"/>
                <a:cs typeface="Arial" charset="0"/>
              </a:rPr>
              <a:t>, et al. "What learning algorithm is in-context learning? investigations with linear models." </a:t>
            </a:r>
            <a:r>
              <a:rPr lang="en-US" sz="800" dirty="0" err="1">
                <a:latin typeface="Arial" charset="0"/>
                <a:ea typeface="Arial" charset="0"/>
                <a:cs typeface="Arial" charset="0"/>
              </a:rPr>
              <a:t>arXiv</a:t>
            </a:r>
            <a:r>
              <a:rPr lang="en-US" sz="800" dirty="0">
                <a:latin typeface="Arial" charset="0"/>
                <a:ea typeface="Arial" charset="0"/>
                <a:cs typeface="Arial" charset="0"/>
              </a:rPr>
              <a:t> preprint arXiv:2211.15661 (2022).</a:t>
            </a:r>
          </a:p>
          <a:p>
            <a:pPr marL="514350" indent="-514350">
              <a:buAutoNum type="arabicPeriod" startAt="2"/>
            </a:pPr>
            <a:r>
              <a:rPr lang="en-US" sz="800" dirty="0">
                <a:latin typeface="Arial" charset="0"/>
                <a:ea typeface="Arial" charset="0"/>
                <a:cs typeface="Arial" charset="0"/>
              </a:rPr>
              <a:t>Von Oswald, Johannes, et al. "Transformers learn in-context by gradient descent." International Conference on Machine Learning. PMLR, 2023.</a:t>
            </a:r>
          </a:p>
          <a:p>
            <a:pPr marL="514350" indent="-514350">
              <a:buFont typeface="Arial" pitchFamily="34" charset="0"/>
              <a:buAutoNum type="arabicPeriod" startAt="2"/>
            </a:pPr>
            <a:r>
              <a:rPr lang="en-US" sz="800" dirty="0">
                <a:latin typeface="Arial" charset="0"/>
                <a:ea typeface="Arial" charset="0"/>
                <a:cs typeface="Arial" charset="0"/>
              </a:rPr>
              <a:t>Lu, Yao, et al. "Fantastically ordered prompts and where to find them: Overcoming few-shot prompt order sensitivity." </a:t>
            </a:r>
            <a:r>
              <a:rPr lang="en-US" sz="800" dirty="0" err="1">
                <a:latin typeface="Arial" charset="0"/>
                <a:ea typeface="Arial" charset="0"/>
                <a:cs typeface="Arial" charset="0"/>
              </a:rPr>
              <a:t>arXiv</a:t>
            </a:r>
            <a:r>
              <a:rPr lang="en-US" sz="800" dirty="0">
                <a:latin typeface="Arial" charset="0"/>
                <a:ea typeface="Arial" charset="0"/>
                <a:cs typeface="Arial" charset="0"/>
              </a:rPr>
              <a:t> preprint arXiv:2104.08786 (2021).</a:t>
            </a:r>
          </a:p>
        </p:txBody>
      </p:sp>
    </p:spTree>
    <p:extLst>
      <p:ext uri="{BB962C8B-B14F-4D97-AF65-F5344CB8AC3E}">
        <p14:creationId xmlns:p14="http://schemas.microsoft.com/office/powerpoint/2010/main" val="42832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691883-E6C0-9CD2-A9E1-A4B1C52C8F87}"/>
              </a:ext>
            </a:extLst>
          </p:cNvPr>
          <p:cNvPicPr>
            <a:picLocks noChangeAspect="1"/>
          </p:cNvPicPr>
          <p:nvPr/>
        </p:nvPicPr>
        <p:blipFill>
          <a:blip r:embed="rId3"/>
          <a:stretch>
            <a:fillRect/>
          </a:stretch>
        </p:blipFill>
        <p:spPr>
          <a:xfrm>
            <a:off x="1212847" y="3341029"/>
            <a:ext cx="2857182" cy="593000"/>
          </a:xfrm>
          <a:prstGeom prst="rect">
            <a:avLst/>
          </a:prstGeom>
          <a:ln w="6350">
            <a:noFill/>
          </a:ln>
          <a:effectLst/>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D6FFE11-5E2B-2272-6C6D-09B7C6363D3D}"/>
                  </a:ext>
                </a:extLst>
              </p:cNvPr>
              <p:cNvSpPr>
                <a:spLocks noGrp="1"/>
              </p:cNvSpPr>
              <p:nvPr>
                <p:ph type="title"/>
              </p:nvPr>
            </p:nvSpPr>
            <p:spPr/>
            <p:txBody>
              <a:bodyPr/>
              <a:lstStyle/>
              <a:p>
                <a:r>
                  <a:rPr lang="en-US" dirty="0"/>
                  <a:t>Evidence against </a:t>
                </a:r>
                <a14:m>
                  <m:oMath xmlns:m="http://schemas.openxmlformats.org/officeDocument/2006/math">
                    <m:r>
                      <m:rPr>
                        <m:sty m:val="p"/>
                      </m:rPr>
                      <a:rPr lang="en-US" sz="4400" b="0" i="0" smtClean="0">
                        <a:latin typeface="Cambria Math" panose="02040503050406030204" pitchFamily="18" charset="0"/>
                        <a:cs typeface="Arial" panose="020B0604020202020204" pitchFamily="34" charset="0"/>
                      </a:rPr>
                      <m:t>ICL</m:t>
                    </m:r>
                    <m:r>
                      <a:rPr lang="en-US" sz="4400" b="0" i="0" smtClean="0">
                        <a:latin typeface="Cambria Math" panose="02040503050406030204" pitchFamily="18" charset="0"/>
                        <a:ea typeface="Cambria Math" panose="02040503050406030204" pitchFamily="18" charset="0"/>
                        <a:cs typeface="Arial" panose="020B0604020202020204" pitchFamily="34" charset="0"/>
                      </a:rPr>
                      <m:t>≈</m:t>
                    </m:r>
                    <m:r>
                      <m:rPr>
                        <m:sty m:val="p"/>
                      </m:rPr>
                      <a:rPr lang="en-US" sz="4400" b="0" i="0" smtClean="0">
                        <a:latin typeface="Cambria Math" panose="02040503050406030204" pitchFamily="18" charset="0"/>
                        <a:ea typeface="Cambria Math" panose="02040503050406030204" pitchFamily="18" charset="0"/>
                        <a:cs typeface="Arial" panose="020B0604020202020204" pitchFamily="34" charset="0"/>
                      </a:rPr>
                      <m:t>GD</m:t>
                    </m:r>
                  </m:oMath>
                </a14:m>
                <a:r>
                  <a:rPr lang="en-US" dirty="0"/>
                  <a:t>: Weight Sparsity</a:t>
                </a:r>
              </a:p>
            </p:txBody>
          </p:sp>
        </mc:Choice>
        <mc:Fallback xmlns="">
          <p:sp>
            <p:nvSpPr>
              <p:cNvPr id="2" name="Title 1">
                <a:extLst>
                  <a:ext uri="{FF2B5EF4-FFF2-40B4-BE49-F238E27FC236}">
                    <a16:creationId xmlns:a16="http://schemas.microsoft.com/office/drawing/2014/main" id="{CD6FFE11-5E2B-2272-6C6D-09B7C6363D3D}"/>
                  </a:ext>
                </a:extLst>
              </p:cNvPr>
              <p:cNvSpPr>
                <a:spLocks noGrp="1" noRot="1" noChangeAspect="1" noMove="1" noResize="1" noEditPoints="1" noAdjustHandles="1" noChangeArrowheads="1" noChangeShapeType="1" noTextEdit="1"/>
              </p:cNvSpPr>
              <p:nvPr>
                <p:ph type="title"/>
              </p:nvPr>
            </p:nvSpPr>
            <p:spPr>
              <a:blipFill>
                <a:blip r:embed="rId4"/>
                <a:stretch>
                  <a:fillRect l="-2377"/>
                </a:stretch>
              </a:blipFill>
            </p:spPr>
            <p:txBody>
              <a:bodyPr/>
              <a:lstStyle/>
              <a:p>
                <a:r>
                  <a:rPr lang="en-US">
                    <a:noFill/>
                  </a:rPr>
                  <a:t> </a:t>
                </a:r>
              </a:p>
            </p:txBody>
          </p:sp>
        </mc:Fallback>
      </mc:AlternateContent>
      <p:sp>
        <p:nvSpPr>
          <p:cNvPr id="8" name="Content Placeholder 7">
            <a:extLst>
              <a:ext uri="{FF2B5EF4-FFF2-40B4-BE49-F238E27FC236}">
                <a16:creationId xmlns:a16="http://schemas.microsoft.com/office/drawing/2014/main" id="{D74CB964-0F9B-AFE2-DBFC-A6A5688F85F3}"/>
              </a:ext>
            </a:extLst>
          </p:cNvPr>
          <p:cNvSpPr>
            <a:spLocks noGrp="1"/>
          </p:cNvSpPr>
          <p:nvPr>
            <p:ph idx="1"/>
          </p:nvPr>
        </p:nvSpPr>
        <p:spPr/>
        <p:txBody>
          <a:bodyPr/>
          <a:lstStyle/>
          <a:p>
            <a:r>
              <a:rPr lang="en-US" dirty="0"/>
              <a:t>Hand constructed weights and inputs in [2] are </a:t>
            </a:r>
            <a:r>
              <a:rPr lang="en-US" b="1" dirty="0">
                <a:latin typeface="Aptos" panose="020B0004020202020204" pitchFamily="34" charset="0"/>
              </a:rPr>
              <a:t>highly sparse.</a:t>
            </a:r>
          </a:p>
          <a:p>
            <a:r>
              <a:rPr lang="en-US" dirty="0">
                <a:latin typeface="Aptos" panose="020B0004020202020204" pitchFamily="34" charset="0"/>
              </a:rPr>
              <a:t>Constructions of [3] are similarly sparse.</a:t>
            </a:r>
          </a:p>
          <a:p>
            <a:endParaRPr lang="en-US" b="1" dirty="0">
              <a:latin typeface="Aptos" panose="020B0004020202020204" pitchFamily="34" charset="0"/>
            </a:endParaRPr>
          </a:p>
        </p:txBody>
      </p:sp>
      <p:pic>
        <p:nvPicPr>
          <p:cNvPr id="10" name="Picture 9">
            <a:extLst>
              <a:ext uri="{FF2B5EF4-FFF2-40B4-BE49-F238E27FC236}">
                <a16:creationId xmlns:a16="http://schemas.microsoft.com/office/drawing/2014/main" id="{4AE247AB-6B06-4848-976E-424E1544F94A}"/>
              </a:ext>
            </a:extLst>
          </p:cNvPr>
          <p:cNvPicPr>
            <a:picLocks noChangeAspect="1"/>
          </p:cNvPicPr>
          <p:nvPr/>
        </p:nvPicPr>
        <p:blipFill>
          <a:blip r:embed="rId5"/>
          <a:stretch>
            <a:fillRect/>
          </a:stretch>
        </p:blipFill>
        <p:spPr>
          <a:xfrm>
            <a:off x="4191876" y="3233788"/>
            <a:ext cx="2579811" cy="752107"/>
          </a:xfrm>
          <a:prstGeom prst="rect">
            <a:avLst/>
          </a:prstGeom>
        </p:spPr>
      </p:pic>
      <p:pic>
        <p:nvPicPr>
          <p:cNvPr id="12" name="Picture 11">
            <a:extLst>
              <a:ext uri="{FF2B5EF4-FFF2-40B4-BE49-F238E27FC236}">
                <a16:creationId xmlns:a16="http://schemas.microsoft.com/office/drawing/2014/main" id="{833C2C0D-A714-8D5D-1AB2-868090E204D0}"/>
              </a:ext>
            </a:extLst>
          </p:cNvPr>
          <p:cNvPicPr>
            <a:picLocks noChangeAspect="1"/>
          </p:cNvPicPr>
          <p:nvPr/>
        </p:nvPicPr>
        <p:blipFill>
          <a:blip r:embed="rId6"/>
          <a:stretch>
            <a:fillRect/>
          </a:stretch>
        </p:blipFill>
        <p:spPr>
          <a:xfrm>
            <a:off x="911772" y="4068966"/>
            <a:ext cx="3358078" cy="1586156"/>
          </a:xfrm>
          <a:prstGeom prst="rect">
            <a:avLst/>
          </a:prstGeom>
        </p:spPr>
      </p:pic>
      <p:pic>
        <p:nvPicPr>
          <p:cNvPr id="13" name="Picture 12">
            <a:extLst>
              <a:ext uri="{FF2B5EF4-FFF2-40B4-BE49-F238E27FC236}">
                <a16:creationId xmlns:a16="http://schemas.microsoft.com/office/drawing/2014/main" id="{107609E7-257A-5D48-BAF7-435C2A0A65F4}"/>
              </a:ext>
            </a:extLst>
          </p:cNvPr>
          <p:cNvPicPr>
            <a:picLocks noChangeAspect="1"/>
          </p:cNvPicPr>
          <p:nvPr/>
        </p:nvPicPr>
        <p:blipFill>
          <a:blip r:embed="rId7"/>
          <a:stretch>
            <a:fillRect/>
          </a:stretch>
        </p:blipFill>
        <p:spPr>
          <a:xfrm>
            <a:off x="4056126" y="4130716"/>
            <a:ext cx="3029415" cy="1586156"/>
          </a:xfrm>
          <a:prstGeom prst="rect">
            <a:avLst/>
          </a:prstGeom>
        </p:spPr>
      </p:pic>
      <p:pic>
        <p:nvPicPr>
          <p:cNvPr id="14" name="Picture 13">
            <a:extLst>
              <a:ext uri="{FF2B5EF4-FFF2-40B4-BE49-F238E27FC236}">
                <a16:creationId xmlns:a16="http://schemas.microsoft.com/office/drawing/2014/main" id="{6240E025-0BAB-F9D9-693B-058E36F62700}"/>
              </a:ext>
            </a:extLst>
          </p:cNvPr>
          <p:cNvPicPr>
            <a:picLocks noChangeAspect="1"/>
          </p:cNvPicPr>
          <p:nvPr/>
        </p:nvPicPr>
        <p:blipFill>
          <a:blip r:embed="rId8"/>
          <a:stretch>
            <a:fillRect/>
          </a:stretch>
        </p:blipFill>
        <p:spPr>
          <a:xfrm>
            <a:off x="7792222" y="4227154"/>
            <a:ext cx="2854897" cy="728491"/>
          </a:xfrm>
          <a:prstGeom prst="rect">
            <a:avLst/>
          </a:prstGeom>
        </p:spPr>
      </p:pic>
      <p:pic>
        <p:nvPicPr>
          <p:cNvPr id="15" name="Picture 14">
            <a:extLst>
              <a:ext uri="{FF2B5EF4-FFF2-40B4-BE49-F238E27FC236}">
                <a16:creationId xmlns:a16="http://schemas.microsoft.com/office/drawing/2014/main" id="{67ADBE60-1CD6-BD9A-16CA-F809867686A6}"/>
              </a:ext>
            </a:extLst>
          </p:cNvPr>
          <p:cNvPicPr>
            <a:picLocks noChangeAspect="1"/>
          </p:cNvPicPr>
          <p:nvPr/>
        </p:nvPicPr>
        <p:blipFill>
          <a:blip r:embed="rId9"/>
          <a:stretch>
            <a:fillRect/>
          </a:stretch>
        </p:blipFill>
        <p:spPr>
          <a:xfrm>
            <a:off x="8327740" y="3228453"/>
            <a:ext cx="2271870" cy="720794"/>
          </a:xfrm>
          <a:prstGeom prst="rect">
            <a:avLst/>
          </a:prstGeom>
        </p:spPr>
      </p:pic>
      <p:pic>
        <p:nvPicPr>
          <p:cNvPr id="16" name="Picture 15">
            <a:extLst>
              <a:ext uri="{FF2B5EF4-FFF2-40B4-BE49-F238E27FC236}">
                <a16:creationId xmlns:a16="http://schemas.microsoft.com/office/drawing/2014/main" id="{C15E9836-E321-B8DA-6AE9-0F80F52C7702}"/>
              </a:ext>
            </a:extLst>
          </p:cNvPr>
          <p:cNvPicPr>
            <a:picLocks noChangeAspect="1"/>
          </p:cNvPicPr>
          <p:nvPr/>
        </p:nvPicPr>
        <p:blipFill>
          <a:blip r:embed="rId10"/>
          <a:stretch>
            <a:fillRect/>
          </a:stretch>
        </p:blipFill>
        <p:spPr>
          <a:xfrm>
            <a:off x="8858295" y="5172921"/>
            <a:ext cx="1371600" cy="647700"/>
          </a:xfrm>
          <a:prstGeom prst="rect">
            <a:avLst/>
          </a:prstGeom>
        </p:spPr>
      </p:pic>
      <p:sp>
        <p:nvSpPr>
          <p:cNvPr id="3" name="Slide Number Placeholder 3">
            <a:extLst>
              <a:ext uri="{FF2B5EF4-FFF2-40B4-BE49-F238E27FC236}">
                <a16:creationId xmlns:a16="http://schemas.microsoft.com/office/drawing/2014/main" id="{4A399AFF-B590-FAC0-E447-EB66AEA8FD2D}"/>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15</a:t>
            </a:fld>
            <a:endParaRPr lang="en-US" dirty="0"/>
          </a:p>
        </p:txBody>
      </p:sp>
      <p:sp>
        <p:nvSpPr>
          <p:cNvPr id="4" name="Rectangle 3">
            <a:extLst>
              <a:ext uri="{FF2B5EF4-FFF2-40B4-BE49-F238E27FC236}">
                <a16:creationId xmlns:a16="http://schemas.microsoft.com/office/drawing/2014/main" id="{21D0AE6B-90D0-B692-3E89-545FB4B64900}"/>
              </a:ext>
            </a:extLst>
          </p:cNvPr>
          <p:cNvSpPr/>
          <p:nvPr/>
        </p:nvSpPr>
        <p:spPr>
          <a:xfrm>
            <a:off x="2398498" y="3330736"/>
            <a:ext cx="286870" cy="2965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4100F47-58F7-CB43-F6DF-42DDE4574E2E}"/>
              </a:ext>
            </a:extLst>
          </p:cNvPr>
          <p:cNvSpPr/>
          <p:nvPr/>
        </p:nvSpPr>
        <p:spPr>
          <a:xfrm>
            <a:off x="2807215" y="3591553"/>
            <a:ext cx="286870" cy="2965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AD15E1-245C-9C24-D33A-3584E5212097}"/>
              </a:ext>
            </a:extLst>
          </p:cNvPr>
          <p:cNvSpPr/>
          <p:nvPr/>
        </p:nvSpPr>
        <p:spPr>
          <a:xfrm>
            <a:off x="3234263" y="3341029"/>
            <a:ext cx="286870" cy="2965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41B4E0-85E7-A392-4BC8-B8E721923E75}"/>
              </a:ext>
            </a:extLst>
          </p:cNvPr>
          <p:cNvSpPr/>
          <p:nvPr/>
        </p:nvSpPr>
        <p:spPr>
          <a:xfrm>
            <a:off x="1922930" y="4162269"/>
            <a:ext cx="2001274" cy="5681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AAA946A-C904-2700-49BC-E9D9453FDD6B}"/>
              </a:ext>
            </a:extLst>
          </p:cNvPr>
          <p:cNvSpPr/>
          <p:nvPr/>
        </p:nvSpPr>
        <p:spPr>
          <a:xfrm>
            <a:off x="2719347" y="4730412"/>
            <a:ext cx="1204857" cy="80665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EFF05BC-87A4-C0FA-CA97-C22C57CE769F}"/>
              </a:ext>
            </a:extLst>
          </p:cNvPr>
          <p:cNvSpPr/>
          <p:nvPr/>
        </p:nvSpPr>
        <p:spPr>
          <a:xfrm>
            <a:off x="5479785" y="3582681"/>
            <a:ext cx="286870" cy="2965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686A5A-D9BB-2571-2E76-6EC5540D2D70}"/>
              </a:ext>
            </a:extLst>
          </p:cNvPr>
          <p:cNvSpPr/>
          <p:nvPr/>
        </p:nvSpPr>
        <p:spPr>
          <a:xfrm>
            <a:off x="6281912" y="3313586"/>
            <a:ext cx="286870" cy="2965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2041477-C1D0-8929-E463-4DCDD454CB0A}"/>
              </a:ext>
            </a:extLst>
          </p:cNvPr>
          <p:cNvSpPr/>
          <p:nvPr/>
        </p:nvSpPr>
        <p:spPr>
          <a:xfrm>
            <a:off x="6281912" y="3609841"/>
            <a:ext cx="286870" cy="2965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0CD5127-97F6-71C0-2DF8-5EEA7EE80746}"/>
              </a:ext>
            </a:extLst>
          </p:cNvPr>
          <p:cNvSpPr/>
          <p:nvPr/>
        </p:nvSpPr>
        <p:spPr>
          <a:xfrm>
            <a:off x="4743164" y="4228074"/>
            <a:ext cx="924240" cy="130899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10DF162-3270-94D9-CA60-06600082C6B1}"/>
              </a:ext>
            </a:extLst>
          </p:cNvPr>
          <p:cNvSpPr/>
          <p:nvPr/>
        </p:nvSpPr>
        <p:spPr>
          <a:xfrm>
            <a:off x="5693064" y="4999908"/>
            <a:ext cx="1078624" cy="53716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0502618-1F50-F9CF-C55D-03BCC71ADEC9}"/>
              </a:ext>
            </a:extLst>
          </p:cNvPr>
          <p:cNvSpPr/>
          <p:nvPr/>
        </p:nvSpPr>
        <p:spPr>
          <a:xfrm>
            <a:off x="5681213" y="4227154"/>
            <a:ext cx="1078624" cy="53716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782EFE9-D53A-D2AE-A00F-A72DB44BBF6B}"/>
              </a:ext>
            </a:extLst>
          </p:cNvPr>
          <p:cNvSpPr/>
          <p:nvPr/>
        </p:nvSpPr>
        <p:spPr>
          <a:xfrm>
            <a:off x="9338170" y="3286088"/>
            <a:ext cx="286870" cy="2965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0A17E59-B980-294B-FED9-4ADF56C2DB3D}"/>
              </a:ext>
            </a:extLst>
          </p:cNvPr>
          <p:cNvSpPr/>
          <p:nvPr/>
        </p:nvSpPr>
        <p:spPr>
          <a:xfrm>
            <a:off x="10031473" y="3280754"/>
            <a:ext cx="286870" cy="2965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F2A4D1-06F1-754A-B2CD-7A8859FC1234}"/>
              </a:ext>
            </a:extLst>
          </p:cNvPr>
          <p:cNvSpPr/>
          <p:nvPr/>
        </p:nvSpPr>
        <p:spPr>
          <a:xfrm>
            <a:off x="9690814" y="4565544"/>
            <a:ext cx="286870" cy="2965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E1ECF32-594D-06E0-60A0-7FA45ACA29F3}"/>
              </a:ext>
            </a:extLst>
          </p:cNvPr>
          <p:cNvSpPr/>
          <p:nvPr/>
        </p:nvSpPr>
        <p:spPr>
          <a:xfrm>
            <a:off x="10174908" y="4254978"/>
            <a:ext cx="286870" cy="2965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DCE4588-D8FC-0BE2-B490-5153DB1EA272}"/>
              </a:ext>
            </a:extLst>
          </p:cNvPr>
          <p:cNvSpPr/>
          <p:nvPr/>
        </p:nvSpPr>
        <p:spPr>
          <a:xfrm>
            <a:off x="10174908" y="4582162"/>
            <a:ext cx="286870" cy="2965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CD799E6-DD43-DBFE-4F64-C0140BB21BBF}"/>
              </a:ext>
            </a:extLst>
          </p:cNvPr>
          <p:cNvSpPr/>
          <p:nvPr/>
        </p:nvSpPr>
        <p:spPr>
          <a:xfrm>
            <a:off x="9977684" y="5294035"/>
            <a:ext cx="325783" cy="394515"/>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83B4612-7E94-134D-B88E-0D65BE06445D}"/>
              </a:ext>
            </a:extLst>
          </p:cNvPr>
          <p:cNvSpPr/>
          <p:nvPr/>
        </p:nvSpPr>
        <p:spPr>
          <a:xfrm>
            <a:off x="9904112" y="3610010"/>
            <a:ext cx="557666" cy="324019"/>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6E6C382-1D79-C114-B57C-3C550C71D817}"/>
              </a:ext>
            </a:extLst>
          </p:cNvPr>
          <p:cNvSpPr/>
          <p:nvPr/>
        </p:nvSpPr>
        <p:spPr>
          <a:xfrm>
            <a:off x="9625039" y="4227460"/>
            <a:ext cx="466363" cy="296500"/>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24A6A98-5C49-B7E3-C5CD-378D26D7FF4E}"/>
              </a:ext>
            </a:extLst>
          </p:cNvPr>
          <p:cNvSpPr/>
          <p:nvPr/>
        </p:nvSpPr>
        <p:spPr>
          <a:xfrm>
            <a:off x="4918288" y="3268691"/>
            <a:ext cx="1310920" cy="341150"/>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8C93579-A4A3-CACA-AFBE-887B29440AC2}"/>
              </a:ext>
            </a:extLst>
          </p:cNvPr>
          <p:cNvSpPr/>
          <p:nvPr/>
        </p:nvSpPr>
        <p:spPr>
          <a:xfrm>
            <a:off x="5692560" y="4730411"/>
            <a:ext cx="1067277" cy="318825"/>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E95CE49-E829-11F9-48CC-51B66F1A7691}"/>
              </a:ext>
            </a:extLst>
          </p:cNvPr>
          <p:cNvSpPr/>
          <p:nvPr/>
        </p:nvSpPr>
        <p:spPr>
          <a:xfrm>
            <a:off x="1909121" y="4692433"/>
            <a:ext cx="810226" cy="776209"/>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0">
            <a:extLst>
              <a:ext uri="{FF2B5EF4-FFF2-40B4-BE49-F238E27FC236}">
                <a16:creationId xmlns:a16="http://schemas.microsoft.com/office/drawing/2014/main" id="{CBEA3F80-ADFF-A0B5-1108-2BADE9D0DB66}"/>
              </a:ext>
            </a:extLst>
          </p:cNvPr>
          <p:cNvSpPr>
            <a:spLocks noGrp="1"/>
          </p:cNvSpPr>
          <p:nvPr/>
        </p:nvSpPr>
        <p:spPr>
          <a:xfrm>
            <a:off x="4036114" y="6216568"/>
            <a:ext cx="8155886" cy="496954"/>
          </a:xfrm>
          <a:prstGeom prst="rect">
            <a:avLst/>
          </a:prstGeom>
        </p:spPr>
        <p:txBody>
          <a:bodyPr wrap="square" lIns="111962" tIns="111962" rIns="111962" bIns="111962">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514350" indent="-514350">
              <a:buFont typeface="+mj-lt"/>
              <a:buAutoNum type="arabicPeriod" startAt="2"/>
            </a:pPr>
            <a:r>
              <a:rPr lang="en-US" sz="800" dirty="0" err="1">
                <a:latin typeface="Arial" charset="0"/>
                <a:ea typeface="Arial" charset="0"/>
                <a:cs typeface="Arial" charset="0"/>
              </a:rPr>
              <a:t>Akyürek</a:t>
            </a:r>
            <a:r>
              <a:rPr lang="en-US" sz="800" dirty="0">
                <a:latin typeface="Arial" charset="0"/>
                <a:ea typeface="Arial" charset="0"/>
                <a:cs typeface="Arial" charset="0"/>
              </a:rPr>
              <a:t>, </a:t>
            </a:r>
            <a:r>
              <a:rPr lang="en-US" sz="800" dirty="0" err="1">
                <a:latin typeface="Arial" charset="0"/>
                <a:ea typeface="Arial" charset="0"/>
                <a:cs typeface="Arial" charset="0"/>
              </a:rPr>
              <a:t>Ekin</a:t>
            </a:r>
            <a:r>
              <a:rPr lang="en-US" sz="800" dirty="0">
                <a:latin typeface="Arial" charset="0"/>
                <a:ea typeface="Arial" charset="0"/>
                <a:cs typeface="Arial" charset="0"/>
              </a:rPr>
              <a:t>, et al. "What learning algorithm is in-context learning? investigations with linear models." </a:t>
            </a:r>
            <a:r>
              <a:rPr lang="en-US" sz="800" dirty="0" err="1">
                <a:latin typeface="Arial" charset="0"/>
                <a:ea typeface="Arial" charset="0"/>
                <a:cs typeface="Arial" charset="0"/>
              </a:rPr>
              <a:t>arXiv</a:t>
            </a:r>
            <a:r>
              <a:rPr lang="en-US" sz="800" dirty="0">
                <a:latin typeface="Arial" charset="0"/>
                <a:ea typeface="Arial" charset="0"/>
                <a:cs typeface="Arial" charset="0"/>
              </a:rPr>
              <a:t> preprint arXiv:2211.15661 (2022).</a:t>
            </a:r>
          </a:p>
          <a:p>
            <a:pPr marL="514350" indent="-514350">
              <a:buAutoNum type="arabicPeriod" startAt="2"/>
            </a:pPr>
            <a:r>
              <a:rPr lang="en-US" sz="800" dirty="0">
                <a:latin typeface="Arial" charset="0"/>
                <a:ea typeface="Arial" charset="0"/>
                <a:cs typeface="Arial" charset="0"/>
              </a:rPr>
              <a:t>Von Oswald, Johannes, et al. "Transformers learn in-context by gradient descent." International Conference on Machine Learning. PMLR, 2023.</a:t>
            </a:r>
          </a:p>
        </p:txBody>
      </p:sp>
    </p:spTree>
    <p:extLst>
      <p:ext uri="{BB962C8B-B14F-4D97-AF65-F5344CB8AC3E}">
        <p14:creationId xmlns:p14="http://schemas.microsoft.com/office/powerpoint/2010/main" val="217704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6243D93E-060E-58B3-57AA-13B2156BBE8B}"/>
                  </a:ext>
                </a:extLst>
              </p:cNvPr>
              <p:cNvSpPr>
                <a:spLocks noGrp="1"/>
              </p:cNvSpPr>
              <p:nvPr>
                <p:ph type="title"/>
              </p:nvPr>
            </p:nvSpPr>
            <p:spPr>
              <a:xfrm>
                <a:off x="838200" y="365125"/>
                <a:ext cx="10515600" cy="1325563"/>
              </a:xfrm>
            </p:spPr>
            <p:txBody>
              <a:bodyPr/>
              <a:lstStyle/>
              <a:p>
                <a:r>
                  <a:rPr lang="en-US" dirty="0"/>
                  <a:t>Evidence against </a:t>
                </a:r>
                <a14:m>
                  <m:oMath xmlns:m="http://schemas.openxmlformats.org/officeDocument/2006/math">
                    <m:r>
                      <m:rPr>
                        <m:sty m:val="p"/>
                      </m:rPr>
                      <a:rPr lang="en-US" sz="4400" b="0" i="0" smtClean="0">
                        <a:latin typeface="Cambria Math" panose="02040503050406030204" pitchFamily="18" charset="0"/>
                        <a:cs typeface="Arial" panose="020B0604020202020204" pitchFamily="34" charset="0"/>
                      </a:rPr>
                      <m:t>ICL</m:t>
                    </m:r>
                    <m:r>
                      <a:rPr lang="en-US" sz="4400" b="0" i="0" smtClean="0">
                        <a:latin typeface="Cambria Math" panose="02040503050406030204" pitchFamily="18" charset="0"/>
                        <a:ea typeface="Cambria Math" panose="02040503050406030204" pitchFamily="18" charset="0"/>
                        <a:cs typeface="Arial" panose="020B0604020202020204" pitchFamily="34" charset="0"/>
                      </a:rPr>
                      <m:t>≈</m:t>
                    </m:r>
                    <m:r>
                      <m:rPr>
                        <m:sty m:val="p"/>
                      </m:rPr>
                      <a:rPr lang="en-US" sz="4400" b="0" i="0" smtClean="0">
                        <a:latin typeface="Cambria Math" panose="02040503050406030204" pitchFamily="18" charset="0"/>
                        <a:ea typeface="Cambria Math" panose="02040503050406030204" pitchFamily="18" charset="0"/>
                        <a:cs typeface="Arial" panose="020B0604020202020204" pitchFamily="34" charset="0"/>
                      </a:rPr>
                      <m:t>GD</m:t>
                    </m:r>
                  </m:oMath>
                </a14:m>
                <a:r>
                  <a:rPr lang="en-US" dirty="0"/>
                  <a:t>: Weight Sparsity</a:t>
                </a:r>
              </a:p>
            </p:txBody>
          </p:sp>
        </mc:Choice>
        <mc:Fallback xmlns="">
          <p:sp>
            <p:nvSpPr>
              <p:cNvPr id="6" name="Title 1">
                <a:extLst>
                  <a:ext uri="{FF2B5EF4-FFF2-40B4-BE49-F238E27FC236}">
                    <a16:creationId xmlns:a16="http://schemas.microsoft.com/office/drawing/2014/main" id="{6243D93E-060E-58B3-57AA-13B2156BBE8B}"/>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3"/>
                <a:stretch>
                  <a:fillRect l="-2377"/>
                </a:stretch>
              </a:blipFill>
            </p:spPr>
            <p:txBody>
              <a:bodyPr/>
              <a:lstStyle/>
              <a:p>
                <a:r>
                  <a:rPr lang="en-US">
                    <a:noFill/>
                  </a:rPr>
                  <a:t> </a:t>
                </a:r>
              </a:p>
            </p:txBody>
          </p:sp>
        </mc:Fallback>
      </mc:AlternateContent>
      <p:sp>
        <p:nvSpPr>
          <p:cNvPr id="10" name="Content Placeholder 7">
            <a:extLst>
              <a:ext uri="{FF2B5EF4-FFF2-40B4-BE49-F238E27FC236}">
                <a16:creationId xmlns:a16="http://schemas.microsoft.com/office/drawing/2014/main" id="{7F60C9E4-7E8E-8126-18B2-8662A78DD9C6}"/>
              </a:ext>
            </a:extLst>
          </p:cNvPr>
          <p:cNvSpPr txBox="1">
            <a:spLocks/>
          </p:cNvSpPr>
          <p:nvPr/>
        </p:nvSpPr>
        <p:spPr>
          <a:xfrm>
            <a:off x="7779123" y="3451412"/>
            <a:ext cx="3966882" cy="558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Real LLMs are rather dense</a:t>
            </a:r>
            <a:r>
              <a:rPr lang="en-US" sz="2400" b="1" dirty="0">
                <a:latin typeface="Aptos" panose="020B0004020202020204" pitchFamily="34" charset="0"/>
              </a:rPr>
              <a:t>.</a:t>
            </a:r>
          </a:p>
        </p:txBody>
      </p:sp>
      <p:sp>
        <p:nvSpPr>
          <p:cNvPr id="2" name="Slide Number Placeholder 3">
            <a:extLst>
              <a:ext uri="{FF2B5EF4-FFF2-40B4-BE49-F238E27FC236}">
                <a16:creationId xmlns:a16="http://schemas.microsoft.com/office/drawing/2014/main" id="{DCA50A23-189D-12BC-A1AE-17AD28F35A84}"/>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16</a:t>
            </a:fld>
            <a:endParaRPr lang="en-US" dirty="0"/>
          </a:p>
        </p:txBody>
      </p:sp>
      <p:pic>
        <p:nvPicPr>
          <p:cNvPr id="3" name="Picture 2">
            <a:extLst>
              <a:ext uri="{FF2B5EF4-FFF2-40B4-BE49-F238E27FC236}">
                <a16:creationId xmlns:a16="http://schemas.microsoft.com/office/drawing/2014/main" id="{59D8E22D-555D-4C06-B057-70085869065C}"/>
              </a:ext>
            </a:extLst>
          </p:cNvPr>
          <p:cNvPicPr>
            <a:picLocks noChangeAspect="1"/>
          </p:cNvPicPr>
          <p:nvPr/>
        </p:nvPicPr>
        <p:blipFill>
          <a:blip r:embed="rId4"/>
          <a:stretch>
            <a:fillRect/>
          </a:stretch>
        </p:blipFill>
        <p:spPr>
          <a:xfrm>
            <a:off x="445995" y="1524000"/>
            <a:ext cx="6977373" cy="4603478"/>
          </a:xfrm>
          <a:prstGeom prst="rect">
            <a:avLst/>
          </a:prstGeom>
        </p:spPr>
      </p:pic>
    </p:spTree>
    <p:extLst>
      <p:ext uri="{BB962C8B-B14F-4D97-AF65-F5344CB8AC3E}">
        <p14:creationId xmlns:p14="http://schemas.microsoft.com/office/powerpoint/2010/main" val="76390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1D8F39-10C8-2DC9-D666-AA12FA3DC1E5}"/>
              </a:ext>
            </a:extLst>
          </p:cNvPr>
          <p:cNvPicPr>
            <a:picLocks noChangeAspect="1"/>
          </p:cNvPicPr>
          <p:nvPr/>
        </p:nvPicPr>
        <p:blipFill rotWithShape="1">
          <a:blip r:embed="rId3"/>
          <a:srcRect l="3392" t="2899" r="5292"/>
          <a:stretch/>
        </p:blipFill>
        <p:spPr>
          <a:xfrm>
            <a:off x="378758" y="1592076"/>
            <a:ext cx="6405284" cy="4333594"/>
          </a:xfrm>
          <a:prstGeom prst="rect">
            <a:avLst/>
          </a:prstGeom>
        </p:spPr>
      </p:pic>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6243D93E-060E-58B3-57AA-13B2156BBE8B}"/>
                  </a:ext>
                </a:extLst>
              </p:cNvPr>
              <p:cNvSpPr>
                <a:spLocks noGrp="1"/>
              </p:cNvSpPr>
              <p:nvPr>
                <p:ph type="title"/>
              </p:nvPr>
            </p:nvSpPr>
            <p:spPr>
              <a:xfrm>
                <a:off x="838200" y="365125"/>
                <a:ext cx="10515600" cy="1325563"/>
              </a:xfrm>
            </p:spPr>
            <p:txBody>
              <a:bodyPr/>
              <a:lstStyle/>
              <a:p>
                <a:r>
                  <a:rPr lang="en-US" dirty="0"/>
                  <a:t>Evidence against </a:t>
                </a:r>
                <a14:m>
                  <m:oMath xmlns:m="http://schemas.openxmlformats.org/officeDocument/2006/math">
                    <m:r>
                      <m:rPr>
                        <m:sty m:val="p"/>
                      </m:rPr>
                      <a:rPr lang="en-US" sz="4400" b="0" i="0" smtClean="0">
                        <a:latin typeface="Cambria Math" panose="02040503050406030204" pitchFamily="18" charset="0"/>
                        <a:cs typeface="Arial" panose="020B0604020202020204" pitchFamily="34" charset="0"/>
                      </a:rPr>
                      <m:t>ICL</m:t>
                    </m:r>
                    <m:r>
                      <a:rPr lang="en-US" sz="4400" b="0" i="0" smtClean="0">
                        <a:latin typeface="Cambria Math" panose="02040503050406030204" pitchFamily="18" charset="0"/>
                        <a:ea typeface="Cambria Math" panose="02040503050406030204" pitchFamily="18" charset="0"/>
                        <a:cs typeface="Arial" panose="020B0604020202020204" pitchFamily="34" charset="0"/>
                      </a:rPr>
                      <m:t>≈</m:t>
                    </m:r>
                    <m:r>
                      <m:rPr>
                        <m:sty m:val="p"/>
                      </m:rPr>
                      <a:rPr lang="en-US" sz="4400" b="0" i="0" smtClean="0">
                        <a:latin typeface="Cambria Math" panose="02040503050406030204" pitchFamily="18" charset="0"/>
                        <a:ea typeface="Cambria Math" panose="02040503050406030204" pitchFamily="18" charset="0"/>
                        <a:cs typeface="Arial" panose="020B0604020202020204" pitchFamily="34" charset="0"/>
                      </a:rPr>
                      <m:t>GD</m:t>
                    </m:r>
                  </m:oMath>
                </a14:m>
                <a:r>
                  <a:rPr lang="en-US" dirty="0"/>
                  <a:t>: Weight Evolution</a:t>
                </a:r>
              </a:p>
            </p:txBody>
          </p:sp>
        </mc:Choice>
        <mc:Fallback xmlns="">
          <p:sp>
            <p:nvSpPr>
              <p:cNvPr id="6" name="Title 1">
                <a:extLst>
                  <a:ext uri="{FF2B5EF4-FFF2-40B4-BE49-F238E27FC236}">
                    <a16:creationId xmlns:a16="http://schemas.microsoft.com/office/drawing/2014/main" id="{6243D93E-060E-58B3-57AA-13B2156BBE8B}"/>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4"/>
                <a:stretch>
                  <a:fillRect l="-2377" r="-1855"/>
                </a:stretch>
              </a:blipFill>
            </p:spPr>
            <p:txBody>
              <a:bodyPr/>
              <a:lstStyle/>
              <a:p>
                <a:r>
                  <a:rPr lang="en-US">
                    <a:noFill/>
                  </a:rPr>
                  <a:t> </a:t>
                </a:r>
              </a:p>
            </p:txBody>
          </p:sp>
        </mc:Fallback>
      </mc:AlternateContent>
      <p:sp>
        <p:nvSpPr>
          <p:cNvPr id="10" name="Content Placeholder 7">
            <a:extLst>
              <a:ext uri="{FF2B5EF4-FFF2-40B4-BE49-F238E27FC236}">
                <a16:creationId xmlns:a16="http://schemas.microsoft.com/office/drawing/2014/main" id="{7F60C9E4-7E8E-8126-18B2-8662A78DD9C6}"/>
              </a:ext>
            </a:extLst>
          </p:cNvPr>
          <p:cNvSpPr txBox="1">
            <a:spLocks/>
          </p:cNvSpPr>
          <p:nvPr/>
        </p:nvSpPr>
        <p:spPr>
          <a:xfrm>
            <a:off x="7521389" y="2232212"/>
            <a:ext cx="3832411"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ptos" panose="020B0004020202020204" pitchFamily="34" charset="0"/>
              </a:rPr>
              <a:t>ICL ability </a:t>
            </a:r>
            <a:r>
              <a:rPr lang="en-US" dirty="0">
                <a:solidFill>
                  <a:srgbClr val="0070C0"/>
                </a:solidFill>
                <a:latin typeface="Aptos" panose="020B0004020202020204" pitchFamily="34" charset="0"/>
              </a:rPr>
              <a:t>remains stable</a:t>
            </a:r>
            <a:r>
              <a:rPr lang="en-US" dirty="0">
                <a:latin typeface="Aptos" panose="020B0004020202020204" pitchFamily="34" charset="0"/>
              </a:rPr>
              <a:t> even when weights keep evolving.</a:t>
            </a:r>
          </a:p>
        </p:txBody>
      </p:sp>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327C151B-615F-0DF6-5A02-049B38BB86E1}"/>
                  </a:ext>
                </a:extLst>
              </p:cNvPr>
              <p:cNvSpPr/>
              <p:nvPr/>
            </p:nvSpPr>
            <p:spPr>
              <a:xfrm>
                <a:off x="6981659" y="4099299"/>
                <a:ext cx="4911870" cy="1946756"/>
              </a:xfrm>
              <a:prstGeom prst="round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ptos" panose="020B0004020202020204" pitchFamily="34" charset="0"/>
                  </a:rPr>
                  <a:t>To claim </a:t>
                </a:r>
                <a14:m>
                  <m:oMath xmlns:m="http://schemas.openxmlformats.org/officeDocument/2006/math">
                    <m:r>
                      <m:rPr>
                        <m:sty m:val="p"/>
                      </m:rPr>
                      <a:rPr lang="en-US" sz="2800" b="0" i="0" smtClean="0">
                        <a:solidFill>
                          <a:schemeClr val="tx1"/>
                        </a:solidFill>
                        <a:latin typeface="Cambria Math" panose="02040503050406030204" pitchFamily="18" charset="0"/>
                        <a:cs typeface="Arial" panose="020B0604020202020204" pitchFamily="34" charset="0"/>
                      </a:rPr>
                      <m:t>ICL</m:t>
                    </m:r>
                    <m:r>
                      <a:rPr lang="en-US" sz="28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US" sz="28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GD</m:t>
                    </m:r>
                  </m:oMath>
                </a14:m>
                <a:r>
                  <a:rPr lang="en-US" sz="2800" dirty="0">
                    <a:solidFill>
                      <a:schemeClr val="tx1"/>
                    </a:solidFill>
                    <a:latin typeface="Aptos" panose="020B0004020202020204" pitchFamily="34" charset="0"/>
                  </a:rPr>
                  <a:t>, </a:t>
                </a:r>
                <a:br>
                  <a:rPr lang="en-US" sz="2800" dirty="0">
                    <a:solidFill>
                      <a:schemeClr val="tx1"/>
                    </a:solidFill>
                    <a:latin typeface="Aptos" panose="020B0004020202020204" pitchFamily="34" charset="0"/>
                  </a:rPr>
                </a:br>
                <a:r>
                  <a:rPr lang="en-US" sz="2800" dirty="0">
                    <a:solidFill>
                      <a:schemeClr val="tx1"/>
                    </a:solidFill>
                    <a:latin typeface="Aptos" panose="020B0004020202020204" pitchFamily="34" charset="0"/>
                  </a:rPr>
                  <a:t>showing it for </a:t>
                </a:r>
                <a:r>
                  <a:rPr lang="en-US" sz="2800" dirty="0">
                    <a:solidFill>
                      <a:srgbClr val="0070C0"/>
                    </a:solidFill>
                    <a:latin typeface="Aptos" panose="020B0004020202020204" pitchFamily="34" charset="0"/>
                  </a:rPr>
                  <a:t>a single sparse choice of parameters </a:t>
                </a:r>
                <a:r>
                  <a:rPr lang="en-US" sz="2800" dirty="0">
                    <a:solidFill>
                      <a:schemeClr val="tx1"/>
                    </a:solidFill>
                    <a:latin typeface="Aptos" panose="020B0004020202020204" pitchFamily="34" charset="0"/>
                  </a:rPr>
                  <a:t>is </a:t>
                </a:r>
                <a:r>
                  <a:rPr lang="en-US" sz="2800" b="1" dirty="0">
                    <a:solidFill>
                      <a:srgbClr val="FF0000"/>
                    </a:solidFill>
                    <a:latin typeface="Aptos" panose="020B0004020202020204" pitchFamily="34" charset="0"/>
                  </a:rPr>
                  <a:t>not</a:t>
                </a:r>
                <a:r>
                  <a:rPr lang="en-US" sz="2800" dirty="0">
                    <a:solidFill>
                      <a:schemeClr val="tx1"/>
                    </a:solidFill>
                    <a:latin typeface="Aptos" panose="020B0004020202020204" pitchFamily="34" charset="0"/>
                  </a:rPr>
                  <a:t> enough.</a:t>
                </a:r>
              </a:p>
            </p:txBody>
          </p:sp>
        </mc:Choice>
        <mc:Fallback xmlns="">
          <p:sp>
            <p:nvSpPr>
              <p:cNvPr id="13" name="Rounded Rectangle 12">
                <a:extLst>
                  <a:ext uri="{FF2B5EF4-FFF2-40B4-BE49-F238E27FC236}">
                    <a16:creationId xmlns:a16="http://schemas.microsoft.com/office/drawing/2014/main" id="{327C151B-615F-0DF6-5A02-049B38BB86E1}"/>
                  </a:ext>
                </a:extLst>
              </p:cNvPr>
              <p:cNvSpPr>
                <a:spLocks noRot="1" noChangeAspect="1" noMove="1" noResize="1" noEditPoints="1" noAdjustHandles="1" noChangeArrowheads="1" noChangeShapeType="1" noTextEdit="1"/>
              </p:cNvSpPr>
              <p:nvPr/>
            </p:nvSpPr>
            <p:spPr>
              <a:xfrm>
                <a:off x="6981659" y="4099299"/>
                <a:ext cx="4911870" cy="1946756"/>
              </a:xfrm>
              <a:prstGeom prst="roundRect">
                <a:avLst/>
              </a:prstGeom>
              <a:blipFill>
                <a:blip r:embed="rId5"/>
                <a:stretch>
                  <a:fillRect b="-4644"/>
                </a:stretch>
              </a:blipFill>
              <a:ln>
                <a:solidFill>
                  <a:schemeClr val="accent1">
                    <a:lumMod val="75000"/>
                  </a:schemeClr>
                </a:solidFill>
              </a:ln>
            </p:spPr>
            <p:txBody>
              <a:bodyPr/>
              <a:lstStyle/>
              <a:p>
                <a:r>
                  <a:rPr lang="en-US">
                    <a:noFill/>
                  </a:rPr>
                  <a:t> </a:t>
                </a:r>
              </a:p>
            </p:txBody>
          </p:sp>
        </mc:Fallback>
      </mc:AlternateContent>
      <p:sp>
        <p:nvSpPr>
          <p:cNvPr id="2" name="Slide Number Placeholder 3">
            <a:extLst>
              <a:ext uri="{FF2B5EF4-FFF2-40B4-BE49-F238E27FC236}">
                <a16:creationId xmlns:a16="http://schemas.microsoft.com/office/drawing/2014/main" id="{DCA50A23-189D-12BC-A1AE-17AD28F35A84}"/>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17</a:t>
            </a:fld>
            <a:endParaRPr lang="en-US" dirty="0"/>
          </a:p>
        </p:txBody>
      </p:sp>
      <p:sp>
        <p:nvSpPr>
          <p:cNvPr id="3" name="Rectangle 2">
            <a:extLst>
              <a:ext uri="{FF2B5EF4-FFF2-40B4-BE49-F238E27FC236}">
                <a16:creationId xmlns:a16="http://schemas.microsoft.com/office/drawing/2014/main" id="{A4B3B9AC-8FC1-FC9B-95D1-598D590D59C7}"/>
              </a:ext>
            </a:extLst>
          </p:cNvPr>
          <p:cNvSpPr/>
          <p:nvPr/>
        </p:nvSpPr>
        <p:spPr>
          <a:xfrm>
            <a:off x="1371600" y="2429435"/>
            <a:ext cx="4589929" cy="63649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AFFBA49E-F8DA-CCDB-7DCE-B0E2D5DA2AE5}"/>
              </a:ext>
            </a:extLst>
          </p:cNvPr>
          <p:cNvSpPr/>
          <p:nvPr/>
        </p:nvSpPr>
        <p:spPr>
          <a:xfrm rot="19688565">
            <a:off x="1411940" y="3599667"/>
            <a:ext cx="4999696" cy="5351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C3C129E4-D17C-1B68-D5FE-98E64B4632C4}"/>
              </a:ext>
            </a:extLst>
          </p:cNvPr>
          <p:cNvSpPr/>
          <p:nvPr/>
        </p:nvSpPr>
        <p:spPr>
          <a:xfrm rot="19688565">
            <a:off x="1470727" y="4968042"/>
            <a:ext cx="220798" cy="13885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7586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6243D93E-060E-58B3-57AA-13B2156BBE8B}"/>
                  </a:ext>
                </a:extLst>
              </p:cNvPr>
              <p:cNvSpPr>
                <a:spLocks noGrp="1"/>
              </p:cNvSpPr>
              <p:nvPr>
                <p:ph type="title"/>
              </p:nvPr>
            </p:nvSpPr>
            <p:spPr>
              <a:xfrm>
                <a:off x="838200" y="365125"/>
                <a:ext cx="10515600" cy="1325563"/>
              </a:xfrm>
            </p:spPr>
            <p:txBody>
              <a:bodyPr/>
              <a:lstStyle/>
              <a:p>
                <a:r>
                  <a:rPr lang="en-US" dirty="0"/>
                  <a:t>Evidence against </a:t>
                </a:r>
                <a14:m>
                  <m:oMath xmlns:m="http://schemas.openxmlformats.org/officeDocument/2006/math">
                    <m:r>
                      <m:rPr>
                        <m:sty m:val="p"/>
                      </m:rPr>
                      <a:rPr lang="en-US" sz="4400" b="0" i="0" smtClean="0">
                        <a:latin typeface="Cambria Math" panose="02040503050406030204" pitchFamily="18" charset="0"/>
                        <a:cs typeface="Arial" panose="020B0604020202020204" pitchFamily="34" charset="0"/>
                      </a:rPr>
                      <m:t>ICL</m:t>
                    </m:r>
                    <m:r>
                      <a:rPr lang="en-US" sz="4400" b="0" i="0" smtClean="0">
                        <a:latin typeface="Cambria Math" panose="02040503050406030204" pitchFamily="18" charset="0"/>
                        <a:ea typeface="Cambria Math" panose="02040503050406030204" pitchFamily="18" charset="0"/>
                        <a:cs typeface="Arial" panose="020B0604020202020204" pitchFamily="34" charset="0"/>
                      </a:rPr>
                      <m:t>≈</m:t>
                    </m:r>
                    <m:r>
                      <m:rPr>
                        <m:sty m:val="p"/>
                      </m:rPr>
                      <a:rPr lang="en-US" sz="4400" b="0" i="0" smtClean="0">
                        <a:latin typeface="Cambria Math" panose="02040503050406030204" pitchFamily="18" charset="0"/>
                        <a:ea typeface="Cambria Math" panose="02040503050406030204" pitchFamily="18" charset="0"/>
                        <a:cs typeface="Arial" panose="020B0604020202020204" pitchFamily="34" charset="0"/>
                      </a:rPr>
                      <m:t>GD</m:t>
                    </m:r>
                  </m:oMath>
                </a14:m>
                <a:r>
                  <a:rPr lang="en-US" dirty="0"/>
                  <a:t>: Performance</a:t>
                </a:r>
              </a:p>
            </p:txBody>
          </p:sp>
        </mc:Choice>
        <mc:Fallback xmlns="">
          <p:sp>
            <p:nvSpPr>
              <p:cNvPr id="6" name="Title 1">
                <a:extLst>
                  <a:ext uri="{FF2B5EF4-FFF2-40B4-BE49-F238E27FC236}">
                    <a16:creationId xmlns:a16="http://schemas.microsoft.com/office/drawing/2014/main" id="{6243D93E-060E-58B3-57AA-13B2156BBE8B}"/>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3"/>
                <a:stretch>
                  <a:fillRect l="-24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FB5EC44-28A9-0333-7B3D-FBDDE6C511FB}"/>
              </a:ext>
            </a:extLst>
          </p:cNvPr>
          <p:cNvSpPr txBox="1"/>
          <p:nvPr/>
        </p:nvSpPr>
        <p:spPr>
          <a:xfrm>
            <a:off x="818552" y="1478423"/>
            <a:ext cx="6839065" cy="4093428"/>
          </a:xfrm>
          <a:prstGeom prst="rect">
            <a:avLst/>
          </a:prstGeom>
          <a:noFill/>
        </p:spPr>
        <p:txBody>
          <a:bodyPr wrap="square" rtlCol="0">
            <a:spAutoFit/>
          </a:bodyPr>
          <a:lstStyle/>
          <a:p>
            <a:r>
              <a:rPr lang="en-US" sz="2000" dirty="0"/>
              <a:t>We use three coarse-to-fine metrics to compare ICL and GD:</a:t>
            </a:r>
          </a:p>
          <a:p>
            <a:endParaRPr lang="en-US" sz="2000" dirty="0"/>
          </a:p>
          <a:p>
            <a:endParaRPr lang="en-US" sz="2000" dirty="0"/>
          </a:p>
          <a:p>
            <a:pPr marL="342900" indent="-342900">
              <a:buFont typeface="+mj-lt"/>
              <a:buAutoNum type="arabicPeriod"/>
            </a:pPr>
            <a:r>
              <a:rPr lang="en-US" sz="2000" b="1" dirty="0"/>
              <a:t>Accuracy</a:t>
            </a:r>
            <a:r>
              <a:rPr lang="en-US" sz="2000" dirty="0"/>
              <a:t>: compare top predicted tokens against the ground truth (instead of top predicted label).</a:t>
            </a:r>
          </a:p>
          <a:p>
            <a:pPr marL="342900" indent="-342900">
              <a:buFont typeface="+mj-lt"/>
              <a:buAutoNum type="arabicPeriod"/>
            </a:pPr>
            <a:endParaRPr lang="en-US" sz="2000" dirty="0"/>
          </a:p>
          <a:p>
            <a:pPr marL="342900" indent="-342900">
              <a:buFont typeface="+mj-lt"/>
              <a:buAutoNum type="arabicPeriod"/>
            </a:pPr>
            <a:endParaRPr lang="en-US" sz="2000" dirty="0"/>
          </a:p>
          <a:p>
            <a:pPr marL="342900" indent="-342900">
              <a:buFont typeface="+mj-lt"/>
              <a:buAutoNum type="arabicPeriod"/>
            </a:pPr>
            <a:r>
              <a:rPr lang="en-US" sz="2000" b="1" dirty="0"/>
              <a:t>Token Overlap</a:t>
            </a:r>
            <a:r>
              <a:rPr lang="en-US" sz="2000" dirty="0"/>
              <a:t>: compare overlap in top-K tokens of two distributions. </a:t>
            </a:r>
          </a:p>
          <a:p>
            <a:pPr marL="342900" indent="-342900">
              <a:buFont typeface="+mj-lt"/>
              <a:buAutoNum type="arabicPeriod"/>
            </a:pPr>
            <a:endParaRPr lang="en-US" sz="2000" dirty="0"/>
          </a:p>
          <a:p>
            <a:pPr marL="342900" indent="-342900">
              <a:buFont typeface="+mj-lt"/>
              <a:buAutoNum type="arabicPeriod"/>
            </a:pPr>
            <a:endParaRPr lang="en-US" sz="2000" dirty="0"/>
          </a:p>
          <a:p>
            <a:pPr marL="342900" indent="-342900">
              <a:buFont typeface="+mj-lt"/>
              <a:buAutoNum type="arabicPeriod"/>
            </a:pPr>
            <a:r>
              <a:rPr lang="en-US" sz="2000" b="1" dirty="0"/>
              <a:t>Overlap Cosine Similarity</a:t>
            </a:r>
            <a:r>
              <a:rPr lang="en-US" sz="2000" dirty="0"/>
              <a:t>: compare the individual agreement between top-K tokens.</a:t>
            </a:r>
          </a:p>
        </p:txBody>
      </p:sp>
      <p:pic>
        <p:nvPicPr>
          <p:cNvPr id="10" name="Picture 9">
            <a:extLst>
              <a:ext uri="{FF2B5EF4-FFF2-40B4-BE49-F238E27FC236}">
                <a16:creationId xmlns:a16="http://schemas.microsoft.com/office/drawing/2014/main" id="{5D7852C6-232C-389A-F7BD-0EFA7C53A353}"/>
              </a:ext>
            </a:extLst>
          </p:cNvPr>
          <p:cNvPicPr>
            <a:picLocks noChangeAspect="1"/>
          </p:cNvPicPr>
          <p:nvPr/>
        </p:nvPicPr>
        <p:blipFill>
          <a:blip r:embed="rId4"/>
          <a:stretch>
            <a:fillRect/>
          </a:stretch>
        </p:blipFill>
        <p:spPr>
          <a:xfrm>
            <a:off x="7696914" y="1690688"/>
            <a:ext cx="3676534" cy="4077902"/>
          </a:xfrm>
          <a:prstGeom prst="rect">
            <a:avLst/>
          </a:prstGeom>
        </p:spPr>
      </p:pic>
      <p:sp>
        <p:nvSpPr>
          <p:cNvPr id="3" name="Slide Number Placeholder 3">
            <a:extLst>
              <a:ext uri="{FF2B5EF4-FFF2-40B4-BE49-F238E27FC236}">
                <a16:creationId xmlns:a16="http://schemas.microsoft.com/office/drawing/2014/main" id="{95BBBFE3-EE8B-207B-EDE9-F85412F6121D}"/>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18</a:t>
            </a:fld>
            <a:endParaRPr lang="en-US" dirty="0"/>
          </a:p>
        </p:txBody>
      </p:sp>
    </p:spTree>
    <p:extLst>
      <p:ext uri="{BB962C8B-B14F-4D97-AF65-F5344CB8AC3E}">
        <p14:creationId xmlns:p14="http://schemas.microsoft.com/office/powerpoint/2010/main" val="567852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8D402D0B-5138-B9B1-D3F9-53B313833F08}"/>
              </a:ext>
            </a:extLst>
          </p:cNvPr>
          <p:cNvPicPr>
            <a:picLocks noChangeAspect="1"/>
          </p:cNvPicPr>
          <p:nvPr/>
        </p:nvPicPr>
        <p:blipFill rotWithShape="1">
          <a:blip r:embed="rId3"/>
          <a:srcRect l="900"/>
          <a:stretch/>
        </p:blipFill>
        <p:spPr>
          <a:xfrm>
            <a:off x="6439321" y="1720162"/>
            <a:ext cx="5099654" cy="3947190"/>
          </a:xfrm>
          <a:prstGeom prst="rect">
            <a:avLst/>
          </a:prstGeom>
        </p:spPr>
      </p:pic>
      <p:pic>
        <p:nvPicPr>
          <p:cNvPr id="35" name="Picture 34">
            <a:extLst>
              <a:ext uri="{FF2B5EF4-FFF2-40B4-BE49-F238E27FC236}">
                <a16:creationId xmlns:a16="http://schemas.microsoft.com/office/drawing/2014/main" id="{D5C5F73B-0396-2CEE-D266-381129BB3B17}"/>
              </a:ext>
            </a:extLst>
          </p:cNvPr>
          <p:cNvPicPr>
            <a:picLocks noChangeAspect="1"/>
          </p:cNvPicPr>
          <p:nvPr/>
        </p:nvPicPr>
        <p:blipFill>
          <a:blip r:embed="rId4"/>
          <a:stretch>
            <a:fillRect/>
          </a:stretch>
        </p:blipFill>
        <p:spPr>
          <a:xfrm>
            <a:off x="6434068" y="1690688"/>
            <a:ext cx="5104908" cy="3984555"/>
          </a:xfrm>
          <a:prstGeom prst="rect">
            <a:avLst/>
          </a:prstGeom>
        </p:spPr>
      </p:pic>
      <p:pic>
        <p:nvPicPr>
          <p:cNvPr id="33" name="Picture 32">
            <a:extLst>
              <a:ext uri="{FF2B5EF4-FFF2-40B4-BE49-F238E27FC236}">
                <a16:creationId xmlns:a16="http://schemas.microsoft.com/office/drawing/2014/main" id="{4700D0EF-9BF0-3A2B-E4CE-CCFCB52B3EBA}"/>
              </a:ext>
            </a:extLst>
          </p:cNvPr>
          <p:cNvPicPr>
            <a:picLocks noChangeAspect="1"/>
          </p:cNvPicPr>
          <p:nvPr/>
        </p:nvPicPr>
        <p:blipFill rotWithShape="1">
          <a:blip r:embed="rId5"/>
          <a:srcRect l="714" r="-1"/>
          <a:stretch/>
        </p:blipFill>
        <p:spPr>
          <a:xfrm>
            <a:off x="698085" y="1690688"/>
            <a:ext cx="5134099" cy="3938900"/>
          </a:xfrm>
          <a:prstGeom prst="rect">
            <a:avLst/>
          </a:prstGeom>
        </p:spPr>
      </p:pic>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6243D93E-060E-58B3-57AA-13B2156BBE8B}"/>
                  </a:ext>
                </a:extLst>
              </p:cNvPr>
              <p:cNvSpPr>
                <a:spLocks noGrp="1"/>
              </p:cNvSpPr>
              <p:nvPr>
                <p:ph type="title"/>
              </p:nvPr>
            </p:nvSpPr>
            <p:spPr>
              <a:xfrm>
                <a:off x="838200" y="365125"/>
                <a:ext cx="10515600" cy="1325563"/>
              </a:xfrm>
            </p:spPr>
            <p:txBody>
              <a:bodyPr/>
              <a:lstStyle/>
              <a:p>
                <a:r>
                  <a:rPr lang="en-US" dirty="0"/>
                  <a:t>Evidence against </a:t>
                </a:r>
                <a14:m>
                  <m:oMath xmlns:m="http://schemas.openxmlformats.org/officeDocument/2006/math">
                    <m:r>
                      <m:rPr>
                        <m:sty m:val="p"/>
                      </m:rPr>
                      <a:rPr lang="en-US" sz="4400" b="0" i="0" smtClean="0">
                        <a:latin typeface="Cambria Math" panose="02040503050406030204" pitchFamily="18" charset="0"/>
                        <a:cs typeface="Arial" panose="020B0604020202020204" pitchFamily="34" charset="0"/>
                      </a:rPr>
                      <m:t>ICL</m:t>
                    </m:r>
                    <m:r>
                      <a:rPr lang="en-US" sz="4400" b="0" i="0" smtClean="0">
                        <a:latin typeface="Cambria Math" panose="02040503050406030204" pitchFamily="18" charset="0"/>
                        <a:ea typeface="Cambria Math" panose="02040503050406030204" pitchFamily="18" charset="0"/>
                        <a:cs typeface="Arial" panose="020B0604020202020204" pitchFamily="34" charset="0"/>
                      </a:rPr>
                      <m:t>≈</m:t>
                    </m:r>
                    <m:r>
                      <m:rPr>
                        <m:sty m:val="p"/>
                      </m:rPr>
                      <a:rPr lang="en-US" sz="4400" b="0" i="0" smtClean="0">
                        <a:latin typeface="Cambria Math" panose="02040503050406030204" pitchFamily="18" charset="0"/>
                        <a:ea typeface="Cambria Math" panose="02040503050406030204" pitchFamily="18" charset="0"/>
                        <a:cs typeface="Arial" panose="020B0604020202020204" pitchFamily="34" charset="0"/>
                      </a:rPr>
                      <m:t>GD</m:t>
                    </m:r>
                  </m:oMath>
                </a14:m>
                <a:r>
                  <a:rPr lang="en-US" dirty="0"/>
                  <a:t>: Outputs</a:t>
                </a:r>
              </a:p>
            </p:txBody>
          </p:sp>
        </mc:Choice>
        <mc:Fallback xmlns="">
          <p:sp>
            <p:nvSpPr>
              <p:cNvPr id="6" name="Title 1">
                <a:extLst>
                  <a:ext uri="{FF2B5EF4-FFF2-40B4-BE49-F238E27FC236}">
                    <a16:creationId xmlns:a16="http://schemas.microsoft.com/office/drawing/2014/main" id="{6243D93E-060E-58B3-57AA-13B2156BBE8B}"/>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6"/>
                <a:stretch>
                  <a:fillRect l="-2413"/>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913D138F-65AE-1732-5E3C-0FB86C557DF0}"/>
              </a:ext>
            </a:extLst>
          </p:cNvPr>
          <p:cNvSpPr txBox="1"/>
          <p:nvPr/>
        </p:nvSpPr>
        <p:spPr>
          <a:xfrm rot="16200000">
            <a:off x="-99197" y="3244334"/>
            <a:ext cx="1111779" cy="369332"/>
          </a:xfrm>
          <a:prstGeom prst="rect">
            <a:avLst/>
          </a:prstGeom>
          <a:noFill/>
        </p:spPr>
        <p:txBody>
          <a:bodyPr wrap="none" rtlCol="0">
            <a:spAutoFit/>
          </a:bodyPr>
          <a:lstStyle/>
          <a:p>
            <a:r>
              <a:rPr lang="en-US" dirty="0"/>
              <a:t>Accuracy</a:t>
            </a:r>
          </a:p>
        </p:txBody>
      </p:sp>
      <p:sp>
        <p:nvSpPr>
          <p:cNvPr id="27" name="TextBox 26">
            <a:extLst>
              <a:ext uri="{FF2B5EF4-FFF2-40B4-BE49-F238E27FC236}">
                <a16:creationId xmlns:a16="http://schemas.microsoft.com/office/drawing/2014/main" id="{AD8CF52B-772F-8D0B-0698-57ACB4C3BA99}"/>
              </a:ext>
            </a:extLst>
          </p:cNvPr>
          <p:cNvSpPr txBox="1"/>
          <p:nvPr/>
        </p:nvSpPr>
        <p:spPr>
          <a:xfrm rot="16200000">
            <a:off x="5341388" y="3403359"/>
            <a:ext cx="1586716" cy="369332"/>
          </a:xfrm>
          <a:prstGeom prst="rect">
            <a:avLst/>
          </a:prstGeom>
          <a:noFill/>
        </p:spPr>
        <p:txBody>
          <a:bodyPr wrap="none" rtlCol="0">
            <a:spAutoFit/>
          </a:bodyPr>
          <a:lstStyle/>
          <a:p>
            <a:r>
              <a:rPr lang="en-US" dirty="0"/>
              <a:t>Token Overlap</a:t>
            </a:r>
          </a:p>
        </p:txBody>
      </p:sp>
      <p:sp>
        <p:nvSpPr>
          <p:cNvPr id="28" name="TextBox 27">
            <a:extLst>
              <a:ext uri="{FF2B5EF4-FFF2-40B4-BE49-F238E27FC236}">
                <a16:creationId xmlns:a16="http://schemas.microsoft.com/office/drawing/2014/main" id="{98873E74-1715-942E-E874-714F333D7E5F}"/>
              </a:ext>
            </a:extLst>
          </p:cNvPr>
          <p:cNvSpPr txBox="1"/>
          <p:nvPr/>
        </p:nvSpPr>
        <p:spPr>
          <a:xfrm rot="16200000">
            <a:off x="4771401" y="3215668"/>
            <a:ext cx="2691121" cy="369332"/>
          </a:xfrm>
          <a:prstGeom prst="rect">
            <a:avLst/>
          </a:prstGeom>
          <a:noFill/>
        </p:spPr>
        <p:txBody>
          <a:bodyPr wrap="none" rtlCol="0">
            <a:spAutoFit/>
          </a:bodyPr>
          <a:lstStyle/>
          <a:p>
            <a:r>
              <a:rPr lang="en-US" dirty="0"/>
              <a:t>Overlap Cosine Similarity</a:t>
            </a:r>
          </a:p>
        </p:txBody>
      </p:sp>
      <p:sp>
        <p:nvSpPr>
          <p:cNvPr id="29" name="Rounded Rectangle 28">
            <a:extLst>
              <a:ext uri="{FF2B5EF4-FFF2-40B4-BE49-F238E27FC236}">
                <a16:creationId xmlns:a16="http://schemas.microsoft.com/office/drawing/2014/main" id="{BFDC54EE-0C8F-C247-2FE1-5F6F73D3F66A}"/>
              </a:ext>
            </a:extLst>
          </p:cNvPr>
          <p:cNvSpPr/>
          <p:nvPr/>
        </p:nvSpPr>
        <p:spPr>
          <a:xfrm>
            <a:off x="1540933" y="5808956"/>
            <a:ext cx="9548889" cy="837142"/>
          </a:xfrm>
          <a:prstGeom prst="round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ICL performs </a:t>
            </a:r>
            <a:r>
              <a:rPr lang="en-US" sz="2800" dirty="0">
                <a:solidFill>
                  <a:srgbClr val="FF0000"/>
                </a:solidFill>
              </a:rPr>
              <a:t>differently</a:t>
            </a:r>
            <a:r>
              <a:rPr lang="en-US" sz="2800" dirty="0">
                <a:solidFill>
                  <a:schemeClr val="tx1"/>
                </a:solidFill>
              </a:rPr>
              <a:t> and does </a:t>
            </a:r>
            <a:r>
              <a:rPr lang="en-US" sz="2800" dirty="0">
                <a:solidFill>
                  <a:srgbClr val="FF0000"/>
                </a:solidFill>
              </a:rPr>
              <a:t>not align</a:t>
            </a:r>
            <a:r>
              <a:rPr lang="en-US" sz="2800" dirty="0">
                <a:solidFill>
                  <a:schemeClr val="tx1"/>
                </a:solidFill>
              </a:rPr>
              <a:t> with GD. </a:t>
            </a:r>
            <a:endParaRPr lang="en-US" sz="2800" dirty="0">
              <a:solidFill>
                <a:schemeClr val="tx1"/>
              </a:solidFill>
              <a:latin typeface="Avenir Book" panose="02000503020000020003" pitchFamily="2" charset="0"/>
            </a:endParaRPr>
          </a:p>
        </p:txBody>
      </p:sp>
      <p:sp>
        <p:nvSpPr>
          <p:cNvPr id="30" name="Rectangle 29">
            <a:extLst>
              <a:ext uri="{FF2B5EF4-FFF2-40B4-BE49-F238E27FC236}">
                <a16:creationId xmlns:a16="http://schemas.microsoft.com/office/drawing/2014/main" id="{49D7A633-4999-B2D9-5977-6F233FD754CA}"/>
              </a:ext>
            </a:extLst>
          </p:cNvPr>
          <p:cNvSpPr/>
          <p:nvPr/>
        </p:nvSpPr>
        <p:spPr>
          <a:xfrm>
            <a:off x="1540933" y="1698468"/>
            <a:ext cx="3816258" cy="319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5EAB006-D8A0-818D-5E53-E6F5EF2C822F}"/>
              </a:ext>
            </a:extLst>
          </p:cNvPr>
          <p:cNvSpPr/>
          <p:nvPr/>
        </p:nvSpPr>
        <p:spPr>
          <a:xfrm>
            <a:off x="7335507" y="1698468"/>
            <a:ext cx="3637293" cy="3390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3">
            <a:extLst>
              <a:ext uri="{FF2B5EF4-FFF2-40B4-BE49-F238E27FC236}">
                <a16:creationId xmlns:a16="http://schemas.microsoft.com/office/drawing/2014/main" id="{8D635596-ABC5-6C04-B6BE-27157C1F7695}"/>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19</a:t>
            </a:fld>
            <a:endParaRPr lang="en-US" dirty="0"/>
          </a:p>
        </p:txBody>
      </p:sp>
      <p:sp>
        <p:nvSpPr>
          <p:cNvPr id="3" name="Rectangle 2">
            <a:extLst>
              <a:ext uri="{FF2B5EF4-FFF2-40B4-BE49-F238E27FC236}">
                <a16:creationId xmlns:a16="http://schemas.microsoft.com/office/drawing/2014/main" id="{F2DC0D10-CC5E-5974-7A19-50D2CD3E77F9}"/>
              </a:ext>
            </a:extLst>
          </p:cNvPr>
          <p:cNvSpPr/>
          <p:nvPr/>
        </p:nvSpPr>
        <p:spPr>
          <a:xfrm>
            <a:off x="1261106" y="2707198"/>
            <a:ext cx="2514691" cy="9931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14C6B74-B0BF-A9C1-9443-CDF86FAC7DE4}"/>
              </a:ext>
            </a:extLst>
          </p:cNvPr>
          <p:cNvSpPr/>
          <p:nvPr/>
        </p:nvSpPr>
        <p:spPr>
          <a:xfrm>
            <a:off x="1342808" y="3588025"/>
            <a:ext cx="4282875" cy="13850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Up-Down Arrow 4">
            <a:extLst>
              <a:ext uri="{FF2B5EF4-FFF2-40B4-BE49-F238E27FC236}">
                <a16:creationId xmlns:a16="http://schemas.microsoft.com/office/drawing/2014/main" id="{74E5746B-FB9C-D90E-4690-216A36F7DAAE}"/>
              </a:ext>
            </a:extLst>
          </p:cNvPr>
          <p:cNvSpPr/>
          <p:nvPr/>
        </p:nvSpPr>
        <p:spPr>
          <a:xfrm>
            <a:off x="2170582" y="2873110"/>
            <a:ext cx="347869" cy="827237"/>
          </a:xfrm>
          <a:prstGeom prst="up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7" name="Rectangular Callout 6">
            <a:extLst>
              <a:ext uri="{FF2B5EF4-FFF2-40B4-BE49-F238E27FC236}">
                <a16:creationId xmlns:a16="http://schemas.microsoft.com/office/drawing/2014/main" id="{20A9FFE2-888C-A9E3-4618-800BD3B9C7A8}"/>
              </a:ext>
            </a:extLst>
          </p:cNvPr>
          <p:cNvSpPr/>
          <p:nvPr/>
        </p:nvSpPr>
        <p:spPr>
          <a:xfrm>
            <a:off x="7335507" y="2179126"/>
            <a:ext cx="1639527" cy="851391"/>
          </a:xfrm>
          <a:prstGeom prst="wedge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Between different ICL outputs</a:t>
            </a:r>
          </a:p>
        </p:txBody>
      </p:sp>
      <p:sp>
        <p:nvSpPr>
          <p:cNvPr id="8" name="Rectangular Callout 7">
            <a:extLst>
              <a:ext uri="{FF2B5EF4-FFF2-40B4-BE49-F238E27FC236}">
                <a16:creationId xmlns:a16="http://schemas.microsoft.com/office/drawing/2014/main" id="{2957D407-61FF-A93D-E4FA-FA39CEE13B6B}"/>
              </a:ext>
            </a:extLst>
          </p:cNvPr>
          <p:cNvSpPr/>
          <p:nvPr/>
        </p:nvSpPr>
        <p:spPr>
          <a:xfrm>
            <a:off x="10014105" y="4669474"/>
            <a:ext cx="1639527" cy="851391"/>
          </a:xfrm>
          <a:prstGeom prst="wedgeRectCallout">
            <a:avLst>
              <a:gd name="adj1" fmla="val -31222"/>
              <a:gd name="adj2" fmla="val -6174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Between </a:t>
            </a:r>
            <a:br>
              <a:rPr lang="en-US" dirty="0"/>
            </a:br>
            <a:r>
              <a:rPr lang="en-US" dirty="0"/>
              <a:t>ICL and GD outputs</a:t>
            </a:r>
          </a:p>
        </p:txBody>
      </p:sp>
    </p:spTree>
    <p:extLst>
      <p:ext uri="{BB962C8B-B14F-4D97-AF65-F5344CB8AC3E}">
        <p14:creationId xmlns:p14="http://schemas.microsoft.com/office/powerpoint/2010/main" val="285886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7"/>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p:bldP spid="29" grpId="0" animBg="1"/>
      <p:bldP spid="3" grpId="0" animBg="1"/>
      <p:bldP spid="4" grpId="0" animBg="1"/>
      <p:bldP spid="5"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2DBC0A0-C05A-AB57-7245-32CDADD80957}"/>
              </a:ext>
            </a:extLst>
          </p:cNvPr>
          <p:cNvSpPr/>
          <p:nvPr/>
        </p:nvSpPr>
        <p:spPr>
          <a:xfrm>
            <a:off x="1116105" y="3222565"/>
            <a:ext cx="3491195" cy="10156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I have a dream that one day …</a:t>
            </a:r>
          </a:p>
        </p:txBody>
      </p:sp>
      <p:sp>
        <p:nvSpPr>
          <p:cNvPr id="5" name="Rounded Rectangle 4">
            <a:extLst>
              <a:ext uri="{FF2B5EF4-FFF2-40B4-BE49-F238E27FC236}">
                <a16:creationId xmlns:a16="http://schemas.microsoft.com/office/drawing/2014/main" id="{0ECD880E-621E-CC49-EDD3-77D696D05424}"/>
              </a:ext>
            </a:extLst>
          </p:cNvPr>
          <p:cNvSpPr/>
          <p:nvPr/>
        </p:nvSpPr>
        <p:spPr>
          <a:xfrm>
            <a:off x="8048478" y="3453244"/>
            <a:ext cx="2987074" cy="58477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this nation will rise up …</a:t>
            </a:r>
          </a:p>
        </p:txBody>
      </p:sp>
      <p:cxnSp>
        <p:nvCxnSpPr>
          <p:cNvPr id="6" name="Straight Arrow Connector 5">
            <a:extLst>
              <a:ext uri="{FF2B5EF4-FFF2-40B4-BE49-F238E27FC236}">
                <a16:creationId xmlns:a16="http://schemas.microsoft.com/office/drawing/2014/main" id="{153AB70C-A593-D5DA-4582-A5C79E9C47BC}"/>
              </a:ext>
            </a:extLst>
          </p:cNvPr>
          <p:cNvCxnSpPr>
            <a:cxnSpLocks/>
          </p:cNvCxnSpPr>
          <p:nvPr/>
        </p:nvCxnSpPr>
        <p:spPr>
          <a:xfrm>
            <a:off x="4849903" y="3729074"/>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7" name="Straight Arrow Connector 6">
            <a:extLst>
              <a:ext uri="{FF2B5EF4-FFF2-40B4-BE49-F238E27FC236}">
                <a16:creationId xmlns:a16="http://schemas.microsoft.com/office/drawing/2014/main" id="{85A6E262-8B4B-30ED-D7B5-6690951674DA}"/>
              </a:ext>
            </a:extLst>
          </p:cNvPr>
          <p:cNvCxnSpPr>
            <a:cxnSpLocks/>
          </p:cNvCxnSpPr>
          <p:nvPr/>
        </p:nvCxnSpPr>
        <p:spPr>
          <a:xfrm>
            <a:off x="7338371" y="3729073"/>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8" name="Rounded Rectangle 7">
            <a:extLst>
              <a:ext uri="{FF2B5EF4-FFF2-40B4-BE49-F238E27FC236}">
                <a16:creationId xmlns:a16="http://schemas.microsoft.com/office/drawing/2014/main" id="{D60DE8B5-FF26-2D72-EA5A-DF703E23C3EB}"/>
              </a:ext>
            </a:extLst>
          </p:cNvPr>
          <p:cNvSpPr/>
          <p:nvPr/>
        </p:nvSpPr>
        <p:spPr>
          <a:xfrm>
            <a:off x="5477738" y="3114295"/>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9" name="TextBox 8">
            <a:extLst>
              <a:ext uri="{FF2B5EF4-FFF2-40B4-BE49-F238E27FC236}">
                <a16:creationId xmlns:a16="http://schemas.microsoft.com/office/drawing/2014/main" id="{90CF8DCE-BE83-2ED3-22FF-9A226CBCD1AF}"/>
              </a:ext>
            </a:extLst>
          </p:cNvPr>
          <p:cNvSpPr txBox="1"/>
          <p:nvPr/>
        </p:nvSpPr>
        <p:spPr>
          <a:xfrm>
            <a:off x="5348281" y="3262406"/>
            <a:ext cx="1967125" cy="1015663"/>
          </a:xfrm>
          <a:prstGeom prst="rect">
            <a:avLst/>
          </a:prstGeom>
          <a:noFill/>
        </p:spPr>
        <p:txBody>
          <a:bodyPr wrap="square">
            <a:spAutoFit/>
          </a:bodyPr>
          <a:lstStyle/>
          <a:p>
            <a:pPr algn="ctr"/>
            <a:r>
              <a:rPr lang="en-US" sz="6000" b="1" dirty="0">
                <a:latin typeface="Avenir Book" panose="02000503020000020003" pitchFamily="2" charset="0"/>
              </a:rPr>
              <a:t>LLM</a:t>
            </a:r>
          </a:p>
        </p:txBody>
      </p:sp>
      <p:sp>
        <p:nvSpPr>
          <p:cNvPr id="4" name="Slide Number Placeholder 3">
            <a:extLst>
              <a:ext uri="{FF2B5EF4-FFF2-40B4-BE49-F238E27FC236}">
                <a16:creationId xmlns:a16="http://schemas.microsoft.com/office/drawing/2014/main" id="{BF934FBD-E3E9-0C02-7469-1EC42D5657D7}"/>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2</a:t>
            </a:fld>
            <a:endParaRPr lang="en-US" dirty="0"/>
          </a:p>
        </p:txBody>
      </p:sp>
    </p:spTree>
    <p:extLst>
      <p:ext uri="{BB962C8B-B14F-4D97-AF65-F5344CB8AC3E}">
        <p14:creationId xmlns:p14="http://schemas.microsoft.com/office/powerpoint/2010/main" val="7526510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FE11-5E2B-2272-6C6D-09B7C6363D3D}"/>
              </a:ext>
            </a:extLst>
          </p:cNvPr>
          <p:cNvSpPr>
            <a:spLocks noGrp="1"/>
          </p:cNvSpPr>
          <p:nvPr>
            <p:ph type="title"/>
          </p:nvPr>
        </p:nvSpPr>
        <p:spPr/>
        <p:txBody>
          <a:bodyPr/>
          <a:lstStyle/>
          <a:p>
            <a:r>
              <a:rPr lang="en-US" dirty="0"/>
              <a:t>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7E25E1-C622-7A66-EC51-238963CD3A3F}"/>
                  </a:ext>
                </a:extLst>
              </p:cNvPr>
              <p:cNvSpPr>
                <a:spLocks noGrp="1"/>
              </p:cNvSpPr>
              <p:nvPr>
                <p:ph idx="1"/>
              </p:nvPr>
            </p:nvSpPr>
            <p:spPr>
              <a:xfrm>
                <a:off x="693654" y="1690689"/>
                <a:ext cx="11292158" cy="4684056"/>
              </a:xfrm>
            </p:spPr>
            <p:txBody>
              <a:bodyPr>
                <a:normAutofit/>
              </a:bodyPr>
              <a:lstStyle/>
              <a:p>
                <a:pPr marL="457200" indent="-457200">
                  <a:buFont typeface="+mj-lt"/>
                  <a:buAutoNum type="arabicPeriod"/>
                </a:pPr>
                <a:r>
                  <a:rPr lang="en-US" dirty="0"/>
                  <a:t>Recent works studying ICL </a:t>
                </a:r>
                <a:r>
                  <a:rPr lang="en-US" b="1" dirty="0">
                    <a:solidFill>
                      <a:srgbClr val="0070C0"/>
                    </a:solidFill>
                  </a:rPr>
                  <a:t>do not align with emergent ICL in LLMs.</a:t>
                </a:r>
                <a:br>
                  <a:rPr lang="en-US" b="1" dirty="0">
                    <a:solidFill>
                      <a:srgbClr val="0070C0"/>
                    </a:solidFill>
                  </a:rPr>
                </a:br>
                <a:r>
                  <a:rPr lang="en-US" sz="2000" dirty="0">
                    <a:solidFill>
                      <a:srgbClr val="FF0000"/>
                    </a:solidFill>
                  </a:rPr>
                  <a:t>In-Context Learning </a:t>
                </a:r>
                <a:r>
                  <a:rPr lang="en-US" sz="2000" dirty="0"/>
                  <a:t>→ </a:t>
                </a:r>
                <a:r>
                  <a:rPr lang="en-US" sz="2000" dirty="0">
                    <a:solidFill>
                      <a:srgbClr val="00B050"/>
                    </a:solidFill>
                  </a:rPr>
                  <a:t>Learning to Learn, Meta Learning, etc.</a:t>
                </a:r>
                <a:br>
                  <a:rPr lang="en-US" sz="2000" dirty="0">
                    <a:solidFill>
                      <a:srgbClr val="00B050"/>
                    </a:solidFill>
                  </a:rPr>
                </a:br>
                <a:r>
                  <a:rPr lang="en-US" sz="2000" dirty="0">
                    <a:solidFill>
                      <a:srgbClr val="FF0000"/>
                    </a:solidFill>
                  </a:rPr>
                  <a:t>Transformers learn in-context by gradient descent </a:t>
                </a:r>
                <a:r>
                  <a:rPr lang="en-US" sz="2000" dirty="0"/>
                  <a:t>→ </a:t>
                </a:r>
                <a:r>
                  <a:rPr lang="en-US" sz="2000" dirty="0">
                    <a:solidFill>
                      <a:srgbClr val="00B050"/>
                    </a:solidFill>
                  </a:rPr>
                  <a:t>Transformers can perform gradient descent in their forward pass when trained appropriately.</a:t>
                </a:r>
                <a:br>
                  <a:rPr lang="en-US" sz="2000" dirty="0">
                    <a:solidFill>
                      <a:srgbClr val="00B050"/>
                    </a:solidFill>
                  </a:rPr>
                </a:br>
                <a:endParaRPr lang="en-US" b="1" dirty="0"/>
              </a:p>
              <a:p>
                <a:pPr marL="457200" indent="-457200">
                  <a:buFont typeface="+mj-lt"/>
                  <a:buAutoNum type="arabicPeriod"/>
                </a:pPr>
                <a:r>
                  <a:rPr lang="en-US" dirty="0"/>
                  <a:t>Expressivity of the Transformer architecture to simulate GD </a:t>
                </a:r>
                <a:r>
                  <a:rPr lang="en-US" b="1" dirty="0">
                    <a:solidFill>
                      <a:srgbClr val="0070C0"/>
                    </a:solidFill>
                  </a:rPr>
                  <a:t>does not imply</a:t>
                </a:r>
                <a:r>
                  <a:rPr lang="en-US" dirty="0"/>
                  <a:t> that LLMs actually do it. </a:t>
                </a:r>
                <a:br>
                  <a:rPr lang="en-US" dirty="0"/>
                </a:br>
                <a:r>
                  <a:rPr lang="en-US" sz="2000" dirty="0"/>
                  <a:t>We present arguments and evidence against the [current] </a:t>
                </a:r>
                <a14:m>
                  <m:oMath xmlns:m="http://schemas.openxmlformats.org/officeDocument/2006/math">
                    <m:r>
                      <m:rPr>
                        <m:sty m:val="p"/>
                      </m:rPr>
                      <a:rPr lang="en-US" sz="2000">
                        <a:latin typeface="Cambria Math" panose="02040503050406030204" pitchFamily="18" charset="0"/>
                        <a:cs typeface="Arial" panose="020B0604020202020204" pitchFamily="34" charset="0"/>
                      </a:rPr>
                      <m:t>ICL</m:t>
                    </m:r>
                    <m:r>
                      <a:rPr lang="en-US" sz="2000">
                        <a:latin typeface="Cambria Math" panose="02040503050406030204" pitchFamily="18" charset="0"/>
                        <a:ea typeface="Cambria Math" panose="02040503050406030204" pitchFamily="18" charset="0"/>
                        <a:cs typeface="Arial" panose="020B0604020202020204" pitchFamily="34" charset="0"/>
                      </a:rPr>
                      <m:t>≈</m:t>
                    </m:r>
                    <m:r>
                      <m:rPr>
                        <m:sty m:val="p"/>
                      </m:rPr>
                      <a:rPr lang="en-US" sz="2000">
                        <a:latin typeface="Cambria Math" panose="02040503050406030204" pitchFamily="18" charset="0"/>
                        <a:ea typeface="Cambria Math" panose="02040503050406030204" pitchFamily="18" charset="0"/>
                        <a:cs typeface="Arial" panose="020B0604020202020204" pitchFamily="34" charset="0"/>
                      </a:rPr>
                      <m:t>GD</m:t>
                    </m:r>
                  </m:oMath>
                </a14:m>
                <a:r>
                  <a:rPr lang="en-US" sz="2000" dirty="0"/>
                  <a:t> equivalence theory.</a:t>
                </a:r>
                <a:endParaRPr lang="en-US" dirty="0"/>
              </a:p>
              <a:p>
                <a:pPr marL="457200" indent="-457200">
                  <a:buFont typeface="+mj-lt"/>
                  <a:buAutoNum type="arabicPeriod"/>
                </a:pPr>
                <a:endParaRPr lang="en-US" dirty="0"/>
              </a:p>
              <a:p>
                <a:pPr marL="457200" indent="-457200">
                  <a:buFont typeface="+mj-lt"/>
                  <a:buAutoNum type="arabicPeriod"/>
                </a:pPr>
                <a:r>
                  <a:rPr lang="en-US" dirty="0"/>
                  <a:t>Maintain </a:t>
                </a:r>
                <a:r>
                  <a:rPr lang="en-US" b="1" dirty="0">
                    <a:solidFill>
                      <a:srgbClr val="0070C0"/>
                    </a:solidFill>
                  </a:rPr>
                  <a:t>parallels to real world</a:t>
                </a:r>
                <a:r>
                  <a:rPr lang="en-US" b="1" dirty="0"/>
                  <a:t> </a:t>
                </a:r>
                <a:r>
                  <a:rPr lang="en-US" dirty="0"/>
                  <a:t>settings when developing.</a:t>
                </a:r>
                <a:br>
                  <a:rPr lang="en-US" dirty="0"/>
                </a:br>
                <a:r>
                  <a:rPr lang="en-US" sz="2000" dirty="0"/>
                  <a:t>It is OK to study ICL in a simpler setting like Linear Regression, </a:t>
                </a:r>
                <a:br>
                  <a:rPr lang="en-US" sz="2000" dirty="0"/>
                </a:br>
                <a:r>
                  <a:rPr lang="en-US" sz="2000" dirty="0"/>
                  <a:t>	but need to find a corresponding pretraining distribution to elicit ICL.</a:t>
                </a:r>
              </a:p>
              <a:p>
                <a:pPr marL="457200" indent="-457200">
                  <a:buFont typeface="+mj-lt"/>
                  <a:buAutoNum type="arabicPeriod"/>
                </a:pPr>
                <a:endParaRPr lang="en-US" dirty="0"/>
              </a:p>
            </p:txBody>
          </p:sp>
        </mc:Choice>
        <mc:Fallback xmlns="">
          <p:sp>
            <p:nvSpPr>
              <p:cNvPr id="3" name="Content Placeholder 2">
                <a:extLst>
                  <a:ext uri="{FF2B5EF4-FFF2-40B4-BE49-F238E27FC236}">
                    <a16:creationId xmlns:a16="http://schemas.microsoft.com/office/drawing/2014/main" id="{D17E25E1-C622-7A66-EC51-238963CD3A3F}"/>
                  </a:ext>
                </a:extLst>
              </p:cNvPr>
              <p:cNvSpPr>
                <a:spLocks noGrp="1" noRot="1" noChangeAspect="1" noMove="1" noResize="1" noEditPoints="1" noAdjustHandles="1" noChangeArrowheads="1" noChangeShapeType="1" noTextEdit="1"/>
              </p:cNvSpPr>
              <p:nvPr>
                <p:ph idx="1"/>
              </p:nvPr>
            </p:nvSpPr>
            <p:spPr>
              <a:xfrm>
                <a:off x="693654" y="1690689"/>
                <a:ext cx="11292158" cy="4684056"/>
              </a:xfrm>
              <a:blipFill>
                <a:blip r:embed="rId3"/>
                <a:stretch>
                  <a:fillRect l="-1124" t="-2156" r="-89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F9C09C7-9BB9-6174-7232-725520A3FF3E}"/>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20</a:t>
            </a:fld>
            <a:endParaRPr lang="en-US" dirty="0"/>
          </a:p>
        </p:txBody>
      </p:sp>
      <p:sp>
        <p:nvSpPr>
          <p:cNvPr id="5" name="Text Placeholder 20">
            <a:extLst>
              <a:ext uri="{FF2B5EF4-FFF2-40B4-BE49-F238E27FC236}">
                <a16:creationId xmlns:a16="http://schemas.microsoft.com/office/drawing/2014/main" id="{936F3E68-4B19-0FC5-F640-E05C8458AE77}"/>
              </a:ext>
            </a:extLst>
          </p:cNvPr>
          <p:cNvSpPr>
            <a:spLocks noGrp="1"/>
          </p:cNvSpPr>
          <p:nvPr/>
        </p:nvSpPr>
        <p:spPr>
          <a:xfrm>
            <a:off x="4036114" y="6374745"/>
            <a:ext cx="8155886" cy="496954"/>
          </a:xfrm>
          <a:prstGeom prst="rect">
            <a:avLst/>
          </a:prstGeom>
        </p:spPr>
        <p:txBody>
          <a:bodyPr wrap="square" lIns="111962" tIns="111962" rIns="111962" bIns="111962">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514350" indent="-514350">
              <a:buFont typeface="+mj-lt"/>
              <a:buAutoNum type="arabicPeriod" startAt="2"/>
            </a:pPr>
            <a:r>
              <a:rPr lang="en-US" sz="800" dirty="0" err="1">
                <a:latin typeface="Arial" charset="0"/>
                <a:ea typeface="Arial" charset="0"/>
                <a:cs typeface="Arial" charset="0"/>
              </a:rPr>
              <a:t>Akyürek</a:t>
            </a:r>
            <a:r>
              <a:rPr lang="en-US" sz="800" dirty="0">
                <a:latin typeface="Arial" charset="0"/>
                <a:ea typeface="Arial" charset="0"/>
                <a:cs typeface="Arial" charset="0"/>
              </a:rPr>
              <a:t>, </a:t>
            </a:r>
            <a:r>
              <a:rPr lang="en-US" sz="800" dirty="0" err="1">
                <a:latin typeface="Arial" charset="0"/>
                <a:ea typeface="Arial" charset="0"/>
                <a:cs typeface="Arial" charset="0"/>
              </a:rPr>
              <a:t>Ekin</a:t>
            </a:r>
            <a:r>
              <a:rPr lang="en-US" sz="800" dirty="0">
                <a:latin typeface="Arial" charset="0"/>
                <a:ea typeface="Arial" charset="0"/>
                <a:cs typeface="Arial" charset="0"/>
              </a:rPr>
              <a:t>, et al. "What learning algorithm is in-context learning? investigations with linear models." </a:t>
            </a:r>
            <a:r>
              <a:rPr lang="en-US" sz="800" dirty="0" err="1">
                <a:latin typeface="Arial" charset="0"/>
                <a:ea typeface="Arial" charset="0"/>
                <a:cs typeface="Arial" charset="0"/>
              </a:rPr>
              <a:t>arXiv</a:t>
            </a:r>
            <a:r>
              <a:rPr lang="en-US" sz="800" dirty="0">
                <a:latin typeface="Arial" charset="0"/>
                <a:ea typeface="Arial" charset="0"/>
                <a:cs typeface="Arial" charset="0"/>
              </a:rPr>
              <a:t> preprint arXiv:2211.15661 (2022).</a:t>
            </a:r>
          </a:p>
          <a:p>
            <a:pPr marL="514350" indent="-514350">
              <a:buAutoNum type="arabicPeriod" startAt="2"/>
            </a:pPr>
            <a:r>
              <a:rPr lang="en-US" sz="800" dirty="0">
                <a:latin typeface="Arial" charset="0"/>
                <a:ea typeface="Arial" charset="0"/>
                <a:cs typeface="Arial" charset="0"/>
              </a:rPr>
              <a:t>Von Oswald, Johannes, et al. "Transformers learn in-context by gradient descent." International Conference on Machine Learning. PMLR, 2023.</a:t>
            </a:r>
          </a:p>
        </p:txBody>
      </p:sp>
    </p:spTree>
    <p:extLst>
      <p:ext uri="{BB962C8B-B14F-4D97-AF65-F5344CB8AC3E}">
        <p14:creationId xmlns:p14="http://schemas.microsoft.com/office/powerpoint/2010/main" val="395640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FE11-5E2B-2272-6C6D-09B7C6363D3D}"/>
              </a:ext>
            </a:extLst>
          </p:cNvPr>
          <p:cNvSpPr>
            <a:spLocks noGrp="1"/>
          </p:cNvSpPr>
          <p:nvPr>
            <p:ph type="title"/>
          </p:nvPr>
        </p:nvSpPr>
        <p:spPr>
          <a:xfrm>
            <a:off x="4621754" y="859977"/>
            <a:ext cx="2948492" cy="1108673"/>
          </a:xfrm>
        </p:spPr>
        <p:txBody>
          <a:bodyPr/>
          <a:lstStyle/>
          <a:p>
            <a:r>
              <a:rPr lang="en-US" dirty="0"/>
              <a:t>Thank you!</a:t>
            </a:r>
          </a:p>
        </p:txBody>
      </p:sp>
      <p:pic>
        <p:nvPicPr>
          <p:cNvPr id="7" name="Picture 6">
            <a:extLst>
              <a:ext uri="{FF2B5EF4-FFF2-40B4-BE49-F238E27FC236}">
                <a16:creationId xmlns:a16="http://schemas.microsoft.com/office/drawing/2014/main" id="{1D812989-25A4-D1D2-F2AE-4F7360BF4B8A}"/>
              </a:ext>
            </a:extLst>
          </p:cNvPr>
          <p:cNvPicPr>
            <a:picLocks noChangeAspect="1"/>
          </p:cNvPicPr>
          <p:nvPr/>
        </p:nvPicPr>
        <p:blipFill>
          <a:blip r:embed="rId3"/>
          <a:stretch>
            <a:fillRect/>
          </a:stretch>
        </p:blipFill>
        <p:spPr>
          <a:xfrm>
            <a:off x="1778295" y="2151529"/>
            <a:ext cx="3709134" cy="3641464"/>
          </a:xfrm>
          <a:prstGeom prst="rect">
            <a:avLst/>
          </a:prstGeom>
        </p:spPr>
      </p:pic>
      <p:sp>
        <p:nvSpPr>
          <p:cNvPr id="8" name="TextBox 7">
            <a:extLst>
              <a:ext uri="{FF2B5EF4-FFF2-40B4-BE49-F238E27FC236}">
                <a16:creationId xmlns:a16="http://schemas.microsoft.com/office/drawing/2014/main" id="{B92686CD-E5AA-8823-665C-86F43C6AE1FE}"/>
              </a:ext>
            </a:extLst>
          </p:cNvPr>
          <p:cNvSpPr txBox="1"/>
          <p:nvPr/>
        </p:nvSpPr>
        <p:spPr>
          <a:xfrm>
            <a:off x="3092137" y="5798372"/>
            <a:ext cx="1081450" cy="523220"/>
          </a:xfrm>
          <a:prstGeom prst="rect">
            <a:avLst/>
          </a:prstGeom>
          <a:noFill/>
        </p:spPr>
        <p:txBody>
          <a:bodyPr wrap="none" rtlCol="0">
            <a:spAutoFit/>
          </a:bodyPr>
          <a:lstStyle/>
          <a:p>
            <a:r>
              <a:rPr lang="en-US" sz="2800" dirty="0"/>
              <a:t>Paper</a:t>
            </a:r>
            <a:endParaRPr lang="en-US" dirty="0"/>
          </a:p>
        </p:txBody>
      </p:sp>
      <p:pic>
        <p:nvPicPr>
          <p:cNvPr id="9" name="Picture 8">
            <a:extLst>
              <a:ext uri="{FF2B5EF4-FFF2-40B4-BE49-F238E27FC236}">
                <a16:creationId xmlns:a16="http://schemas.microsoft.com/office/drawing/2014/main" id="{BB725114-D36A-90C3-B4DA-2BF82EED6F22}"/>
              </a:ext>
            </a:extLst>
          </p:cNvPr>
          <p:cNvPicPr>
            <a:picLocks noChangeAspect="1"/>
          </p:cNvPicPr>
          <p:nvPr/>
        </p:nvPicPr>
        <p:blipFill>
          <a:blip r:embed="rId4"/>
          <a:stretch>
            <a:fillRect/>
          </a:stretch>
        </p:blipFill>
        <p:spPr>
          <a:xfrm>
            <a:off x="6929272" y="2204645"/>
            <a:ext cx="3579649" cy="3588348"/>
          </a:xfrm>
          <a:prstGeom prst="rect">
            <a:avLst/>
          </a:prstGeom>
        </p:spPr>
      </p:pic>
      <p:sp>
        <p:nvSpPr>
          <p:cNvPr id="10" name="TextBox 9">
            <a:extLst>
              <a:ext uri="{FF2B5EF4-FFF2-40B4-BE49-F238E27FC236}">
                <a16:creationId xmlns:a16="http://schemas.microsoft.com/office/drawing/2014/main" id="{12D35126-B0E5-BB35-E871-1E1343056463}"/>
              </a:ext>
            </a:extLst>
          </p:cNvPr>
          <p:cNvSpPr txBox="1"/>
          <p:nvPr/>
        </p:nvSpPr>
        <p:spPr>
          <a:xfrm>
            <a:off x="8018415" y="5798372"/>
            <a:ext cx="1438407" cy="523220"/>
          </a:xfrm>
          <a:prstGeom prst="rect">
            <a:avLst/>
          </a:prstGeom>
          <a:noFill/>
        </p:spPr>
        <p:txBody>
          <a:bodyPr wrap="none" rtlCol="0">
            <a:spAutoFit/>
          </a:bodyPr>
          <a:lstStyle/>
          <a:p>
            <a:r>
              <a:rPr lang="en-US" sz="2800" dirty="0"/>
              <a:t>Contact</a:t>
            </a:r>
            <a:endParaRPr lang="en-US" dirty="0"/>
          </a:p>
        </p:txBody>
      </p:sp>
    </p:spTree>
    <p:extLst>
      <p:ext uri="{BB962C8B-B14F-4D97-AF65-F5344CB8AC3E}">
        <p14:creationId xmlns:p14="http://schemas.microsoft.com/office/powerpoint/2010/main" val="3058282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E244-5A18-BDBF-71AE-F91AF22C0CDB}"/>
              </a:ext>
            </a:extLst>
          </p:cNvPr>
          <p:cNvSpPr>
            <a:spLocks noGrp="1"/>
          </p:cNvSpPr>
          <p:nvPr>
            <p:ph type="title"/>
          </p:nvPr>
        </p:nvSpPr>
        <p:spPr>
          <a:xfrm>
            <a:off x="175311" y="379413"/>
            <a:ext cx="11830050" cy="1006475"/>
          </a:xfrm>
        </p:spPr>
        <p:txBody>
          <a:bodyPr/>
          <a:lstStyle/>
          <a:p>
            <a:r>
              <a:rPr lang="en-US" dirty="0"/>
              <a:t>An SA Layer vs. a GD update</a:t>
            </a:r>
          </a:p>
        </p:txBody>
      </p:sp>
      <p:sp>
        <p:nvSpPr>
          <p:cNvPr id="4" name="Slide Number Placeholder 3">
            <a:extLst>
              <a:ext uri="{FF2B5EF4-FFF2-40B4-BE49-F238E27FC236}">
                <a16:creationId xmlns:a16="http://schemas.microsoft.com/office/drawing/2014/main" id="{C2EF5B0F-8250-8BEA-F03E-39086F46C4ED}"/>
              </a:ext>
            </a:extLst>
          </p:cNvPr>
          <p:cNvSpPr>
            <a:spLocks noGrp="1"/>
          </p:cNvSpPr>
          <p:nvPr>
            <p:ph type="sldNum" sz="quarter" idx="10"/>
          </p:nvPr>
        </p:nvSpPr>
        <p:spPr/>
        <p:txBody>
          <a:bodyPr/>
          <a:lstStyle/>
          <a:p>
            <a:pPr>
              <a:defRPr/>
            </a:pPr>
            <a:fld id="{0121240C-47AF-2F4D-83B3-CC3EDF50F794}" type="slidenum">
              <a:rPr lang="en-US" smtClean="0"/>
              <a:pPr>
                <a:defRPr/>
              </a:pPr>
              <a:t>22</a:t>
            </a:fld>
            <a:endParaRPr lang="en-US" dirty="0"/>
          </a:p>
        </p:txBody>
      </p:sp>
      <p:sp>
        <p:nvSpPr>
          <p:cNvPr id="6" name="TextBox 5">
            <a:extLst>
              <a:ext uri="{FF2B5EF4-FFF2-40B4-BE49-F238E27FC236}">
                <a16:creationId xmlns:a16="http://schemas.microsoft.com/office/drawing/2014/main" id="{706F12C0-2A95-D60C-D224-FE87F74F4B4B}"/>
              </a:ext>
            </a:extLst>
          </p:cNvPr>
          <p:cNvSpPr txBox="1"/>
          <p:nvPr/>
        </p:nvSpPr>
        <p:spPr>
          <a:xfrm>
            <a:off x="9060306" y="62453"/>
            <a:ext cx="2685479" cy="369332"/>
          </a:xfrm>
          <a:prstGeom prst="rect">
            <a:avLst/>
          </a:prstGeom>
          <a:noFill/>
        </p:spPr>
        <p:txBody>
          <a:bodyPr wrap="none" rtlCol="0">
            <a:spAutoFit/>
          </a:bodyPr>
          <a:lstStyle/>
          <a:p>
            <a:pPr algn="ctr"/>
            <a:r>
              <a:rPr lang="en-US" sz="1800" dirty="0">
                <a:latin typeface="Avenir Book" panose="02000503020000020003" pitchFamily="2" charset="0"/>
              </a:rPr>
              <a:t>[Von Oswald et al. 2023]</a:t>
            </a:r>
            <a:endParaRPr lang="en-US" sz="2000" dirty="0">
              <a:latin typeface="Avenir Book" panose="02000503020000020003" pitchFamily="2" charset="0"/>
            </a:endParaRPr>
          </a:p>
        </p:txBody>
      </p:sp>
      <p:pic>
        <p:nvPicPr>
          <p:cNvPr id="7" name="Picture 6">
            <a:extLst>
              <a:ext uri="{FF2B5EF4-FFF2-40B4-BE49-F238E27FC236}">
                <a16:creationId xmlns:a16="http://schemas.microsoft.com/office/drawing/2014/main" id="{738836D1-D98A-DA91-CAA1-91E0D608006A}"/>
              </a:ext>
            </a:extLst>
          </p:cNvPr>
          <p:cNvPicPr>
            <a:picLocks noChangeAspect="1"/>
          </p:cNvPicPr>
          <p:nvPr/>
        </p:nvPicPr>
        <p:blipFill>
          <a:blip r:embed="rId3"/>
          <a:stretch>
            <a:fillRect/>
          </a:stretch>
        </p:blipFill>
        <p:spPr>
          <a:xfrm>
            <a:off x="2906111" y="4006423"/>
            <a:ext cx="2514600" cy="673100"/>
          </a:xfrm>
          <a:prstGeom prst="rect">
            <a:avLst/>
          </a:prstGeom>
        </p:spPr>
      </p:pic>
      <p:pic>
        <p:nvPicPr>
          <p:cNvPr id="8" name="Picture 7">
            <a:extLst>
              <a:ext uri="{FF2B5EF4-FFF2-40B4-BE49-F238E27FC236}">
                <a16:creationId xmlns:a16="http://schemas.microsoft.com/office/drawing/2014/main" id="{43A57F24-8893-9A39-DEEB-D3B9B5C35C06}"/>
              </a:ext>
            </a:extLst>
          </p:cNvPr>
          <p:cNvPicPr>
            <a:picLocks noChangeAspect="1"/>
          </p:cNvPicPr>
          <p:nvPr/>
        </p:nvPicPr>
        <p:blipFill>
          <a:blip r:embed="rId4"/>
          <a:stretch>
            <a:fillRect/>
          </a:stretch>
        </p:blipFill>
        <p:spPr>
          <a:xfrm>
            <a:off x="5717219" y="4000073"/>
            <a:ext cx="2133600" cy="685800"/>
          </a:xfrm>
          <a:prstGeom prst="rect">
            <a:avLst/>
          </a:prstGeom>
        </p:spPr>
      </p:pic>
      <p:pic>
        <p:nvPicPr>
          <p:cNvPr id="9" name="Picture 8">
            <a:extLst>
              <a:ext uri="{FF2B5EF4-FFF2-40B4-BE49-F238E27FC236}">
                <a16:creationId xmlns:a16="http://schemas.microsoft.com/office/drawing/2014/main" id="{7ACD8E52-17DC-44C1-2040-9C6D7F97C28F}"/>
              </a:ext>
            </a:extLst>
          </p:cNvPr>
          <p:cNvPicPr>
            <a:picLocks noChangeAspect="1"/>
          </p:cNvPicPr>
          <p:nvPr/>
        </p:nvPicPr>
        <p:blipFill>
          <a:blip r:embed="rId5"/>
          <a:stretch>
            <a:fillRect/>
          </a:stretch>
        </p:blipFill>
        <p:spPr>
          <a:xfrm>
            <a:off x="7977819" y="4129200"/>
            <a:ext cx="965200" cy="444500"/>
          </a:xfrm>
          <a:prstGeom prst="rect">
            <a:avLst/>
          </a:prstGeom>
        </p:spPr>
      </p:pic>
      <p:pic>
        <p:nvPicPr>
          <p:cNvPr id="10" name="Picture 9">
            <a:extLst>
              <a:ext uri="{FF2B5EF4-FFF2-40B4-BE49-F238E27FC236}">
                <a16:creationId xmlns:a16="http://schemas.microsoft.com/office/drawing/2014/main" id="{4A311588-43BC-DE32-296C-05E4CDDA5A0C}"/>
              </a:ext>
            </a:extLst>
          </p:cNvPr>
          <p:cNvPicPr>
            <a:picLocks noChangeAspect="1"/>
          </p:cNvPicPr>
          <p:nvPr/>
        </p:nvPicPr>
        <p:blipFill>
          <a:blip r:embed="rId6"/>
          <a:stretch>
            <a:fillRect/>
          </a:stretch>
        </p:blipFill>
        <p:spPr>
          <a:xfrm>
            <a:off x="2906111" y="1422757"/>
            <a:ext cx="5994400" cy="825500"/>
          </a:xfrm>
          <a:prstGeom prst="rect">
            <a:avLst/>
          </a:prstGeom>
        </p:spPr>
      </p:pic>
      <p:pic>
        <p:nvPicPr>
          <p:cNvPr id="11" name="Picture 10">
            <a:extLst>
              <a:ext uri="{FF2B5EF4-FFF2-40B4-BE49-F238E27FC236}">
                <a16:creationId xmlns:a16="http://schemas.microsoft.com/office/drawing/2014/main" id="{301D3F0E-20A6-6A98-670D-6CE79D2FD00C}"/>
              </a:ext>
            </a:extLst>
          </p:cNvPr>
          <p:cNvPicPr>
            <a:picLocks noChangeAspect="1"/>
          </p:cNvPicPr>
          <p:nvPr/>
        </p:nvPicPr>
        <p:blipFill>
          <a:blip r:embed="rId7"/>
          <a:stretch>
            <a:fillRect/>
          </a:stretch>
        </p:blipFill>
        <p:spPr>
          <a:xfrm>
            <a:off x="2204136" y="4858910"/>
            <a:ext cx="7772400" cy="1617499"/>
          </a:xfrm>
          <a:prstGeom prst="rect">
            <a:avLst/>
          </a:prstGeom>
        </p:spPr>
      </p:pic>
      <p:pic>
        <p:nvPicPr>
          <p:cNvPr id="12" name="Picture 11">
            <a:extLst>
              <a:ext uri="{FF2B5EF4-FFF2-40B4-BE49-F238E27FC236}">
                <a16:creationId xmlns:a16="http://schemas.microsoft.com/office/drawing/2014/main" id="{65D7E87D-B6EF-FF18-B291-8D69FD30C18E}"/>
              </a:ext>
            </a:extLst>
          </p:cNvPr>
          <p:cNvPicPr>
            <a:picLocks noChangeAspect="1"/>
          </p:cNvPicPr>
          <p:nvPr/>
        </p:nvPicPr>
        <p:blipFill>
          <a:blip r:embed="rId8"/>
          <a:stretch>
            <a:fillRect/>
          </a:stretch>
        </p:blipFill>
        <p:spPr>
          <a:xfrm>
            <a:off x="2622986" y="2497032"/>
            <a:ext cx="3845112" cy="1090812"/>
          </a:xfrm>
          <a:prstGeom prst="rect">
            <a:avLst/>
          </a:prstGeom>
        </p:spPr>
      </p:pic>
      <p:pic>
        <p:nvPicPr>
          <p:cNvPr id="15" name="Picture 14">
            <a:extLst>
              <a:ext uri="{FF2B5EF4-FFF2-40B4-BE49-F238E27FC236}">
                <a16:creationId xmlns:a16="http://schemas.microsoft.com/office/drawing/2014/main" id="{B07D9F42-8500-10E0-6EF9-9A4F064D5F6B}"/>
              </a:ext>
            </a:extLst>
          </p:cNvPr>
          <p:cNvPicPr>
            <a:picLocks noChangeAspect="1"/>
          </p:cNvPicPr>
          <p:nvPr/>
        </p:nvPicPr>
        <p:blipFill>
          <a:blip r:embed="rId9"/>
          <a:stretch>
            <a:fillRect/>
          </a:stretch>
        </p:blipFill>
        <p:spPr>
          <a:xfrm>
            <a:off x="6598749" y="2477407"/>
            <a:ext cx="5245100" cy="1041400"/>
          </a:xfrm>
          <a:prstGeom prst="rect">
            <a:avLst/>
          </a:prstGeom>
        </p:spPr>
      </p:pic>
      <p:pic>
        <p:nvPicPr>
          <p:cNvPr id="19" name="Picture 18">
            <a:extLst>
              <a:ext uri="{FF2B5EF4-FFF2-40B4-BE49-F238E27FC236}">
                <a16:creationId xmlns:a16="http://schemas.microsoft.com/office/drawing/2014/main" id="{AC343B5D-712B-6A82-BED7-79B1EEC71E85}"/>
              </a:ext>
            </a:extLst>
          </p:cNvPr>
          <p:cNvPicPr>
            <a:picLocks noChangeAspect="1"/>
          </p:cNvPicPr>
          <p:nvPr/>
        </p:nvPicPr>
        <p:blipFill>
          <a:blip r:embed="rId10"/>
          <a:stretch>
            <a:fillRect/>
          </a:stretch>
        </p:blipFill>
        <p:spPr>
          <a:xfrm>
            <a:off x="838200" y="2833497"/>
            <a:ext cx="1422400" cy="330200"/>
          </a:xfrm>
          <a:prstGeom prst="rect">
            <a:avLst/>
          </a:prstGeom>
        </p:spPr>
      </p:pic>
      <p:sp>
        <p:nvSpPr>
          <p:cNvPr id="20" name="Rectangle 19">
            <a:extLst>
              <a:ext uri="{FF2B5EF4-FFF2-40B4-BE49-F238E27FC236}">
                <a16:creationId xmlns:a16="http://schemas.microsoft.com/office/drawing/2014/main" id="{2CF98747-5211-BD10-6BC9-865C892E9214}"/>
              </a:ext>
            </a:extLst>
          </p:cNvPr>
          <p:cNvSpPr/>
          <p:nvPr/>
        </p:nvSpPr>
        <p:spPr>
          <a:xfrm>
            <a:off x="708509" y="2688699"/>
            <a:ext cx="1682742" cy="6540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7D5D13BE-51D3-8B7F-BDFF-C2EE71D3335D}"/>
              </a:ext>
            </a:extLst>
          </p:cNvPr>
          <p:cNvSpPr txBox="1"/>
          <p:nvPr/>
        </p:nvSpPr>
        <p:spPr>
          <a:xfrm>
            <a:off x="814743" y="2337072"/>
            <a:ext cx="1470274" cy="369332"/>
          </a:xfrm>
          <a:prstGeom prst="rect">
            <a:avLst/>
          </a:prstGeom>
          <a:noFill/>
        </p:spPr>
        <p:txBody>
          <a:bodyPr wrap="none" rtlCol="0">
            <a:spAutoFit/>
          </a:bodyPr>
          <a:lstStyle/>
          <a:p>
            <a:r>
              <a:rPr lang="en-US" dirty="0"/>
              <a:t>Linear Model</a:t>
            </a:r>
          </a:p>
        </p:txBody>
      </p:sp>
    </p:spTree>
    <p:extLst>
      <p:ext uri="{BB962C8B-B14F-4D97-AF65-F5344CB8AC3E}">
        <p14:creationId xmlns:p14="http://schemas.microsoft.com/office/powerpoint/2010/main" val="143527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E244-5A18-BDBF-71AE-F91AF22C0CDB}"/>
              </a:ext>
            </a:extLst>
          </p:cNvPr>
          <p:cNvSpPr>
            <a:spLocks noGrp="1"/>
          </p:cNvSpPr>
          <p:nvPr>
            <p:ph type="title"/>
          </p:nvPr>
        </p:nvSpPr>
        <p:spPr>
          <a:xfrm>
            <a:off x="175311" y="379413"/>
            <a:ext cx="11830050" cy="1006475"/>
          </a:xfrm>
        </p:spPr>
        <p:txBody>
          <a:bodyPr/>
          <a:lstStyle/>
          <a:p>
            <a:r>
              <a:rPr lang="en-US" dirty="0"/>
              <a:t>Results: Transformers </a:t>
            </a:r>
            <a:r>
              <a:rPr lang="en-US" dirty="0">
                <a:solidFill>
                  <a:srgbClr val="C00000"/>
                </a:solidFill>
              </a:rPr>
              <a:t>can</a:t>
            </a:r>
            <a:r>
              <a:rPr lang="en-US" dirty="0"/>
              <a:t> implement GD</a:t>
            </a:r>
          </a:p>
        </p:txBody>
      </p:sp>
      <p:sp>
        <p:nvSpPr>
          <p:cNvPr id="3" name="Content Placeholder 2">
            <a:extLst>
              <a:ext uri="{FF2B5EF4-FFF2-40B4-BE49-F238E27FC236}">
                <a16:creationId xmlns:a16="http://schemas.microsoft.com/office/drawing/2014/main" id="{BCFD05DF-EE02-909F-E9ED-D8C1605B3D94}"/>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C2EF5B0F-8250-8BEA-F03E-39086F46C4ED}"/>
              </a:ext>
            </a:extLst>
          </p:cNvPr>
          <p:cNvSpPr>
            <a:spLocks noGrp="1"/>
          </p:cNvSpPr>
          <p:nvPr>
            <p:ph type="sldNum" sz="quarter" idx="10"/>
          </p:nvPr>
        </p:nvSpPr>
        <p:spPr/>
        <p:txBody>
          <a:bodyPr/>
          <a:lstStyle/>
          <a:p>
            <a:pPr>
              <a:defRPr/>
            </a:pPr>
            <a:fld id="{0121240C-47AF-2F4D-83B3-CC3EDF50F794}" type="slidenum">
              <a:rPr lang="en-US" smtClean="0"/>
              <a:pPr>
                <a:defRPr/>
              </a:pPr>
              <a:t>23</a:t>
            </a:fld>
            <a:endParaRPr lang="en-US" dirty="0"/>
          </a:p>
        </p:txBody>
      </p:sp>
      <p:cxnSp>
        <p:nvCxnSpPr>
          <p:cNvPr id="23" name="直線單箭頭接點 41">
            <a:extLst>
              <a:ext uri="{FF2B5EF4-FFF2-40B4-BE49-F238E27FC236}">
                <a16:creationId xmlns:a16="http://schemas.microsoft.com/office/drawing/2014/main" id="{99FEF6E1-BE95-85E0-1C65-B8C61F5C3D4D}"/>
              </a:ext>
            </a:extLst>
          </p:cNvPr>
          <p:cNvCxnSpPr>
            <a:cxnSpLocks/>
          </p:cNvCxnSpPr>
          <p:nvPr/>
        </p:nvCxnSpPr>
        <p:spPr>
          <a:xfrm>
            <a:off x="1610494" y="5274299"/>
            <a:ext cx="3794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42">
            <a:extLst>
              <a:ext uri="{FF2B5EF4-FFF2-40B4-BE49-F238E27FC236}">
                <a16:creationId xmlns:a16="http://schemas.microsoft.com/office/drawing/2014/main" id="{5BD9AF79-C24E-B3C7-FCE9-83FB0B1063A2}"/>
              </a:ext>
            </a:extLst>
          </p:cNvPr>
          <p:cNvCxnSpPr>
            <a:cxnSpLocks/>
          </p:cNvCxnSpPr>
          <p:nvPr/>
        </p:nvCxnSpPr>
        <p:spPr>
          <a:xfrm flipV="1">
            <a:off x="1411890" y="5439766"/>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44">
            <a:extLst>
              <a:ext uri="{FF2B5EF4-FFF2-40B4-BE49-F238E27FC236}">
                <a16:creationId xmlns:a16="http://schemas.microsoft.com/office/drawing/2014/main" id="{F61613B1-6AB3-1A1C-6E26-DD4A2FEB9A67}"/>
              </a:ext>
            </a:extLst>
          </p:cNvPr>
          <p:cNvCxnSpPr>
            <a:cxnSpLocks/>
          </p:cNvCxnSpPr>
          <p:nvPr/>
        </p:nvCxnSpPr>
        <p:spPr>
          <a:xfrm>
            <a:off x="2373047" y="5274299"/>
            <a:ext cx="3794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46">
            <a:extLst>
              <a:ext uri="{FF2B5EF4-FFF2-40B4-BE49-F238E27FC236}">
                <a16:creationId xmlns:a16="http://schemas.microsoft.com/office/drawing/2014/main" id="{AA99081B-0C60-DB0D-732B-6B10E53F8F92}"/>
              </a:ext>
            </a:extLst>
          </p:cNvPr>
          <p:cNvCxnSpPr>
            <a:cxnSpLocks/>
          </p:cNvCxnSpPr>
          <p:nvPr/>
        </p:nvCxnSpPr>
        <p:spPr>
          <a:xfrm>
            <a:off x="3153421" y="5274299"/>
            <a:ext cx="3794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47">
            <a:extLst>
              <a:ext uri="{FF2B5EF4-FFF2-40B4-BE49-F238E27FC236}">
                <a16:creationId xmlns:a16="http://schemas.microsoft.com/office/drawing/2014/main" id="{F824EDB3-21FE-FA2D-C0F7-F0E945AA2333}"/>
              </a:ext>
            </a:extLst>
          </p:cNvPr>
          <p:cNvCxnSpPr>
            <a:cxnSpLocks/>
          </p:cNvCxnSpPr>
          <p:nvPr/>
        </p:nvCxnSpPr>
        <p:spPr>
          <a:xfrm flipH="1">
            <a:off x="1595394" y="5202628"/>
            <a:ext cx="3794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48">
            <a:extLst>
              <a:ext uri="{FF2B5EF4-FFF2-40B4-BE49-F238E27FC236}">
                <a16:creationId xmlns:a16="http://schemas.microsoft.com/office/drawing/2014/main" id="{977DFD55-5773-4815-2B44-CC5B63D44315}"/>
              </a:ext>
            </a:extLst>
          </p:cNvPr>
          <p:cNvCxnSpPr>
            <a:cxnSpLocks/>
          </p:cNvCxnSpPr>
          <p:nvPr/>
        </p:nvCxnSpPr>
        <p:spPr>
          <a:xfrm flipH="1">
            <a:off x="2357946" y="5202628"/>
            <a:ext cx="3794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49">
            <a:extLst>
              <a:ext uri="{FF2B5EF4-FFF2-40B4-BE49-F238E27FC236}">
                <a16:creationId xmlns:a16="http://schemas.microsoft.com/office/drawing/2014/main" id="{23B099C4-1FE6-F36B-3B08-81ED19ADF3FC}"/>
              </a:ext>
            </a:extLst>
          </p:cNvPr>
          <p:cNvCxnSpPr>
            <a:cxnSpLocks/>
          </p:cNvCxnSpPr>
          <p:nvPr/>
        </p:nvCxnSpPr>
        <p:spPr>
          <a:xfrm flipH="1">
            <a:off x="3138320" y="5202628"/>
            <a:ext cx="3794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矩形 50">
                <a:extLst>
                  <a:ext uri="{FF2B5EF4-FFF2-40B4-BE49-F238E27FC236}">
                    <a16:creationId xmlns:a16="http://schemas.microsoft.com/office/drawing/2014/main" id="{F010F9E0-A6D5-E71E-0EB0-36C9EFC81506}"/>
                  </a:ext>
                </a:extLst>
              </p:cNvPr>
              <p:cNvSpPr/>
              <p:nvPr/>
            </p:nvSpPr>
            <p:spPr>
              <a:xfrm>
                <a:off x="1126321" y="5919585"/>
                <a:ext cx="2923374" cy="370767"/>
              </a:xfrm>
              <a:prstGeom prst="rect">
                <a:avLst/>
              </a:prstGeom>
              <a:solidFill>
                <a:schemeClr val="accent1">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1" i="1" smtClean="0">
                          <a:latin typeface="Cambria Math" panose="02040503050406030204" pitchFamily="18" charset="0"/>
                        </a:rPr>
                        <m:t>,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𝒚</m:t>
                          </m:r>
                        </m:e>
                        <m:sub>
                          <m:r>
                            <a:rPr lang="en-US" sz="2400" b="0" i="1" smtClean="0">
                              <a:latin typeface="Cambria Math" panose="02040503050406030204" pitchFamily="18" charset="0"/>
                            </a:rPr>
                            <m:t>1</m:t>
                          </m:r>
                        </m:sub>
                      </m:sSub>
                      <m:r>
                        <a:rPr lang="en-US" sz="2400" b="1" i="1" smtClean="0">
                          <a:latin typeface="Cambria Math" panose="02040503050406030204" pitchFamily="18" charset="0"/>
                        </a:rPr>
                        <m:t>, …,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𝑁</m:t>
                          </m:r>
                        </m:sub>
                      </m:sSub>
                      <m:r>
                        <a:rPr lang="en-US" sz="2400" b="1" i="1" smtClean="0">
                          <a:latin typeface="Cambria Math" panose="02040503050406030204" pitchFamily="18" charset="0"/>
                        </a:rPr>
                        <m:t>,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𝒚</m:t>
                          </m:r>
                        </m:e>
                        <m:sub>
                          <m:r>
                            <a:rPr lang="en-US" sz="2400" b="0" i="1" smtClean="0">
                              <a:latin typeface="Cambria Math" panose="02040503050406030204" pitchFamily="18" charset="0"/>
                            </a:rPr>
                            <m:t>𝑁</m:t>
                          </m:r>
                        </m:sub>
                      </m:sSub>
                      <m:r>
                        <a:rPr lang="en-US" sz="2400" b="1" i="1" smtClean="0">
                          <a:latin typeface="Cambria Math" panose="02040503050406030204" pitchFamily="18" charset="0"/>
                        </a:rPr>
                        <m:t>,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 </m:t>
                          </m:r>
                          <m:r>
                            <a:rPr lang="en-US" sz="2400" b="1" i="1" smtClean="0">
                              <a:latin typeface="Cambria Math" panose="02040503050406030204" pitchFamily="18" charset="0"/>
                            </a:rPr>
                            <m:t>𝒙</m:t>
                          </m:r>
                        </m:e>
                        <m:sub>
                          <m:r>
                            <m:rPr>
                              <m:sty m:val="p"/>
                            </m:rPr>
                            <a:rPr lang="en-US" sz="2400" b="0" i="0" smtClean="0">
                              <a:latin typeface="Cambria Math" panose="02040503050406030204" pitchFamily="18" charset="0"/>
                            </a:rPr>
                            <m:t>test</m:t>
                          </m:r>
                        </m:sub>
                      </m:sSub>
                    </m:oMath>
                  </m:oMathPara>
                </a14:m>
                <a:endParaRPr lang="zh-TW" altLang="en-US" sz="2400" b="1" dirty="0">
                  <a:latin typeface="Corbel" panose="020B0503020204020204" pitchFamily="34" charset="0"/>
                  <a:cs typeface="Tahoma" panose="020B0604030504040204" pitchFamily="34" charset="0"/>
                </a:endParaRPr>
              </a:p>
            </p:txBody>
          </p:sp>
        </mc:Choice>
        <mc:Fallback xmlns="">
          <p:sp>
            <p:nvSpPr>
              <p:cNvPr id="32" name="矩形 50">
                <a:extLst>
                  <a:ext uri="{FF2B5EF4-FFF2-40B4-BE49-F238E27FC236}">
                    <a16:creationId xmlns:a16="http://schemas.microsoft.com/office/drawing/2014/main" id="{F010F9E0-A6D5-E71E-0EB0-36C9EFC81506}"/>
                  </a:ext>
                </a:extLst>
              </p:cNvPr>
              <p:cNvSpPr>
                <a:spLocks noRot="1" noChangeAspect="1" noMove="1" noResize="1" noEditPoints="1" noAdjustHandles="1" noChangeArrowheads="1" noChangeShapeType="1" noTextEdit="1"/>
              </p:cNvSpPr>
              <p:nvPr/>
            </p:nvSpPr>
            <p:spPr>
              <a:xfrm>
                <a:off x="1126321" y="5919585"/>
                <a:ext cx="2923374" cy="370767"/>
              </a:xfrm>
              <a:prstGeom prst="rect">
                <a:avLst/>
              </a:prstGeom>
              <a:blipFill>
                <a:blip r:embed="rId3"/>
                <a:stretch>
                  <a:fillRect l="-1663" b="-23810"/>
                </a:stretch>
              </a:blipFill>
              <a:ln>
                <a:solidFill>
                  <a:schemeClr val="bg1"/>
                </a:solidFill>
              </a:ln>
            </p:spPr>
            <p:txBody>
              <a:bodyPr/>
              <a:lstStyle/>
              <a:p>
                <a:r>
                  <a:rPr lang="en-US">
                    <a:noFill/>
                  </a:rPr>
                  <a:t> </a:t>
                </a:r>
              </a:p>
            </p:txBody>
          </p:sp>
        </mc:Fallback>
      </mc:AlternateContent>
      <p:cxnSp>
        <p:nvCxnSpPr>
          <p:cNvPr id="33" name="直線單箭頭接點 66">
            <a:extLst>
              <a:ext uri="{FF2B5EF4-FFF2-40B4-BE49-F238E27FC236}">
                <a16:creationId xmlns:a16="http://schemas.microsoft.com/office/drawing/2014/main" id="{2601E886-E30C-3AAB-B157-71351DD520D4}"/>
              </a:ext>
            </a:extLst>
          </p:cNvPr>
          <p:cNvCxnSpPr>
            <a:cxnSpLocks/>
          </p:cNvCxnSpPr>
          <p:nvPr/>
        </p:nvCxnSpPr>
        <p:spPr>
          <a:xfrm flipV="1">
            <a:off x="2173263" y="5439766"/>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67">
            <a:extLst>
              <a:ext uri="{FF2B5EF4-FFF2-40B4-BE49-F238E27FC236}">
                <a16:creationId xmlns:a16="http://schemas.microsoft.com/office/drawing/2014/main" id="{C9381FCB-4710-9766-2B1D-9B44B6CF45B2}"/>
              </a:ext>
            </a:extLst>
          </p:cNvPr>
          <p:cNvCxnSpPr>
            <a:cxnSpLocks/>
          </p:cNvCxnSpPr>
          <p:nvPr/>
        </p:nvCxnSpPr>
        <p:spPr>
          <a:xfrm flipV="1">
            <a:off x="2942261" y="5428207"/>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68">
            <a:extLst>
              <a:ext uri="{FF2B5EF4-FFF2-40B4-BE49-F238E27FC236}">
                <a16:creationId xmlns:a16="http://schemas.microsoft.com/office/drawing/2014/main" id="{046B92F3-948A-7DC9-306C-33F37DD5E002}"/>
              </a:ext>
            </a:extLst>
          </p:cNvPr>
          <p:cNvCxnSpPr>
            <a:cxnSpLocks/>
          </p:cNvCxnSpPr>
          <p:nvPr/>
        </p:nvCxnSpPr>
        <p:spPr>
          <a:xfrm flipV="1">
            <a:off x="3726513" y="5428207"/>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69">
            <a:extLst>
              <a:ext uri="{FF2B5EF4-FFF2-40B4-BE49-F238E27FC236}">
                <a16:creationId xmlns:a16="http://schemas.microsoft.com/office/drawing/2014/main" id="{F55108AE-28AA-0EE5-9F9E-C3E9335FC365}"/>
              </a:ext>
            </a:extLst>
          </p:cNvPr>
          <p:cNvCxnSpPr>
            <a:cxnSpLocks/>
          </p:cNvCxnSpPr>
          <p:nvPr/>
        </p:nvCxnSpPr>
        <p:spPr>
          <a:xfrm flipV="1">
            <a:off x="1411283" y="4986752"/>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70">
            <a:extLst>
              <a:ext uri="{FF2B5EF4-FFF2-40B4-BE49-F238E27FC236}">
                <a16:creationId xmlns:a16="http://schemas.microsoft.com/office/drawing/2014/main" id="{86B1D752-5139-58FD-3738-8F398CE44233}"/>
              </a:ext>
            </a:extLst>
          </p:cNvPr>
          <p:cNvCxnSpPr>
            <a:cxnSpLocks/>
          </p:cNvCxnSpPr>
          <p:nvPr/>
        </p:nvCxnSpPr>
        <p:spPr>
          <a:xfrm flipV="1">
            <a:off x="2172654" y="4986752"/>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71">
            <a:extLst>
              <a:ext uri="{FF2B5EF4-FFF2-40B4-BE49-F238E27FC236}">
                <a16:creationId xmlns:a16="http://schemas.microsoft.com/office/drawing/2014/main" id="{FAF82725-DBE1-87DD-E3D9-CA928AFE40E6}"/>
              </a:ext>
            </a:extLst>
          </p:cNvPr>
          <p:cNvCxnSpPr>
            <a:cxnSpLocks/>
          </p:cNvCxnSpPr>
          <p:nvPr/>
        </p:nvCxnSpPr>
        <p:spPr>
          <a:xfrm flipV="1">
            <a:off x="2941653" y="4975192"/>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72">
            <a:extLst>
              <a:ext uri="{FF2B5EF4-FFF2-40B4-BE49-F238E27FC236}">
                <a16:creationId xmlns:a16="http://schemas.microsoft.com/office/drawing/2014/main" id="{F8650068-2E70-39AE-70CB-2D33C3BA076A}"/>
              </a:ext>
            </a:extLst>
          </p:cNvPr>
          <p:cNvCxnSpPr>
            <a:cxnSpLocks/>
          </p:cNvCxnSpPr>
          <p:nvPr/>
        </p:nvCxnSpPr>
        <p:spPr>
          <a:xfrm flipV="1">
            <a:off x="3725905" y="4975192"/>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矩形: 圓角 73">
            <a:extLst>
              <a:ext uri="{FF2B5EF4-FFF2-40B4-BE49-F238E27FC236}">
                <a16:creationId xmlns:a16="http://schemas.microsoft.com/office/drawing/2014/main" id="{E926F163-9FF6-6648-D06A-AD090BA96E55}"/>
              </a:ext>
            </a:extLst>
          </p:cNvPr>
          <p:cNvSpPr/>
          <p:nvPr/>
        </p:nvSpPr>
        <p:spPr>
          <a:xfrm>
            <a:off x="944374" y="5176888"/>
            <a:ext cx="3186947" cy="566257"/>
          </a:xfrm>
          <a:prstGeom prst="roundRect">
            <a:avLst/>
          </a:prstGeom>
          <a:solidFill>
            <a:schemeClr val="accent5">
              <a:lumMod val="20000"/>
              <a:lumOff val="80000"/>
            </a:schemeClr>
          </a:solidFill>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latin typeface="Corbel" panose="020B0503020204020204" pitchFamily="34" charset="0"/>
              </a:rPr>
              <a:t>Self-Attention Layer</a:t>
            </a:r>
            <a:endParaRPr lang="zh-TW" altLang="en-US" sz="240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50" name="矩形 50">
                <a:extLst>
                  <a:ext uri="{FF2B5EF4-FFF2-40B4-BE49-F238E27FC236}">
                    <a16:creationId xmlns:a16="http://schemas.microsoft.com/office/drawing/2014/main" id="{978303E6-16CF-BDE5-056B-5948753B6488}"/>
                  </a:ext>
                </a:extLst>
              </p:cNvPr>
              <p:cNvSpPr/>
              <p:nvPr/>
            </p:nvSpPr>
            <p:spPr>
              <a:xfrm>
                <a:off x="1176090" y="4657644"/>
                <a:ext cx="2769564" cy="337062"/>
              </a:xfrm>
              <a:prstGeom prst="rect">
                <a:avLst/>
              </a:prstGeom>
              <a:solidFill>
                <a:schemeClr val="accent1">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b="1" i="1">
                              <a:latin typeface="Cambria Math" panose="02040503050406030204" pitchFamily="18" charset="0"/>
                            </a:rPr>
                            <m:t>𝒉</m:t>
                          </m:r>
                        </m:e>
                        <m:sub>
                          <m:r>
                            <a:rPr lang="en-US" sz="2400" b="1" i="1" smtClean="0">
                              <a:latin typeface="Cambria Math" panose="02040503050406030204" pitchFamily="18" charset="0"/>
                            </a:rPr>
                            <m:t>𝟏</m:t>
                          </m:r>
                        </m:sub>
                        <m:sup/>
                      </m:sSubSup>
                    </m:oMath>
                  </m:oMathPara>
                </a14:m>
                <a:endParaRPr lang="zh-TW" altLang="en-US" sz="2400" dirty="0">
                  <a:latin typeface="Corbel" panose="020B0503020204020204" pitchFamily="34" charset="0"/>
                  <a:cs typeface="Tahoma" panose="020B0604030504040204" pitchFamily="34" charset="0"/>
                </a:endParaRPr>
              </a:p>
            </p:txBody>
          </p:sp>
        </mc:Choice>
        <mc:Fallback xmlns="">
          <p:sp>
            <p:nvSpPr>
              <p:cNvPr id="50" name="矩形 50">
                <a:extLst>
                  <a:ext uri="{FF2B5EF4-FFF2-40B4-BE49-F238E27FC236}">
                    <a16:creationId xmlns:a16="http://schemas.microsoft.com/office/drawing/2014/main" id="{978303E6-16CF-BDE5-056B-5948753B6488}"/>
                  </a:ext>
                </a:extLst>
              </p:cNvPr>
              <p:cNvSpPr>
                <a:spLocks noRot="1" noChangeAspect="1" noMove="1" noResize="1" noEditPoints="1" noAdjustHandles="1" noChangeArrowheads="1" noChangeShapeType="1" noTextEdit="1"/>
              </p:cNvSpPr>
              <p:nvPr/>
            </p:nvSpPr>
            <p:spPr>
              <a:xfrm>
                <a:off x="1176090" y="4657644"/>
                <a:ext cx="2769564" cy="337062"/>
              </a:xfrm>
              <a:prstGeom prst="rect">
                <a:avLst/>
              </a:prstGeom>
              <a:blipFill>
                <a:blip r:embed="rId4"/>
                <a:stretch>
                  <a:fillRect b="-8772"/>
                </a:stretch>
              </a:blipFill>
              <a:ln>
                <a:solidFill>
                  <a:schemeClr val="bg1"/>
                </a:solidFill>
              </a:ln>
            </p:spPr>
            <p:txBody>
              <a:bodyPr/>
              <a:lstStyle/>
              <a:p>
                <a:r>
                  <a:rPr lang="en-US">
                    <a:noFill/>
                  </a:rPr>
                  <a:t> </a:t>
                </a:r>
              </a:p>
            </p:txBody>
          </p:sp>
        </mc:Fallback>
      </mc:AlternateContent>
      <p:cxnSp>
        <p:nvCxnSpPr>
          <p:cNvPr id="52" name="Curved Connector 51">
            <a:extLst>
              <a:ext uri="{FF2B5EF4-FFF2-40B4-BE49-F238E27FC236}">
                <a16:creationId xmlns:a16="http://schemas.microsoft.com/office/drawing/2014/main" id="{CAC2A147-5145-3C3B-2010-573170E2A8EC}"/>
              </a:ext>
            </a:extLst>
          </p:cNvPr>
          <p:cNvCxnSpPr>
            <a:cxnSpLocks/>
            <a:stCxn id="32" idx="1"/>
            <a:endCxn id="50" idx="1"/>
          </p:cNvCxnSpPr>
          <p:nvPr/>
        </p:nvCxnSpPr>
        <p:spPr>
          <a:xfrm rot="10800000" flipH="1">
            <a:off x="1126320" y="4826175"/>
            <a:ext cx="49769" cy="1278794"/>
          </a:xfrm>
          <a:prstGeom prst="curvedConnector3">
            <a:avLst>
              <a:gd name="adj1" fmla="val -1832830"/>
            </a:avLst>
          </a:prstGeom>
          <a:ln w="28575">
            <a:tailEnd type="triangle"/>
          </a:ln>
        </p:spPr>
        <p:style>
          <a:lnRef idx="1">
            <a:schemeClr val="dk1"/>
          </a:lnRef>
          <a:fillRef idx="0">
            <a:schemeClr val="dk1"/>
          </a:fillRef>
          <a:effectRef idx="0">
            <a:schemeClr val="dk1"/>
          </a:effectRef>
          <a:fontRef idx="minor">
            <a:schemeClr val="tx1"/>
          </a:fontRef>
        </p:style>
      </p:cxnSp>
      <p:cxnSp>
        <p:nvCxnSpPr>
          <p:cNvPr id="61" name="直線單箭頭接點 41">
            <a:extLst>
              <a:ext uri="{FF2B5EF4-FFF2-40B4-BE49-F238E27FC236}">
                <a16:creationId xmlns:a16="http://schemas.microsoft.com/office/drawing/2014/main" id="{1EE79D2C-8384-2B20-A03F-D9B8A20F9EB7}"/>
              </a:ext>
            </a:extLst>
          </p:cNvPr>
          <p:cNvCxnSpPr>
            <a:cxnSpLocks/>
          </p:cNvCxnSpPr>
          <p:nvPr/>
        </p:nvCxnSpPr>
        <p:spPr>
          <a:xfrm>
            <a:off x="1781346" y="3971804"/>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42">
            <a:extLst>
              <a:ext uri="{FF2B5EF4-FFF2-40B4-BE49-F238E27FC236}">
                <a16:creationId xmlns:a16="http://schemas.microsoft.com/office/drawing/2014/main" id="{09CE149A-931C-F097-D0E6-A95C69598451}"/>
              </a:ext>
            </a:extLst>
          </p:cNvPr>
          <p:cNvCxnSpPr>
            <a:cxnSpLocks/>
          </p:cNvCxnSpPr>
          <p:nvPr/>
        </p:nvCxnSpPr>
        <p:spPr>
          <a:xfrm flipV="1">
            <a:off x="1602633" y="4137271"/>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44">
            <a:extLst>
              <a:ext uri="{FF2B5EF4-FFF2-40B4-BE49-F238E27FC236}">
                <a16:creationId xmlns:a16="http://schemas.microsoft.com/office/drawing/2014/main" id="{122DD1C6-6C85-F549-6C17-E96A5CE67F8A}"/>
              </a:ext>
            </a:extLst>
          </p:cNvPr>
          <p:cNvCxnSpPr>
            <a:cxnSpLocks/>
          </p:cNvCxnSpPr>
          <p:nvPr/>
        </p:nvCxnSpPr>
        <p:spPr>
          <a:xfrm>
            <a:off x="2467527" y="3971804"/>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46">
            <a:extLst>
              <a:ext uri="{FF2B5EF4-FFF2-40B4-BE49-F238E27FC236}">
                <a16:creationId xmlns:a16="http://schemas.microsoft.com/office/drawing/2014/main" id="{B0475A52-CBAC-4BA7-EF02-C65A8450DCE4}"/>
              </a:ext>
            </a:extLst>
          </p:cNvPr>
          <p:cNvCxnSpPr>
            <a:cxnSpLocks/>
          </p:cNvCxnSpPr>
          <p:nvPr/>
        </p:nvCxnSpPr>
        <p:spPr>
          <a:xfrm>
            <a:off x="3169744" y="3971804"/>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47">
            <a:extLst>
              <a:ext uri="{FF2B5EF4-FFF2-40B4-BE49-F238E27FC236}">
                <a16:creationId xmlns:a16="http://schemas.microsoft.com/office/drawing/2014/main" id="{082643B3-A4A6-23A8-1F21-7046F2B6528E}"/>
              </a:ext>
            </a:extLst>
          </p:cNvPr>
          <p:cNvCxnSpPr>
            <a:cxnSpLocks/>
          </p:cNvCxnSpPr>
          <p:nvPr/>
        </p:nvCxnSpPr>
        <p:spPr>
          <a:xfrm flipH="1">
            <a:off x="1767758" y="3900133"/>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48">
            <a:extLst>
              <a:ext uri="{FF2B5EF4-FFF2-40B4-BE49-F238E27FC236}">
                <a16:creationId xmlns:a16="http://schemas.microsoft.com/office/drawing/2014/main" id="{B225B2DB-BA1E-5872-5CCA-9DDF44EA15A6}"/>
              </a:ext>
            </a:extLst>
          </p:cNvPr>
          <p:cNvCxnSpPr>
            <a:cxnSpLocks/>
          </p:cNvCxnSpPr>
          <p:nvPr/>
        </p:nvCxnSpPr>
        <p:spPr>
          <a:xfrm flipH="1">
            <a:off x="2453938" y="3900133"/>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49">
            <a:extLst>
              <a:ext uri="{FF2B5EF4-FFF2-40B4-BE49-F238E27FC236}">
                <a16:creationId xmlns:a16="http://schemas.microsoft.com/office/drawing/2014/main" id="{0A894654-4AEB-436C-BC18-949E7329ECA0}"/>
              </a:ext>
            </a:extLst>
          </p:cNvPr>
          <p:cNvCxnSpPr>
            <a:cxnSpLocks/>
          </p:cNvCxnSpPr>
          <p:nvPr/>
        </p:nvCxnSpPr>
        <p:spPr>
          <a:xfrm flipH="1">
            <a:off x="3156155" y="3900133"/>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6">
            <a:extLst>
              <a:ext uri="{FF2B5EF4-FFF2-40B4-BE49-F238E27FC236}">
                <a16:creationId xmlns:a16="http://schemas.microsoft.com/office/drawing/2014/main" id="{309B57B3-01D3-0D18-04E5-3CCAF0DCD402}"/>
              </a:ext>
            </a:extLst>
          </p:cNvPr>
          <p:cNvCxnSpPr>
            <a:cxnSpLocks/>
          </p:cNvCxnSpPr>
          <p:nvPr/>
        </p:nvCxnSpPr>
        <p:spPr>
          <a:xfrm flipV="1">
            <a:off x="2287751" y="4137271"/>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7">
            <a:extLst>
              <a:ext uri="{FF2B5EF4-FFF2-40B4-BE49-F238E27FC236}">
                <a16:creationId xmlns:a16="http://schemas.microsoft.com/office/drawing/2014/main" id="{863E1761-F17B-27A3-40CD-0AF0C7FB69B3}"/>
              </a:ext>
            </a:extLst>
          </p:cNvPr>
          <p:cNvCxnSpPr>
            <a:cxnSpLocks/>
          </p:cNvCxnSpPr>
          <p:nvPr/>
        </p:nvCxnSpPr>
        <p:spPr>
          <a:xfrm flipV="1">
            <a:off x="2979733" y="4125712"/>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68">
            <a:extLst>
              <a:ext uri="{FF2B5EF4-FFF2-40B4-BE49-F238E27FC236}">
                <a16:creationId xmlns:a16="http://schemas.microsoft.com/office/drawing/2014/main" id="{AA97AEB9-E422-5252-EF28-03D2C7C1B123}"/>
              </a:ext>
            </a:extLst>
          </p:cNvPr>
          <p:cNvCxnSpPr>
            <a:cxnSpLocks/>
          </p:cNvCxnSpPr>
          <p:nvPr/>
        </p:nvCxnSpPr>
        <p:spPr>
          <a:xfrm flipV="1">
            <a:off x="3685439" y="4125712"/>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69">
            <a:extLst>
              <a:ext uri="{FF2B5EF4-FFF2-40B4-BE49-F238E27FC236}">
                <a16:creationId xmlns:a16="http://schemas.microsoft.com/office/drawing/2014/main" id="{BE80CB98-E8C5-8627-E3E9-27B1E2979169}"/>
              </a:ext>
            </a:extLst>
          </p:cNvPr>
          <p:cNvCxnSpPr>
            <a:cxnSpLocks/>
          </p:cNvCxnSpPr>
          <p:nvPr/>
        </p:nvCxnSpPr>
        <p:spPr>
          <a:xfrm flipV="1">
            <a:off x="1602086" y="3684257"/>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0">
            <a:extLst>
              <a:ext uri="{FF2B5EF4-FFF2-40B4-BE49-F238E27FC236}">
                <a16:creationId xmlns:a16="http://schemas.microsoft.com/office/drawing/2014/main" id="{4D496F6C-FE0C-E07A-B5CF-75837E795134}"/>
              </a:ext>
            </a:extLst>
          </p:cNvPr>
          <p:cNvCxnSpPr>
            <a:cxnSpLocks/>
          </p:cNvCxnSpPr>
          <p:nvPr/>
        </p:nvCxnSpPr>
        <p:spPr>
          <a:xfrm flipV="1">
            <a:off x="2287204" y="3684257"/>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1">
            <a:extLst>
              <a:ext uri="{FF2B5EF4-FFF2-40B4-BE49-F238E27FC236}">
                <a16:creationId xmlns:a16="http://schemas.microsoft.com/office/drawing/2014/main" id="{476132A8-A239-232F-1272-7FF8858266E3}"/>
              </a:ext>
            </a:extLst>
          </p:cNvPr>
          <p:cNvCxnSpPr>
            <a:cxnSpLocks/>
          </p:cNvCxnSpPr>
          <p:nvPr/>
        </p:nvCxnSpPr>
        <p:spPr>
          <a:xfrm flipV="1">
            <a:off x="2979185" y="3672697"/>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2">
            <a:extLst>
              <a:ext uri="{FF2B5EF4-FFF2-40B4-BE49-F238E27FC236}">
                <a16:creationId xmlns:a16="http://schemas.microsoft.com/office/drawing/2014/main" id="{0C8357C3-9FE7-436B-DE81-E62D7167915B}"/>
              </a:ext>
            </a:extLst>
          </p:cNvPr>
          <p:cNvCxnSpPr>
            <a:cxnSpLocks/>
          </p:cNvCxnSpPr>
          <p:nvPr/>
        </p:nvCxnSpPr>
        <p:spPr>
          <a:xfrm flipV="1">
            <a:off x="3684892" y="3672697"/>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矩形: 圓角 73">
            <a:extLst>
              <a:ext uri="{FF2B5EF4-FFF2-40B4-BE49-F238E27FC236}">
                <a16:creationId xmlns:a16="http://schemas.microsoft.com/office/drawing/2014/main" id="{48F0DB36-7377-055B-6A8C-4B9A1EC9D398}"/>
              </a:ext>
            </a:extLst>
          </p:cNvPr>
          <p:cNvSpPr/>
          <p:nvPr/>
        </p:nvSpPr>
        <p:spPr>
          <a:xfrm>
            <a:off x="1181940" y="3874393"/>
            <a:ext cx="2867764" cy="566257"/>
          </a:xfrm>
          <a:prstGeom prst="roundRect">
            <a:avLst/>
          </a:prstGeom>
          <a:solidFill>
            <a:schemeClr val="accent5">
              <a:lumMod val="20000"/>
              <a:lumOff val="80000"/>
            </a:schemeClr>
          </a:solidFill>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latin typeface="Corbel" panose="020B0503020204020204" pitchFamily="34" charset="0"/>
              </a:rPr>
              <a:t>Self-Attention Layer</a:t>
            </a:r>
            <a:endParaRPr lang="zh-TW" altLang="en-US" sz="240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78" name="矩形 50">
                <a:extLst>
                  <a:ext uri="{FF2B5EF4-FFF2-40B4-BE49-F238E27FC236}">
                    <a16:creationId xmlns:a16="http://schemas.microsoft.com/office/drawing/2014/main" id="{54DCA142-285F-544D-3756-0B2CE4596E89}"/>
                  </a:ext>
                </a:extLst>
              </p:cNvPr>
              <p:cNvSpPr/>
              <p:nvPr/>
            </p:nvSpPr>
            <p:spPr>
              <a:xfrm>
                <a:off x="1161831" y="3355149"/>
                <a:ext cx="2769565" cy="337062"/>
              </a:xfrm>
              <a:prstGeom prst="rect">
                <a:avLst/>
              </a:prstGeom>
              <a:solidFill>
                <a:schemeClr val="accent1">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b="1" i="1">
                              <a:latin typeface="Cambria Math" panose="02040503050406030204" pitchFamily="18" charset="0"/>
                            </a:rPr>
                            <m:t>𝒉</m:t>
                          </m:r>
                        </m:e>
                        <m:sub>
                          <m:r>
                            <a:rPr lang="en-US" sz="2400" b="1" i="1" smtClean="0">
                              <a:latin typeface="Cambria Math" panose="02040503050406030204" pitchFamily="18" charset="0"/>
                            </a:rPr>
                            <m:t>𝟐</m:t>
                          </m:r>
                        </m:sub>
                        <m:sup/>
                      </m:sSubSup>
                    </m:oMath>
                  </m:oMathPara>
                </a14:m>
                <a:endParaRPr lang="zh-TW" altLang="en-US" sz="2400" dirty="0">
                  <a:latin typeface="Corbel" panose="020B0503020204020204" pitchFamily="34" charset="0"/>
                  <a:cs typeface="Tahoma" panose="020B0604030504040204" pitchFamily="34" charset="0"/>
                </a:endParaRPr>
              </a:p>
            </p:txBody>
          </p:sp>
        </mc:Choice>
        <mc:Fallback xmlns="">
          <p:sp>
            <p:nvSpPr>
              <p:cNvPr id="78" name="矩形 50">
                <a:extLst>
                  <a:ext uri="{FF2B5EF4-FFF2-40B4-BE49-F238E27FC236}">
                    <a16:creationId xmlns:a16="http://schemas.microsoft.com/office/drawing/2014/main" id="{54DCA142-285F-544D-3756-0B2CE4596E89}"/>
                  </a:ext>
                </a:extLst>
              </p:cNvPr>
              <p:cNvSpPr>
                <a:spLocks noRot="1" noChangeAspect="1" noMove="1" noResize="1" noEditPoints="1" noAdjustHandles="1" noChangeArrowheads="1" noChangeShapeType="1" noTextEdit="1"/>
              </p:cNvSpPr>
              <p:nvPr/>
            </p:nvSpPr>
            <p:spPr>
              <a:xfrm>
                <a:off x="1161831" y="3355149"/>
                <a:ext cx="2769565" cy="337062"/>
              </a:xfrm>
              <a:prstGeom prst="rect">
                <a:avLst/>
              </a:prstGeom>
              <a:blipFill>
                <a:blip r:embed="rId5"/>
                <a:stretch>
                  <a:fillRect b="-8621"/>
                </a:stretch>
              </a:blipFill>
              <a:ln>
                <a:solidFill>
                  <a:schemeClr val="bg1"/>
                </a:solidFill>
              </a:ln>
            </p:spPr>
            <p:txBody>
              <a:bodyPr/>
              <a:lstStyle/>
              <a:p>
                <a:r>
                  <a:rPr lang="en-US">
                    <a:noFill/>
                  </a:rPr>
                  <a:t> </a:t>
                </a:r>
              </a:p>
            </p:txBody>
          </p:sp>
        </mc:Fallback>
      </mc:AlternateContent>
      <p:cxnSp>
        <p:nvCxnSpPr>
          <p:cNvPr id="79" name="Curved Connector 78">
            <a:extLst>
              <a:ext uri="{FF2B5EF4-FFF2-40B4-BE49-F238E27FC236}">
                <a16:creationId xmlns:a16="http://schemas.microsoft.com/office/drawing/2014/main" id="{6F6ECCC1-D8C2-948F-BC53-89F86BFE5A57}"/>
              </a:ext>
            </a:extLst>
          </p:cNvPr>
          <p:cNvCxnSpPr>
            <a:cxnSpLocks/>
            <a:stCxn id="50" idx="1"/>
            <a:endCxn id="78" idx="1"/>
          </p:cNvCxnSpPr>
          <p:nvPr/>
        </p:nvCxnSpPr>
        <p:spPr>
          <a:xfrm rot="10800000">
            <a:off x="1161832" y="3523681"/>
            <a:ext cx="14259" cy="1302495"/>
          </a:xfrm>
          <a:prstGeom prst="curvedConnector3">
            <a:avLst>
              <a:gd name="adj1" fmla="val 6310450"/>
            </a:avLst>
          </a:prstGeom>
          <a:ln w="28575">
            <a:tailEnd type="triangle"/>
          </a:ln>
        </p:spPr>
        <p:style>
          <a:lnRef idx="1">
            <a:schemeClr val="dk1"/>
          </a:lnRef>
          <a:fillRef idx="0">
            <a:schemeClr val="dk1"/>
          </a:fillRef>
          <a:effectRef idx="0">
            <a:schemeClr val="dk1"/>
          </a:effectRef>
          <a:fontRef idx="minor">
            <a:schemeClr val="tx1"/>
          </a:fontRef>
        </p:style>
      </p:cxnSp>
      <p:cxnSp>
        <p:nvCxnSpPr>
          <p:cNvPr id="81" name="直線單箭頭接點 41">
            <a:extLst>
              <a:ext uri="{FF2B5EF4-FFF2-40B4-BE49-F238E27FC236}">
                <a16:creationId xmlns:a16="http://schemas.microsoft.com/office/drawing/2014/main" id="{411D6803-FF02-DFD7-092F-9FCF4D94EA0C}"/>
              </a:ext>
            </a:extLst>
          </p:cNvPr>
          <p:cNvCxnSpPr>
            <a:cxnSpLocks/>
          </p:cNvCxnSpPr>
          <p:nvPr/>
        </p:nvCxnSpPr>
        <p:spPr>
          <a:xfrm>
            <a:off x="1725726" y="2652663"/>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42">
            <a:extLst>
              <a:ext uri="{FF2B5EF4-FFF2-40B4-BE49-F238E27FC236}">
                <a16:creationId xmlns:a16="http://schemas.microsoft.com/office/drawing/2014/main" id="{1DE7719B-99EB-67AB-414B-35A2A27E4C51}"/>
              </a:ext>
            </a:extLst>
          </p:cNvPr>
          <p:cNvCxnSpPr>
            <a:cxnSpLocks/>
          </p:cNvCxnSpPr>
          <p:nvPr/>
        </p:nvCxnSpPr>
        <p:spPr>
          <a:xfrm flipV="1">
            <a:off x="1547013" y="2818130"/>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單箭頭接點 44">
            <a:extLst>
              <a:ext uri="{FF2B5EF4-FFF2-40B4-BE49-F238E27FC236}">
                <a16:creationId xmlns:a16="http://schemas.microsoft.com/office/drawing/2014/main" id="{C16A254B-32C2-C909-5FC8-D553CB5BD25E}"/>
              </a:ext>
            </a:extLst>
          </p:cNvPr>
          <p:cNvCxnSpPr>
            <a:cxnSpLocks/>
          </p:cNvCxnSpPr>
          <p:nvPr/>
        </p:nvCxnSpPr>
        <p:spPr>
          <a:xfrm>
            <a:off x="2411907" y="2652663"/>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單箭頭接點 46">
            <a:extLst>
              <a:ext uri="{FF2B5EF4-FFF2-40B4-BE49-F238E27FC236}">
                <a16:creationId xmlns:a16="http://schemas.microsoft.com/office/drawing/2014/main" id="{70C808D4-AD76-DA3B-8218-AD64F5A71197}"/>
              </a:ext>
            </a:extLst>
          </p:cNvPr>
          <p:cNvCxnSpPr>
            <a:cxnSpLocks/>
          </p:cNvCxnSpPr>
          <p:nvPr/>
        </p:nvCxnSpPr>
        <p:spPr>
          <a:xfrm>
            <a:off x="3114124" y="2652663"/>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單箭頭接點 47">
            <a:extLst>
              <a:ext uri="{FF2B5EF4-FFF2-40B4-BE49-F238E27FC236}">
                <a16:creationId xmlns:a16="http://schemas.microsoft.com/office/drawing/2014/main" id="{73645C76-BA79-64A0-B59B-8F66DF1ACDCB}"/>
              </a:ext>
            </a:extLst>
          </p:cNvPr>
          <p:cNvCxnSpPr>
            <a:cxnSpLocks/>
          </p:cNvCxnSpPr>
          <p:nvPr/>
        </p:nvCxnSpPr>
        <p:spPr>
          <a:xfrm flipH="1">
            <a:off x="1712138" y="2580992"/>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單箭頭接點 48">
            <a:extLst>
              <a:ext uri="{FF2B5EF4-FFF2-40B4-BE49-F238E27FC236}">
                <a16:creationId xmlns:a16="http://schemas.microsoft.com/office/drawing/2014/main" id="{56A83915-AECC-12A2-E4EE-925CB65DA8E1}"/>
              </a:ext>
            </a:extLst>
          </p:cNvPr>
          <p:cNvCxnSpPr>
            <a:cxnSpLocks/>
          </p:cNvCxnSpPr>
          <p:nvPr/>
        </p:nvCxnSpPr>
        <p:spPr>
          <a:xfrm flipH="1">
            <a:off x="2398318" y="2580992"/>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單箭頭接點 49">
            <a:extLst>
              <a:ext uri="{FF2B5EF4-FFF2-40B4-BE49-F238E27FC236}">
                <a16:creationId xmlns:a16="http://schemas.microsoft.com/office/drawing/2014/main" id="{C4C18659-D8FF-7B58-DB78-FC88DDED1B68}"/>
              </a:ext>
            </a:extLst>
          </p:cNvPr>
          <p:cNvCxnSpPr>
            <a:cxnSpLocks/>
          </p:cNvCxnSpPr>
          <p:nvPr/>
        </p:nvCxnSpPr>
        <p:spPr>
          <a:xfrm flipH="1">
            <a:off x="3100535" y="2580992"/>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66">
            <a:extLst>
              <a:ext uri="{FF2B5EF4-FFF2-40B4-BE49-F238E27FC236}">
                <a16:creationId xmlns:a16="http://schemas.microsoft.com/office/drawing/2014/main" id="{1787B41B-89CA-567B-0BAE-9C004D28AF51}"/>
              </a:ext>
            </a:extLst>
          </p:cNvPr>
          <p:cNvCxnSpPr>
            <a:cxnSpLocks/>
          </p:cNvCxnSpPr>
          <p:nvPr/>
        </p:nvCxnSpPr>
        <p:spPr>
          <a:xfrm flipV="1">
            <a:off x="2232131" y="2818130"/>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67">
            <a:extLst>
              <a:ext uri="{FF2B5EF4-FFF2-40B4-BE49-F238E27FC236}">
                <a16:creationId xmlns:a16="http://schemas.microsoft.com/office/drawing/2014/main" id="{8E140C1B-8F65-07F4-0086-D8A823F45DBF}"/>
              </a:ext>
            </a:extLst>
          </p:cNvPr>
          <p:cNvCxnSpPr>
            <a:cxnSpLocks/>
          </p:cNvCxnSpPr>
          <p:nvPr/>
        </p:nvCxnSpPr>
        <p:spPr>
          <a:xfrm flipV="1">
            <a:off x="2924113" y="2806571"/>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68">
            <a:extLst>
              <a:ext uri="{FF2B5EF4-FFF2-40B4-BE49-F238E27FC236}">
                <a16:creationId xmlns:a16="http://schemas.microsoft.com/office/drawing/2014/main" id="{1B2183F9-B895-E798-6539-9B4A5E81740A}"/>
              </a:ext>
            </a:extLst>
          </p:cNvPr>
          <p:cNvCxnSpPr>
            <a:cxnSpLocks/>
          </p:cNvCxnSpPr>
          <p:nvPr/>
        </p:nvCxnSpPr>
        <p:spPr>
          <a:xfrm flipV="1">
            <a:off x="3629819" y="2806571"/>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69">
            <a:extLst>
              <a:ext uri="{FF2B5EF4-FFF2-40B4-BE49-F238E27FC236}">
                <a16:creationId xmlns:a16="http://schemas.microsoft.com/office/drawing/2014/main" id="{C6D7E293-F21E-B613-72DE-37C3E5A5033C}"/>
              </a:ext>
            </a:extLst>
          </p:cNvPr>
          <p:cNvCxnSpPr>
            <a:cxnSpLocks/>
          </p:cNvCxnSpPr>
          <p:nvPr/>
        </p:nvCxnSpPr>
        <p:spPr>
          <a:xfrm flipV="1">
            <a:off x="1546466" y="2365116"/>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單箭頭接點 70">
            <a:extLst>
              <a:ext uri="{FF2B5EF4-FFF2-40B4-BE49-F238E27FC236}">
                <a16:creationId xmlns:a16="http://schemas.microsoft.com/office/drawing/2014/main" id="{F95FC854-6CD0-760C-FA33-0BB3048760AC}"/>
              </a:ext>
            </a:extLst>
          </p:cNvPr>
          <p:cNvCxnSpPr>
            <a:cxnSpLocks/>
          </p:cNvCxnSpPr>
          <p:nvPr/>
        </p:nvCxnSpPr>
        <p:spPr>
          <a:xfrm flipV="1">
            <a:off x="2231584" y="2365116"/>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單箭頭接點 71">
            <a:extLst>
              <a:ext uri="{FF2B5EF4-FFF2-40B4-BE49-F238E27FC236}">
                <a16:creationId xmlns:a16="http://schemas.microsoft.com/office/drawing/2014/main" id="{3F427A0D-293C-5ABD-C15F-60E4FB2E89F3}"/>
              </a:ext>
            </a:extLst>
          </p:cNvPr>
          <p:cNvCxnSpPr>
            <a:cxnSpLocks/>
          </p:cNvCxnSpPr>
          <p:nvPr/>
        </p:nvCxnSpPr>
        <p:spPr>
          <a:xfrm flipV="1">
            <a:off x="2923565" y="2353556"/>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72">
            <a:extLst>
              <a:ext uri="{FF2B5EF4-FFF2-40B4-BE49-F238E27FC236}">
                <a16:creationId xmlns:a16="http://schemas.microsoft.com/office/drawing/2014/main" id="{C00169BF-FDD5-B8F4-3542-A946F6921C28}"/>
              </a:ext>
            </a:extLst>
          </p:cNvPr>
          <p:cNvCxnSpPr>
            <a:cxnSpLocks/>
          </p:cNvCxnSpPr>
          <p:nvPr/>
        </p:nvCxnSpPr>
        <p:spPr>
          <a:xfrm flipV="1">
            <a:off x="3629272" y="2353556"/>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矩形: 圓角 73">
            <a:extLst>
              <a:ext uri="{FF2B5EF4-FFF2-40B4-BE49-F238E27FC236}">
                <a16:creationId xmlns:a16="http://schemas.microsoft.com/office/drawing/2014/main" id="{5C608EED-AB52-B5EC-0AC6-C3FF72E37332}"/>
              </a:ext>
            </a:extLst>
          </p:cNvPr>
          <p:cNvSpPr/>
          <p:nvPr/>
        </p:nvSpPr>
        <p:spPr>
          <a:xfrm>
            <a:off x="1126320" y="2555252"/>
            <a:ext cx="2867764" cy="566257"/>
          </a:xfrm>
          <a:prstGeom prst="roundRect">
            <a:avLst/>
          </a:prstGeom>
          <a:solidFill>
            <a:schemeClr val="accent5">
              <a:lumMod val="20000"/>
              <a:lumOff val="80000"/>
            </a:schemeClr>
          </a:solidFill>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latin typeface="Corbel" panose="020B0503020204020204" pitchFamily="34" charset="0"/>
              </a:rPr>
              <a:t>Self-Attention Layer</a:t>
            </a:r>
            <a:endParaRPr lang="zh-TW" altLang="en-US" sz="240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97" name="矩形 50">
                <a:extLst>
                  <a:ext uri="{FF2B5EF4-FFF2-40B4-BE49-F238E27FC236}">
                    <a16:creationId xmlns:a16="http://schemas.microsoft.com/office/drawing/2014/main" id="{4DF0242F-027F-9E5C-1F4B-7B6BCB68B7ED}"/>
                  </a:ext>
                </a:extLst>
              </p:cNvPr>
              <p:cNvSpPr/>
              <p:nvPr/>
            </p:nvSpPr>
            <p:spPr>
              <a:xfrm>
                <a:off x="1159219" y="2036008"/>
                <a:ext cx="2769565" cy="337062"/>
              </a:xfrm>
              <a:prstGeom prst="rect">
                <a:avLst/>
              </a:prstGeom>
              <a:solidFill>
                <a:schemeClr val="accent1">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b="1" i="1">
                              <a:latin typeface="Cambria Math" panose="02040503050406030204" pitchFamily="18" charset="0"/>
                            </a:rPr>
                            <m:t>𝒉</m:t>
                          </m:r>
                        </m:e>
                        <m:sub>
                          <m:r>
                            <a:rPr lang="en-US" sz="2400" b="1" i="1" smtClean="0">
                              <a:latin typeface="Cambria Math" panose="02040503050406030204" pitchFamily="18" charset="0"/>
                            </a:rPr>
                            <m:t>𝟑</m:t>
                          </m:r>
                        </m:sub>
                        <m:sup>
                          <m:r>
                            <a:rPr lang="en-US" sz="2400" b="0" i="1" smtClean="0">
                              <a:latin typeface="Cambria Math" panose="02040503050406030204" pitchFamily="18" charset="0"/>
                            </a:rPr>
                            <m:t>𝑜𝑢𝑡</m:t>
                          </m:r>
                        </m:sup>
                      </m:sSubSup>
                    </m:oMath>
                  </m:oMathPara>
                </a14:m>
                <a:endParaRPr lang="zh-TW" altLang="en-US" sz="2400" dirty="0">
                  <a:latin typeface="Times New Roman" panose="02020603050405020304" pitchFamily="18" charset="0"/>
                  <a:cs typeface="Times New Roman" panose="02020603050405020304" pitchFamily="18" charset="0"/>
                </a:endParaRPr>
              </a:p>
            </p:txBody>
          </p:sp>
        </mc:Choice>
        <mc:Fallback xmlns="">
          <p:sp>
            <p:nvSpPr>
              <p:cNvPr id="97" name="矩形 50">
                <a:extLst>
                  <a:ext uri="{FF2B5EF4-FFF2-40B4-BE49-F238E27FC236}">
                    <a16:creationId xmlns:a16="http://schemas.microsoft.com/office/drawing/2014/main" id="{4DF0242F-027F-9E5C-1F4B-7B6BCB68B7ED}"/>
                  </a:ext>
                </a:extLst>
              </p:cNvPr>
              <p:cNvSpPr>
                <a:spLocks noRot="1" noChangeAspect="1" noMove="1" noResize="1" noEditPoints="1" noAdjustHandles="1" noChangeArrowheads="1" noChangeShapeType="1" noTextEdit="1"/>
              </p:cNvSpPr>
              <p:nvPr/>
            </p:nvSpPr>
            <p:spPr>
              <a:xfrm>
                <a:off x="1159219" y="2036008"/>
                <a:ext cx="2769565" cy="337062"/>
              </a:xfrm>
              <a:prstGeom prst="rect">
                <a:avLst/>
              </a:prstGeom>
              <a:blipFill>
                <a:blip r:embed="rId6"/>
                <a:stretch>
                  <a:fillRect b="-5263"/>
                </a:stretch>
              </a:blipFill>
              <a:ln>
                <a:solidFill>
                  <a:schemeClr val="bg1"/>
                </a:solidFill>
              </a:ln>
            </p:spPr>
            <p:txBody>
              <a:bodyPr/>
              <a:lstStyle/>
              <a:p>
                <a:r>
                  <a:rPr lang="en-US">
                    <a:noFill/>
                  </a:rPr>
                  <a:t> </a:t>
                </a:r>
              </a:p>
            </p:txBody>
          </p:sp>
        </mc:Fallback>
      </mc:AlternateContent>
      <p:cxnSp>
        <p:nvCxnSpPr>
          <p:cNvPr id="98" name="Curved Connector 97">
            <a:extLst>
              <a:ext uri="{FF2B5EF4-FFF2-40B4-BE49-F238E27FC236}">
                <a16:creationId xmlns:a16="http://schemas.microsoft.com/office/drawing/2014/main" id="{74073A49-9F2F-4BBF-0365-70F4A6E6C917}"/>
              </a:ext>
            </a:extLst>
          </p:cNvPr>
          <p:cNvCxnSpPr>
            <a:cxnSpLocks/>
            <a:stCxn id="78" idx="1"/>
            <a:endCxn id="97" idx="1"/>
          </p:cNvCxnSpPr>
          <p:nvPr/>
        </p:nvCxnSpPr>
        <p:spPr>
          <a:xfrm rot="10800000">
            <a:off x="1159219" y="2204540"/>
            <a:ext cx="2612" cy="1319141"/>
          </a:xfrm>
          <a:prstGeom prst="curvedConnector3">
            <a:avLst>
              <a:gd name="adj1" fmla="val 34003063"/>
            </a:avLst>
          </a:prstGeom>
          <a:ln w="28575">
            <a:tailEnd type="triangle"/>
          </a:ln>
        </p:spPr>
        <p:style>
          <a:lnRef idx="1">
            <a:schemeClr val="dk1"/>
          </a:lnRef>
          <a:fillRef idx="0">
            <a:schemeClr val="dk1"/>
          </a:fillRef>
          <a:effectRef idx="0">
            <a:schemeClr val="dk1"/>
          </a:effectRef>
          <a:fontRef idx="minor">
            <a:schemeClr val="tx1"/>
          </a:fontRef>
        </p:style>
      </p:cxnSp>
      <p:sp>
        <p:nvSpPr>
          <p:cNvPr id="106" name="Extract 105">
            <a:extLst>
              <a:ext uri="{FF2B5EF4-FFF2-40B4-BE49-F238E27FC236}">
                <a16:creationId xmlns:a16="http://schemas.microsoft.com/office/drawing/2014/main" id="{26602785-D650-2C6A-E9D4-1AF352BFD478}"/>
              </a:ext>
            </a:extLst>
          </p:cNvPr>
          <p:cNvSpPr/>
          <p:nvPr/>
        </p:nvSpPr>
        <p:spPr>
          <a:xfrm>
            <a:off x="1429201" y="1619390"/>
            <a:ext cx="2464065" cy="391060"/>
          </a:xfrm>
          <a:prstGeom prst="flowChartExtract">
            <a:avLst/>
          </a:prstGeom>
          <a:solidFill>
            <a:srgbClr val="FFD9D5"/>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BFABA5C1-1C18-9A96-F741-5D0DB346F36C}"/>
                  </a:ext>
                </a:extLst>
              </p:cNvPr>
              <p:cNvSpPr txBox="1"/>
              <p:nvPr/>
            </p:nvSpPr>
            <p:spPr>
              <a:xfrm>
                <a:off x="1767699" y="1159412"/>
                <a:ext cx="185980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1" i="1" smtClean="0">
                                  <a:latin typeface="Cambria Math" panose="02040503050406030204" pitchFamily="18" charset="0"/>
                                </a:rPr>
                                <m:t>𝒚</m:t>
                              </m:r>
                            </m:e>
                          </m:acc>
                        </m:e>
                        <m:sub>
                          <m:r>
                            <m:rPr>
                              <m:sty m:val="p"/>
                            </m:rPr>
                            <a:rPr lang="en-US" sz="2400" b="0" i="0" smtClean="0">
                              <a:latin typeface="Cambria Math" panose="02040503050406030204" pitchFamily="18" charset="0"/>
                            </a:rPr>
                            <m:t>test</m:t>
                          </m:r>
                        </m:sub>
                      </m:sSub>
                    </m:oMath>
                  </m:oMathPara>
                </a14:m>
                <a:endParaRPr lang="en-US" sz="2400" dirty="0"/>
              </a:p>
            </p:txBody>
          </p:sp>
        </mc:Choice>
        <mc:Fallback xmlns="">
          <p:sp>
            <p:nvSpPr>
              <p:cNvPr id="110" name="TextBox 109">
                <a:extLst>
                  <a:ext uri="{FF2B5EF4-FFF2-40B4-BE49-F238E27FC236}">
                    <a16:creationId xmlns:a16="http://schemas.microsoft.com/office/drawing/2014/main" id="{BFABA5C1-1C18-9A96-F741-5D0DB346F36C}"/>
                  </a:ext>
                </a:extLst>
              </p:cNvPr>
              <p:cNvSpPr txBox="1">
                <a:spLocks noRot="1" noChangeAspect="1" noMove="1" noResize="1" noEditPoints="1" noAdjustHandles="1" noChangeArrowheads="1" noChangeShapeType="1" noTextEdit="1"/>
              </p:cNvSpPr>
              <p:nvPr/>
            </p:nvSpPr>
            <p:spPr>
              <a:xfrm>
                <a:off x="1767699" y="1159412"/>
                <a:ext cx="1859807" cy="461665"/>
              </a:xfrm>
              <a:prstGeom prst="rect">
                <a:avLst/>
              </a:prstGeom>
              <a:blipFill>
                <a:blip r:embed="rId7"/>
                <a:stretch>
                  <a:fillRect t="-5263" b="-10526"/>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9FC3B766-6137-FA2D-8E6D-EA0207488202}"/>
              </a:ext>
            </a:extLst>
          </p:cNvPr>
          <p:cNvGrpSpPr/>
          <p:nvPr/>
        </p:nvGrpSpPr>
        <p:grpSpPr>
          <a:xfrm>
            <a:off x="4294742" y="4174927"/>
            <a:ext cx="6037297" cy="1256947"/>
            <a:chOff x="4294742" y="4174927"/>
            <a:chExt cx="6037297" cy="1256947"/>
          </a:xfrm>
        </p:grpSpPr>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D1530AFC-A4DF-07F1-A8DA-DFD1E4642328}"/>
                    </a:ext>
                  </a:extLst>
                </p:cNvPr>
                <p:cNvSpPr txBox="1"/>
                <p:nvPr/>
              </p:nvSpPr>
              <p:spPr>
                <a:xfrm>
                  <a:off x="5213040" y="4174927"/>
                  <a:ext cx="5118999" cy="1256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b="1" i="1" smtClean="0">
                                <a:latin typeface="Cambria Math" panose="02040503050406030204" pitchFamily="18" charset="0"/>
                              </a:rPr>
                              <m:t>𝒘</m:t>
                            </m:r>
                          </m:e>
                          <m:sub/>
                          <m:sup>
                            <m:r>
                              <a:rPr lang="en-US" sz="2800" b="0" i="1" smtClean="0">
                                <a:latin typeface="Cambria Math" panose="02040503050406030204" pitchFamily="18" charset="0"/>
                              </a:rPr>
                              <m:t>1</m:t>
                            </m:r>
                          </m:sup>
                        </m:sSubSup>
                        <m:r>
                          <a:rPr lang="en-US" sz="2800" i="1">
                            <a:latin typeface="Cambria Math" panose="02040503050406030204" pitchFamily="18" charset="0"/>
                          </a:rPr>
                          <m:t>=</m:t>
                        </m:r>
                        <m:sSubSup>
                          <m:sSubSupPr>
                            <m:ctrlPr>
                              <a:rPr lang="en-US" sz="2800" i="1">
                                <a:latin typeface="Cambria Math" panose="02040503050406030204" pitchFamily="18" charset="0"/>
                              </a:rPr>
                            </m:ctrlPr>
                          </m:sSubSupPr>
                          <m:e>
                            <m:r>
                              <a:rPr lang="en-US" sz="2800" b="1" i="1">
                                <a:latin typeface="Cambria Math" panose="02040503050406030204" pitchFamily="18" charset="0"/>
                              </a:rPr>
                              <m:t>𝒘</m:t>
                            </m:r>
                          </m:e>
                          <m:sub/>
                          <m:sup>
                            <m:r>
                              <a:rPr lang="en-US" sz="2800" b="0" i="1" smtClean="0">
                                <a:latin typeface="Cambria Math" panose="02040503050406030204" pitchFamily="18" charset="0"/>
                              </a:rPr>
                              <m:t>0</m:t>
                            </m:r>
                          </m:sup>
                        </m:sSubSup>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i="1">
                                <a:latin typeface="Cambria Math" panose="02040503050406030204" pitchFamily="18" charset="0"/>
                              </a:rPr>
                              <m:t>𝜂</m:t>
                            </m:r>
                          </m:num>
                          <m:den>
                            <m:r>
                              <a:rPr lang="en-US" sz="2800" b="0" i="1" smtClean="0">
                                <a:latin typeface="Cambria Math" panose="02040503050406030204" pitchFamily="18" charset="0"/>
                              </a:rPr>
                              <m:t>𝑁</m:t>
                            </m:r>
                          </m:den>
                        </m:f>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𝑁</m:t>
                            </m:r>
                          </m:sup>
                          <m:e>
                            <m:r>
                              <m:rPr>
                                <m:sty m:val="p"/>
                              </m:rPr>
                              <a:rPr lang="en-US" sz="2800" b="0" i="0" smtClean="0">
                                <a:latin typeface="Cambria Math" panose="02040503050406030204" pitchFamily="18" charset="0"/>
                              </a:rPr>
                              <m:t>∇</m:t>
                            </m:r>
                            <m:r>
                              <a:rPr lang="en-US" sz="2800" b="0" i="1" smtClean="0">
                                <a:latin typeface="Cambria Math" panose="02040503050406030204" pitchFamily="18" charset="0"/>
                              </a:rPr>
                              <m:t>ℓ(</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sSub>
                                  <m:sSubPr>
                                    <m:ctrlPr>
                                      <a:rPr lang="en-US" sz="2800" i="1" smtClean="0">
                                        <a:latin typeface="Cambria Math" panose="02040503050406030204" pitchFamily="18" charset="0"/>
                                      </a:rPr>
                                    </m:ctrlPr>
                                  </m:sSubPr>
                                  <m:e>
                                    <m:r>
                                      <a:rPr lang="en-US" sz="2800" b="1" i="1" smtClean="0">
                                        <a:latin typeface="Cambria Math" panose="02040503050406030204" pitchFamily="18" charset="0"/>
                                      </a:rPr>
                                      <m:t>𝒙</m:t>
                                    </m:r>
                                  </m:e>
                                  <m:sub>
                                    <m:r>
                                      <a:rPr lang="en-US" sz="2800" b="0" i="1" smtClean="0">
                                        <a:latin typeface="Cambria Math" panose="02040503050406030204" pitchFamily="18" charset="0"/>
                                      </a:rPr>
                                      <m:t>𝑖</m:t>
                                    </m:r>
                                  </m:sub>
                                </m:sSub>
                              </m:e>
                            </m:d>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1" i="1" smtClean="0">
                                    <a:latin typeface="Cambria Math" panose="02040503050406030204" pitchFamily="18" charset="0"/>
                                  </a:rPr>
                                  <m:t>𝒚</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e>
                        </m:nary>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11" name="TextBox 110">
                  <a:extLst>
                    <a:ext uri="{FF2B5EF4-FFF2-40B4-BE49-F238E27FC236}">
                      <a16:creationId xmlns:a16="http://schemas.microsoft.com/office/drawing/2014/main" id="{D1530AFC-A4DF-07F1-A8DA-DFD1E4642328}"/>
                    </a:ext>
                  </a:extLst>
                </p:cNvPr>
                <p:cNvSpPr txBox="1">
                  <a:spLocks noRot="1" noChangeAspect="1" noMove="1" noResize="1" noEditPoints="1" noAdjustHandles="1" noChangeArrowheads="1" noChangeShapeType="1" noTextEdit="1"/>
                </p:cNvSpPr>
                <p:nvPr/>
              </p:nvSpPr>
              <p:spPr>
                <a:xfrm>
                  <a:off x="5213040" y="4174927"/>
                  <a:ext cx="5118999" cy="1256947"/>
                </a:xfrm>
                <a:prstGeom prst="rect">
                  <a:avLst/>
                </a:prstGeom>
                <a:blipFill>
                  <a:blip r:embed="rId8"/>
                  <a:stretch>
                    <a:fillRect/>
                  </a:stretch>
                </a:blipFill>
              </p:spPr>
              <p:txBody>
                <a:bodyPr/>
                <a:lstStyle/>
                <a:p>
                  <a:r>
                    <a:rPr lang="en-US">
                      <a:noFill/>
                    </a:rPr>
                    <a:t> </a:t>
                  </a:r>
                </a:p>
              </p:txBody>
            </p:sp>
          </mc:Fallback>
        </mc:AlternateContent>
        <p:cxnSp>
          <p:nvCxnSpPr>
            <p:cNvPr id="127" name="Straight Arrow Connector 126">
              <a:extLst>
                <a:ext uri="{FF2B5EF4-FFF2-40B4-BE49-F238E27FC236}">
                  <a16:creationId xmlns:a16="http://schemas.microsoft.com/office/drawing/2014/main" id="{FCD93394-4859-A107-C58D-C4228C8857E1}"/>
                </a:ext>
              </a:extLst>
            </p:cNvPr>
            <p:cNvCxnSpPr>
              <a:cxnSpLocks/>
            </p:cNvCxnSpPr>
            <p:nvPr/>
          </p:nvCxnSpPr>
          <p:spPr>
            <a:xfrm>
              <a:off x="4294742" y="4826175"/>
              <a:ext cx="817085" cy="0"/>
            </a:xfrm>
            <a:prstGeom prst="straightConnector1">
              <a:avLst/>
            </a:prstGeom>
            <a:ln w="28575">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8EBD5B0-623E-4D57-62A9-729F9E0BCA8C}"/>
              </a:ext>
            </a:extLst>
          </p:cNvPr>
          <p:cNvGrpSpPr/>
          <p:nvPr/>
        </p:nvGrpSpPr>
        <p:grpSpPr>
          <a:xfrm>
            <a:off x="4294741" y="2872797"/>
            <a:ext cx="6030334" cy="1256947"/>
            <a:chOff x="4294741" y="2872797"/>
            <a:chExt cx="6030334" cy="1256947"/>
          </a:xfrm>
        </p:grpSpPr>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CA96CFFA-FC40-081D-F3AA-6D0F1DA943EB}"/>
                    </a:ext>
                  </a:extLst>
                </p:cNvPr>
                <p:cNvSpPr txBox="1"/>
                <p:nvPr/>
              </p:nvSpPr>
              <p:spPr>
                <a:xfrm>
                  <a:off x="5206076" y="2872797"/>
                  <a:ext cx="5118999" cy="1256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b="1" i="1" smtClean="0">
                                <a:latin typeface="Cambria Math" panose="02040503050406030204" pitchFamily="18" charset="0"/>
                              </a:rPr>
                              <m:t>𝒘</m:t>
                            </m:r>
                          </m:e>
                          <m:sub/>
                          <m:sup>
                            <m:r>
                              <a:rPr lang="en-US" sz="2800" b="0" i="1" smtClean="0">
                                <a:latin typeface="Cambria Math" panose="02040503050406030204" pitchFamily="18" charset="0"/>
                              </a:rPr>
                              <m:t>2</m:t>
                            </m:r>
                          </m:sup>
                        </m:sSubSup>
                        <m:r>
                          <a:rPr lang="en-US" sz="2800" i="1">
                            <a:latin typeface="Cambria Math" panose="02040503050406030204" pitchFamily="18" charset="0"/>
                          </a:rPr>
                          <m:t>=</m:t>
                        </m:r>
                        <m:sSubSup>
                          <m:sSubSupPr>
                            <m:ctrlPr>
                              <a:rPr lang="en-US" sz="2800" i="1">
                                <a:latin typeface="Cambria Math" panose="02040503050406030204" pitchFamily="18" charset="0"/>
                              </a:rPr>
                            </m:ctrlPr>
                          </m:sSubSupPr>
                          <m:e>
                            <m:r>
                              <a:rPr lang="en-US" sz="2800" b="1" i="1">
                                <a:latin typeface="Cambria Math" panose="02040503050406030204" pitchFamily="18" charset="0"/>
                              </a:rPr>
                              <m:t>𝒘</m:t>
                            </m:r>
                          </m:e>
                          <m:sub/>
                          <m:sup>
                            <m:r>
                              <a:rPr lang="en-US" sz="2800" b="0" i="1" smtClean="0">
                                <a:latin typeface="Cambria Math" panose="02040503050406030204" pitchFamily="18" charset="0"/>
                              </a:rPr>
                              <m:t>1</m:t>
                            </m:r>
                          </m:sup>
                        </m:sSubSup>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i="1">
                                <a:latin typeface="Cambria Math" panose="02040503050406030204" pitchFamily="18" charset="0"/>
                              </a:rPr>
                              <m:t>𝜂</m:t>
                            </m:r>
                          </m:num>
                          <m:den>
                            <m:r>
                              <a:rPr lang="en-US" sz="2800" b="0" i="1" smtClean="0">
                                <a:latin typeface="Cambria Math" panose="02040503050406030204" pitchFamily="18" charset="0"/>
                              </a:rPr>
                              <m:t>𝑁</m:t>
                            </m:r>
                          </m:den>
                        </m:f>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𝑁</m:t>
                            </m:r>
                          </m:sup>
                          <m:e>
                            <m:r>
                              <m:rPr>
                                <m:sty m:val="p"/>
                              </m:rPr>
                              <a:rPr lang="en-US" sz="2800" b="0" i="0" smtClean="0">
                                <a:latin typeface="Cambria Math" panose="02040503050406030204" pitchFamily="18" charset="0"/>
                              </a:rPr>
                              <m:t>∇</m:t>
                            </m:r>
                            <m:r>
                              <a:rPr lang="en-US" sz="2800" b="0" i="1" smtClean="0">
                                <a:latin typeface="Cambria Math" panose="02040503050406030204" pitchFamily="18" charset="0"/>
                              </a:rPr>
                              <m:t>ℓ(</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sSub>
                                  <m:sSubPr>
                                    <m:ctrlPr>
                                      <a:rPr lang="en-US" sz="2800" i="1" smtClean="0">
                                        <a:latin typeface="Cambria Math" panose="02040503050406030204" pitchFamily="18" charset="0"/>
                                      </a:rPr>
                                    </m:ctrlPr>
                                  </m:sSubPr>
                                  <m:e>
                                    <m:r>
                                      <a:rPr lang="en-US" sz="2800" b="1" i="1" smtClean="0">
                                        <a:latin typeface="Cambria Math" panose="02040503050406030204" pitchFamily="18" charset="0"/>
                                      </a:rPr>
                                      <m:t>𝒙</m:t>
                                    </m:r>
                                  </m:e>
                                  <m:sub>
                                    <m:r>
                                      <a:rPr lang="en-US" sz="2800" b="0" i="1" smtClean="0">
                                        <a:latin typeface="Cambria Math" panose="02040503050406030204" pitchFamily="18" charset="0"/>
                                      </a:rPr>
                                      <m:t>𝑖</m:t>
                                    </m:r>
                                  </m:sub>
                                </m:sSub>
                              </m:e>
                            </m:d>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1" i="1" smtClean="0">
                                    <a:latin typeface="Cambria Math" panose="02040503050406030204" pitchFamily="18" charset="0"/>
                                  </a:rPr>
                                  <m:t>𝒚</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e>
                        </m:nary>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21" name="TextBox 120">
                  <a:extLst>
                    <a:ext uri="{FF2B5EF4-FFF2-40B4-BE49-F238E27FC236}">
                      <a16:creationId xmlns:a16="http://schemas.microsoft.com/office/drawing/2014/main" id="{CA96CFFA-FC40-081D-F3AA-6D0F1DA943EB}"/>
                    </a:ext>
                  </a:extLst>
                </p:cNvPr>
                <p:cNvSpPr txBox="1">
                  <a:spLocks noRot="1" noChangeAspect="1" noMove="1" noResize="1" noEditPoints="1" noAdjustHandles="1" noChangeArrowheads="1" noChangeShapeType="1" noTextEdit="1"/>
                </p:cNvSpPr>
                <p:nvPr/>
              </p:nvSpPr>
              <p:spPr>
                <a:xfrm>
                  <a:off x="5206076" y="2872797"/>
                  <a:ext cx="5118999" cy="1256947"/>
                </a:xfrm>
                <a:prstGeom prst="rect">
                  <a:avLst/>
                </a:prstGeom>
                <a:blipFill>
                  <a:blip r:embed="rId9"/>
                  <a:stretch>
                    <a:fillRect/>
                  </a:stretch>
                </a:blipFill>
              </p:spPr>
              <p:txBody>
                <a:bodyPr/>
                <a:lstStyle/>
                <a:p>
                  <a:r>
                    <a:rPr lang="en-US">
                      <a:noFill/>
                    </a:rPr>
                    <a:t> </a:t>
                  </a:r>
                </a:p>
              </p:txBody>
            </p:sp>
          </mc:Fallback>
        </mc:AlternateContent>
        <p:cxnSp>
          <p:nvCxnSpPr>
            <p:cNvPr id="129" name="Straight Arrow Connector 128">
              <a:extLst>
                <a:ext uri="{FF2B5EF4-FFF2-40B4-BE49-F238E27FC236}">
                  <a16:creationId xmlns:a16="http://schemas.microsoft.com/office/drawing/2014/main" id="{5B6CAFDB-0A5B-36F5-F808-227B8D246BA9}"/>
                </a:ext>
              </a:extLst>
            </p:cNvPr>
            <p:cNvCxnSpPr>
              <a:cxnSpLocks/>
            </p:cNvCxnSpPr>
            <p:nvPr/>
          </p:nvCxnSpPr>
          <p:spPr>
            <a:xfrm>
              <a:off x="4294741" y="3523680"/>
              <a:ext cx="817085" cy="0"/>
            </a:xfrm>
            <a:prstGeom prst="straightConnector1">
              <a:avLst/>
            </a:prstGeom>
            <a:ln w="28575">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7AC404BA-B792-8287-5CF1-9E11D0CD25EC}"/>
              </a:ext>
            </a:extLst>
          </p:cNvPr>
          <p:cNvGrpSpPr/>
          <p:nvPr/>
        </p:nvGrpSpPr>
        <p:grpSpPr>
          <a:xfrm>
            <a:off x="4237821" y="1678613"/>
            <a:ext cx="6081356" cy="1256947"/>
            <a:chOff x="4237821" y="1531133"/>
            <a:chExt cx="6081356" cy="1256947"/>
          </a:xfrm>
        </p:grpSpPr>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D0B19157-F71E-1E3B-6A26-19F6BC214B03}"/>
                    </a:ext>
                  </a:extLst>
                </p:cNvPr>
                <p:cNvSpPr txBox="1"/>
                <p:nvPr/>
              </p:nvSpPr>
              <p:spPr>
                <a:xfrm>
                  <a:off x="5200178" y="1531133"/>
                  <a:ext cx="5118999" cy="1256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b="1" i="1" smtClean="0">
                                <a:latin typeface="Cambria Math" panose="02040503050406030204" pitchFamily="18" charset="0"/>
                              </a:rPr>
                              <m:t>𝒘</m:t>
                            </m:r>
                          </m:e>
                          <m:sub/>
                          <m:sup>
                            <m:r>
                              <a:rPr lang="en-US" sz="2800" b="0" i="1" smtClean="0">
                                <a:latin typeface="Cambria Math" panose="02040503050406030204" pitchFamily="18" charset="0"/>
                              </a:rPr>
                              <m:t>3</m:t>
                            </m:r>
                          </m:sup>
                        </m:sSubSup>
                        <m:r>
                          <a:rPr lang="en-US" sz="2800" i="1">
                            <a:latin typeface="Cambria Math" panose="02040503050406030204" pitchFamily="18" charset="0"/>
                          </a:rPr>
                          <m:t>=</m:t>
                        </m:r>
                        <m:sSubSup>
                          <m:sSubSupPr>
                            <m:ctrlPr>
                              <a:rPr lang="en-US" sz="2800" i="1">
                                <a:latin typeface="Cambria Math" panose="02040503050406030204" pitchFamily="18" charset="0"/>
                              </a:rPr>
                            </m:ctrlPr>
                          </m:sSubSupPr>
                          <m:e>
                            <m:r>
                              <a:rPr lang="en-US" sz="2800" b="1" i="1">
                                <a:latin typeface="Cambria Math" panose="02040503050406030204" pitchFamily="18" charset="0"/>
                              </a:rPr>
                              <m:t>𝒘</m:t>
                            </m:r>
                          </m:e>
                          <m:sub/>
                          <m:sup>
                            <m:r>
                              <a:rPr lang="en-US" sz="2800" b="0" i="1" smtClean="0">
                                <a:latin typeface="Cambria Math" panose="02040503050406030204" pitchFamily="18" charset="0"/>
                              </a:rPr>
                              <m:t>2</m:t>
                            </m:r>
                          </m:sup>
                        </m:sSubSup>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i="1">
                                <a:latin typeface="Cambria Math" panose="02040503050406030204" pitchFamily="18" charset="0"/>
                              </a:rPr>
                              <m:t>𝜂</m:t>
                            </m:r>
                          </m:num>
                          <m:den>
                            <m:r>
                              <a:rPr lang="en-US" sz="2800" b="0" i="1" smtClean="0">
                                <a:latin typeface="Cambria Math" panose="02040503050406030204" pitchFamily="18" charset="0"/>
                              </a:rPr>
                              <m:t>𝑁</m:t>
                            </m:r>
                          </m:den>
                        </m:f>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𝑁</m:t>
                            </m:r>
                          </m:sup>
                          <m:e>
                            <m:r>
                              <m:rPr>
                                <m:sty m:val="p"/>
                              </m:rPr>
                              <a:rPr lang="en-US" sz="2800" b="0" i="0" smtClean="0">
                                <a:latin typeface="Cambria Math" panose="02040503050406030204" pitchFamily="18" charset="0"/>
                              </a:rPr>
                              <m:t>∇</m:t>
                            </m:r>
                            <m:r>
                              <a:rPr lang="en-US" sz="2800" b="0" i="1" smtClean="0">
                                <a:latin typeface="Cambria Math" panose="02040503050406030204" pitchFamily="18" charset="0"/>
                              </a:rPr>
                              <m:t>ℓ(</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sSub>
                                  <m:sSubPr>
                                    <m:ctrlPr>
                                      <a:rPr lang="en-US" sz="2800" i="1" smtClean="0">
                                        <a:latin typeface="Cambria Math" panose="02040503050406030204" pitchFamily="18" charset="0"/>
                                      </a:rPr>
                                    </m:ctrlPr>
                                  </m:sSubPr>
                                  <m:e>
                                    <m:r>
                                      <a:rPr lang="en-US" sz="2800" b="1" i="1" smtClean="0">
                                        <a:latin typeface="Cambria Math" panose="02040503050406030204" pitchFamily="18" charset="0"/>
                                      </a:rPr>
                                      <m:t>𝒙</m:t>
                                    </m:r>
                                  </m:e>
                                  <m:sub>
                                    <m:r>
                                      <a:rPr lang="en-US" sz="2800" b="0" i="1" smtClean="0">
                                        <a:latin typeface="Cambria Math" panose="02040503050406030204" pitchFamily="18" charset="0"/>
                                      </a:rPr>
                                      <m:t>𝑖</m:t>
                                    </m:r>
                                  </m:sub>
                                </m:sSub>
                              </m:e>
                            </m:d>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1" i="1" smtClean="0">
                                    <a:latin typeface="Cambria Math" panose="02040503050406030204" pitchFamily="18" charset="0"/>
                                  </a:rPr>
                                  <m:t>𝒚</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e>
                        </m:nary>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22" name="TextBox 121">
                  <a:extLst>
                    <a:ext uri="{FF2B5EF4-FFF2-40B4-BE49-F238E27FC236}">
                      <a16:creationId xmlns:a16="http://schemas.microsoft.com/office/drawing/2014/main" id="{D0B19157-F71E-1E3B-6A26-19F6BC214B03}"/>
                    </a:ext>
                  </a:extLst>
                </p:cNvPr>
                <p:cNvSpPr txBox="1">
                  <a:spLocks noRot="1" noChangeAspect="1" noMove="1" noResize="1" noEditPoints="1" noAdjustHandles="1" noChangeArrowheads="1" noChangeShapeType="1" noTextEdit="1"/>
                </p:cNvSpPr>
                <p:nvPr/>
              </p:nvSpPr>
              <p:spPr>
                <a:xfrm>
                  <a:off x="5200178" y="1531133"/>
                  <a:ext cx="5118999" cy="1256947"/>
                </a:xfrm>
                <a:prstGeom prst="rect">
                  <a:avLst/>
                </a:prstGeom>
                <a:blipFill>
                  <a:blip r:embed="rId10"/>
                  <a:stretch>
                    <a:fillRect/>
                  </a:stretch>
                </a:blipFill>
              </p:spPr>
              <p:txBody>
                <a:bodyPr/>
                <a:lstStyle/>
                <a:p>
                  <a:r>
                    <a:rPr lang="en-US">
                      <a:noFill/>
                    </a:rPr>
                    <a:t> </a:t>
                  </a:r>
                </a:p>
              </p:txBody>
            </p:sp>
          </mc:Fallback>
        </mc:AlternateContent>
        <p:cxnSp>
          <p:nvCxnSpPr>
            <p:cNvPr id="130" name="Straight Arrow Connector 129">
              <a:extLst>
                <a:ext uri="{FF2B5EF4-FFF2-40B4-BE49-F238E27FC236}">
                  <a16:creationId xmlns:a16="http://schemas.microsoft.com/office/drawing/2014/main" id="{191819F5-C323-BE7C-20AF-D26699875CBB}"/>
                </a:ext>
              </a:extLst>
            </p:cNvPr>
            <p:cNvCxnSpPr>
              <a:cxnSpLocks/>
            </p:cNvCxnSpPr>
            <p:nvPr/>
          </p:nvCxnSpPr>
          <p:spPr>
            <a:xfrm>
              <a:off x="4237821" y="2204539"/>
              <a:ext cx="817085" cy="0"/>
            </a:xfrm>
            <a:prstGeom prst="straightConnector1">
              <a:avLst/>
            </a:prstGeom>
            <a:ln w="28575">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5A18F607-1C36-2982-0733-1BD20A411A41}"/>
              </a:ext>
            </a:extLst>
          </p:cNvPr>
          <p:cNvGrpSpPr/>
          <p:nvPr/>
        </p:nvGrpSpPr>
        <p:grpSpPr>
          <a:xfrm>
            <a:off x="4294741" y="5591502"/>
            <a:ext cx="2243186" cy="477503"/>
            <a:chOff x="4294741" y="5591502"/>
            <a:chExt cx="2243186" cy="477503"/>
          </a:xfrm>
        </p:grpSpPr>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DE87D749-C7DF-C556-87A1-EBC305A68EB7}"/>
                    </a:ext>
                  </a:extLst>
                </p:cNvPr>
                <p:cNvSpPr txBox="1"/>
                <p:nvPr/>
              </p:nvSpPr>
              <p:spPr>
                <a:xfrm>
                  <a:off x="4763606" y="5591502"/>
                  <a:ext cx="1774321" cy="4775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a:latin typeface="Cambria Math" panose="02040503050406030204" pitchFamily="18" charset="0"/>
                              </a:rPr>
                            </m:ctrlPr>
                          </m:sSubSupPr>
                          <m:e>
                            <m:r>
                              <a:rPr lang="en-US" sz="2800" b="1" i="1">
                                <a:latin typeface="Cambria Math" panose="02040503050406030204" pitchFamily="18" charset="0"/>
                              </a:rPr>
                              <m:t>𝒘</m:t>
                            </m:r>
                          </m:e>
                          <m:sub/>
                          <m:sup>
                            <m:r>
                              <a:rPr lang="en-US" sz="2800" b="0" i="1" smtClean="0">
                                <a:latin typeface="Cambria Math" panose="02040503050406030204" pitchFamily="18" charset="0"/>
                              </a:rPr>
                              <m:t>0</m:t>
                            </m:r>
                          </m:sup>
                        </m:sSubSup>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23" name="TextBox 122">
                  <a:extLst>
                    <a:ext uri="{FF2B5EF4-FFF2-40B4-BE49-F238E27FC236}">
                      <a16:creationId xmlns:a16="http://schemas.microsoft.com/office/drawing/2014/main" id="{DE87D749-C7DF-C556-87A1-EBC305A68EB7}"/>
                    </a:ext>
                  </a:extLst>
                </p:cNvPr>
                <p:cNvSpPr txBox="1">
                  <a:spLocks noRot="1" noChangeAspect="1" noMove="1" noResize="1" noEditPoints="1" noAdjustHandles="1" noChangeArrowheads="1" noChangeShapeType="1" noTextEdit="1"/>
                </p:cNvSpPr>
                <p:nvPr/>
              </p:nvSpPr>
              <p:spPr>
                <a:xfrm>
                  <a:off x="4763606" y="5591502"/>
                  <a:ext cx="1774321" cy="477503"/>
                </a:xfrm>
                <a:prstGeom prst="rect">
                  <a:avLst/>
                </a:prstGeom>
                <a:blipFill>
                  <a:blip r:embed="rId11"/>
                  <a:stretch>
                    <a:fillRect/>
                  </a:stretch>
                </a:blipFill>
              </p:spPr>
              <p:txBody>
                <a:bodyPr/>
                <a:lstStyle/>
                <a:p>
                  <a:r>
                    <a:rPr lang="en-US">
                      <a:noFill/>
                    </a:rPr>
                    <a:t> </a:t>
                  </a:r>
                </a:p>
              </p:txBody>
            </p:sp>
          </mc:Fallback>
        </mc:AlternateContent>
        <p:cxnSp>
          <p:nvCxnSpPr>
            <p:cNvPr id="132" name="Straight Arrow Connector 131">
              <a:extLst>
                <a:ext uri="{FF2B5EF4-FFF2-40B4-BE49-F238E27FC236}">
                  <a16:creationId xmlns:a16="http://schemas.microsoft.com/office/drawing/2014/main" id="{F1EA4A8E-42FA-AD75-83A0-E792D7075F21}"/>
                </a:ext>
              </a:extLst>
            </p:cNvPr>
            <p:cNvCxnSpPr>
              <a:cxnSpLocks/>
            </p:cNvCxnSpPr>
            <p:nvPr/>
          </p:nvCxnSpPr>
          <p:spPr>
            <a:xfrm>
              <a:off x="4294741" y="5861545"/>
              <a:ext cx="817085" cy="0"/>
            </a:xfrm>
            <a:prstGeom prst="straightConnector1">
              <a:avLst/>
            </a:prstGeom>
            <a:ln w="28575">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FE77EB8A-DEB7-F208-7150-7B1D8132F2F3}"/>
              </a:ext>
            </a:extLst>
          </p:cNvPr>
          <p:cNvSpPr txBox="1"/>
          <p:nvPr/>
        </p:nvSpPr>
        <p:spPr>
          <a:xfrm>
            <a:off x="737756" y="6463114"/>
            <a:ext cx="2773476" cy="461665"/>
          </a:xfrm>
          <a:prstGeom prst="rect">
            <a:avLst/>
          </a:prstGeom>
          <a:noFill/>
        </p:spPr>
        <p:txBody>
          <a:bodyPr wrap="square" rtlCol="0">
            <a:spAutoFit/>
          </a:bodyPr>
          <a:lstStyle/>
          <a:p>
            <a:pPr algn="ctr"/>
            <a:r>
              <a:rPr lang="en-US" sz="2400" dirty="0">
                <a:solidFill>
                  <a:srgbClr val="C00000"/>
                </a:solidFill>
              </a:rPr>
              <a:t>demonstrations </a:t>
            </a:r>
          </a:p>
        </p:txBody>
      </p:sp>
      <p:sp>
        <p:nvSpPr>
          <p:cNvPr id="8" name="Left Brace 7">
            <a:extLst>
              <a:ext uri="{FF2B5EF4-FFF2-40B4-BE49-F238E27FC236}">
                <a16:creationId xmlns:a16="http://schemas.microsoft.com/office/drawing/2014/main" id="{22CABEE4-CCF4-4418-6176-871B8B4FE7FC}"/>
              </a:ext>
            </a:extLst>
          </p:cNvPr>
          <p:cNvSpPr/>
          <p:nvPr/>
        </p:nvSpPr>
        <p:spPr>
          <a:xfrm rot="5400000" flipH="1">
            <a:off x="1993553" y="5415060"/>
            <a:ext cx="201174" cy="2092216"/>
          </a:xfrm>
          <a:prstGeom prst="leftBrace">
            <a:avLst>
              <a:gd name="adj1" fmla="val 146875"/>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 name="Group 14">
            <a:extLst>
              <a:ext uri="{FF2B5EF4-FFF2-40B4-BE49-F238E27FC236}">
                <a16:creationId xmlns:a16="http://schemas.microsoft.com/office/drawing/2014/main" id="{D5DBA7E9-DBE6-9E32-987D-AD14004C42D5}"/>
              </a:ext>
            </a:extLst>
          </p:cNvPr>
          <p:cNvGrpSpPr/>
          <p:nvPr/>
        </p:nvGrpSpPr>
        <p:grpSpPr>
          <a:xfrm>
            <a:off x="7133852" y="5462739"/>
            <a:ext cx="3813833" cy="1037310"/>
            <a:chOff x="7133852" y="5462739"/>
            <a:chExt cx="3813833" cy="1037310"/>
          </a:xfrm>
        </p:grpSpPr>
        <p:sp>
          <p:nvSpPr>
            <p:cNvPr id="9" name="TextBox 8">
              <a:extLst>
                <a:ext uri="{FF2B5EF4-FFF2-40B4-BE49-F238E27FC236}">
                  <a16:creationId xmlns:a16="http://schemas.microsoft.com/office/drawing/2014/main" id="{537E1E13-6D5C-F2D2-9028-B4E052B31C56}"/>
                </a:ext>
              </a:extLst>
            </p:cNvPr>
            <p:cNvSpPr txBox="1"/>
            <p:nvPr/>
          </p:nvSpPr>
          <p:spPr>
            <a:xfrm>
              <a:off x="7133852" y="5669052"/>
              <a:ext cx="3813833" cy="830997"/>
            </a:xfrm>
            <a:prstGeom prst="rect">
              <a:avLst/>
            </a:prstGeom>
            <a:noFill/>
          </p:spPr>
          <p:txBody>
            <a:bodyPr wrap="square" rtlCol="0">
              <a:spAutoFit/>
            </a:bodyPr>
            <a:lstStyle/>
            <a:p>
              <a:pPr algn="ctr"/>
              <a:r>
                <a:rPr lang="en-US" sz="2400" dirty="0">
                  <a:solidFill>
                    <a:srgbClr val="C00000"/>
                  </a:solidFill>
                </a:rPr>
                <a:t>gradients of the empirical loss on the demonstrations </a:t>
              </a:r>
            </a:p>
          </p:txBody>
        </p:sp>
        <p:sp>
          <p:nvSpPr>
            <p:cNvPr id="10" name="Left Brace 9">
              <a:extLst>
                <a:ext uri="{FF2B5EF4-FFF2-40B4-BE49-F238E27FC236}">
                  <a16:creationId xmlns:a16="http://schemas.microsoft.com/office/drawing/2014/main" id="{13076DFC-F95A-2416-E475-F389E94DCD9B}"/>
                </a:ext>
              </a:extLst>
            </p:cNvPr>
            <p:cNvSpPr/>
            <p:nvPr/>
          </p:nvSpPr>
          <p:spPr>
            <a:xfrm rot="5400000" flipH="1">
              <a:off x="8799271" y="4233509"/>
              <a:ext cx="216936" cy="2675395"/>
            </a:xfrm>
            <a:prstGeom prst="leftBrace">
              <a:avLst>
                <a:gd name="adj1" fmla="val 146875"/>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Arc 15">
            <a:extLst>
              <a:ext uri="{FF2B5EF4-FFF2-40B4-BE49-F238E27FC236}">
                <a16:creationId xmlns:a16="http://schemas.microsoft.com/office/drawing/2014/main" id="{C2180D19-BC9F-F636-EDEC-91FAC39095A9}"/>
              </a:ext>
            </a:extLst>
          </p:cNvPr>
          <p:cNvSpPr/>
          <p:nvPr/>
        </p:nvSpPr>
        <p:spPr>
          <a:xfrm>
            <a:off x="2468339" y="6175643"/>
            <a:ext cx="5884765" cy="607211"/>
          </a:xfrm>
          <a:prstGeom prst="arc">
            <a:avLst>
              <a:gd name="adj1" fmla="val 21487"/>
              <a:gd name="adj2" fmla="val 10456476"/>
            </a:avLst>
          </a:prstGeom>
          <a:ln w="57150">
            <a:solidFill>
              <a:srgbClr val="C00000"/>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F1B4F3F7-7435-B2AB-3412-4328B8160434}"/>
              </a:ext>
            </a:extLst>
          </p:cNvPr>
          <p:cNvSpPr txBox="1"/>
          <p:nvPr/>
        </p:nvSpPr>
        <p:spPr>
          <a:xfrm rot="20532534">
            <a:off x="7136515" y="112572"/>
            <a:ext cx="1272048" cy="523220"/>
          </a:xfrm>
          <a:prstGeom prst="rect">
            <a:avLst/>
          </a:prstGeom>
          <a:noFill/>
        </p:spPr>
        <p:txBody>
          <a:bodyPr wrap="square">
            <a:spAutoFit/>
          </a:bodyPr>
          <a:lstStyle/>
          <a:p>
            <a:r>
              <a:rPr lang="en-US" sz="2800" b="1" dirty="0">
                <a:solidFill>
                  <a:srgbClr val="C00000"/>
                </a:solidFill>
                <a:latin typeface="Ink Free" panose="020F0502020204030204" pitchFamily="34" charset="0"/>
                <a:cs typeface="Ink Free" panose="020F0502020204030204" pitchFamily="34" charset="0"/>
              </a:rPr>
              <a:t>!= does</a:t>
            </a:r>
            <a:endParaRPr lang="en-US" sz="2800" b="1" dirty="0">
              <a:latin typeface="Ink Free" panose="020F0502020204030204" pitchFamily="34" charset="0"/>
              <a:cs typeface="Ink Free" panose="020F0502020204030204" pitchFamily="34" charset="0"/>
            </a:endParaRPr>
          </a:p>
        </p:txBody>
      </p:sp>
      <p:grpSp>
        <p:nvGrpSpPr>
          <p:cNvPr id="21" name="Group 20">
            <a:extLst>
              <a:ext uri="{FF2B5EF4-FFF2-40B4-BE49-F238E27FC236}">
                <a16:creationId xmlns:a16="http://schemas.microsoft.com/office/drawing/2014/main" id="{3E5667CA-9911-2676-454F-0F57C05B9051}"/>
              </a:ext>
            </a:extLst>
          </p:cNvPr>
          <p:cNvGrpSpPr/>
          <p:nvPr/>
        </p:nvGrpSpPr>
        <p:grpSpPr>
          <a:xfrm>
            <a:off x="4215306" y="1181621"/>
            <a:ext cx="5267883" cy="474810"/>
            <a:chOff x="5057192" y="3285748"/>
            <a:chExt cx="5267883" cy="474810"/>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0747CF1-EE74-035D-DCFD-5949877B3026}"/>
                    </a:ext>
                  </a:extLst>
                </p:cNvPr>
                <p:cNvSpPr txBox="1"/>
                <p:nvPr/>
              </p:nvSpPr>
              <p:spPr>
                <a:xfrm>
                  <a:off x="5206076" y="3285748"/>
                  <a:ext cx="5118999" cy="4748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𝒚</m:t>
                                </m:r>
                              </m:e>
                            </m:acc>
                          </m:e>
                          <m:sub>
                            <m:r>
                              <m:rPr>
                                <m:sty m:val="p"/>
                              </m:rPr>
                              <a:rPr lang="en-US" sz="2800">
                                <a:latin typeface="Cambria Math" panose="02040503050406030204" pitchFamily="18" charset="0"/>
                              </a:rPr>
                              <m:t>test</m:t>
                            </m:r>
                          </m:sub>
                        </m:sSub>
                        <m:r>
                          <a:rPr lang="en-US" sz="2800" b="0" i="0" smtClean="0">
                            <a:latin typeface="Cambria Math" panose="02040503050406030204" pitchFamily="18" charset="0"/>
                          </a:rPr>
                          <m:t>=</m:t>
                        </m:r>
                        <m:r>
                          <a:rPr lang="en-US" sz="2800" b="0" i="1" smtClean="0">
                            <a:latin typeface="Cambria Math" panose="02040503050406030204" pitchFamily="18" charset="0"/>
                          </a:rPr>
                          <m:t>𝑓</m:t>
                        </m:r>
                        <m:r>
                          <a:rPr lang="en-US" sz="2800" b="0" i="0" smtClean="0">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 </m:t>
                            </m:r>
                            <m:r>
                              <a:rPr lang="en-US" sz="2800" b="1" i="1">
                                <a:latin typeface="Cambria Math" panose="02040503050406030204" pitchFamily="18" charset="0"/>
                              </a:rPr>
                              <m:t>𝒙</m:t>
                            </m:r>
                          </m:e>
                          <m:sub>
                            <m:r>
                              <m:rPr>
                                <m:sty m:val="p"/>
                              </m:rPr>
                              <a:rPr lang="en-US" sz="2800">
                                <a:latin typeface="Cambria Math" panose="02040503050406030204" pitchFamily="18" charset="0"/>
                              </a:rPr>
                              <m:t>test</m:t>
                            </m:r>
                          </m:sub>
                        </m:sSub>
                        <m:r>
                          <a:rPr lang="en-US" sz="2800" b="0" i="0" smtClean="0">
                            <a:latin typeface="Cambria Math" panose="02040503050406030204" pitchFamily="18" charset="0"/>
                          </a:rPr>
                          <m:t>;</m:t>
                        </m:r>
                        <m:sSubSup>
                          <m:sSubSupPr>
                            <m:ctrlPr>
                              <a:rPr lang="en-US" sz="2800" i="1">
                                <a:latin typeface="Cambria Math" panose="02040503050406030204" pitchFamily="18" charset="0"/>
                              </a:rPr>
                            </m:ctrlPr>
                          </m:sSubSupPr>
                          <m:e>
                            <m:r>
                              <a:rPr lang="en-US" sz="2800" b="1" i="1">
                                <a:latin typeface="Cambria Math" panose="02040503050406030204" pitchFamily="18" charset="0"/>
                              </a:rPr>
                              <m:t>𝒘</m:t>
                            </m:r>
                          </m:e>
                          <m:sub/>
                          <m:sup>
                            <m:r>
                              <a:rPr lang="en-US" sz="2800" b="0" i="1" smtClean="0">
                                <a:latin typeface="Cambria Math" panose="02040503050406030204" pitchFamily="18" charset="0"/>
                              </a:rPr>
                              <m:t>3</m:t>
                            </m:r>
                          </m:sup>
                        </m:sSubSup>
                        <m:r>
                          <a:rPr lang="en-US" sz="2800" b="0" i="0" smtClean="0">
                            <a:latin typeface="Cambria Math" panose="02040503050406030204" pitchFamily="18" charset="0"/>
                          </a:rPr>
                          <m:t>) </m:t>
                        </m:r>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30747CF1-EE74-035D-DCFD-5949877B3026}"/>
                    </a:ext>
                  </a:extLst>
                </p:cNvPr>
                <p:cNvSpPr txBox="1">
                  <a:spLocks noRot="1" noChangeAspect="1" noMove="1" noResize="1" noEditPoints="1" noAdjustHandles="1" noChangeArrowheads="1" noChangeShapeType="1" noTextEdit="1"/>
                </p:cNvSpPr>
                <p:nvPr/>
              </p:nvSpPr>
              <p:spPr>
                <a:xfrm>
                  <a:off x="5206076" y="3285748"/>
                  <a:ext cx="5118999" cy="474810"/>
                </a:xfrm>
                <a:prstGeom prst="rect">
                  <a:avLst/>
                </a:prstGeom>
                <a:blipFill>
                  <a:blip r:embed="rId12"/>
                  <a:stretch>
                    <a:fillRect/>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2F7A8F4E-4F80-928A-50C3-837A6208908C}"/>
                </a:ext>
              </a:extLst>
            </p:cNvPr>
            <p:cNvCxnSpPr>
              <a:cxnSpLocks/>
            </p:cNvCxnSpPr>
            <p:nvPr/>
          </p:nvCxnSpPr>
          <p:spPr>
            <a:xfrm>
              <a:off x="5057192" y="3578065"/>
              <a:ext cx="817085" cy="0"/>
            </a:xfrm>
            <a:prstGeom prst="straightConnector1">
              <a:avLst/>
            </a:prstGeom>
            <a:ln w="28575">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9F604D6B-4D7B-0D2D-6C5A-062BF631D908}"/>
              </a:ext>
            </a:extLst>
          </p:cNvPr>
          <p:cNvSpPr txBox="1"/>
          <p:nvPr/>
        </p:nvSpPr>
        <p:spPr>
          <a:xfrm>
            <a:off x="8641923" y="62453"/>
            <a:ext cx="3522246" cy="369332"/>
          </a:xfrm>
          <a:prstGeom prst="rect">
            <a:avLst/>
          </a:prstGeom>
          <a:noFill/>
        </p:spPr>
        <p:txBody>
          <a:bodyPr wrap="none" rtlCol="0">
            <a:spAutoFit/>
          </a:bodyPr>
          <a:lstStyle/>
          <a:p>
            <a:pPr algn="ctr"/>
            <a:r>
              <a:rPr lang="en-US" sz="1800" dirty="0">
                <a:latin typeface="Avenir Book" panose="02000503020000020003" pitchFamily="2" charset="0"/>
              </a:rPr>
              <a:t>[Von Oswald et al. 2023; others]</a:t>
            </a:r>
            <a:endParaRPr lang="en-US" sz="2000" dirty="0">
              <a:latin typeface="Avenir Book" panose="02000503020000020003" pitchFamily="2" charset="0"/>
            </a:endParaRPr>
          </a:p>
        </p:txBody>
      </p:sp>
    </p:spTree>
    <p:extLst>
      <p:ext uri="{BB962C8B-B14F-4D97-AF65-F5344CB8AC3E}">
        <p14:creationId xmlns:p14="http://schemas.microsoft.com/office/powerpoint/2010/main" val="73557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FE11-5E2B-2272-6C6D-09B7C6363D3D}"/>
              </a:ext>
            </a:extLst>
          </p:cNvPr>
          <p:cNvSpPr>
            <a:spLocks noGrp="1"/>
          </p:cNvSpPr>
          <p:nvPr>
            <p:ph type="title"/>
          </p:nvPr>
        </p:nvSpPr>
        <p:spPr/>
        <p:txBody>
          <a:bodyPr/>
          <a:lstStyle/>
          <a:p>
            <a:r>
              <a:rPr lang="en-US" dirty="0"/>
              <a:t>Our recommendations</a:t>
            </a:r>
          </a:p>
        </p:txBody>
      </p:sp>
      <p:sp>
        <p:nvSpPr>
          <p:cNvPr id="3" name="Content Placeholder 2">
            <a:extLst>
              <a:ext uri="{FF2B5EF4-FFF2-40B4-BE49-F238E27FC236}">
                <a16:creationId xmlns:a16="http://schemas.microsoft.com/office/drawing/2014/main" id="{D17E25E1-C622-7A66-EC51-238963CD3A3F}"/>
              </a:ext>
            </a:extLst>
          </p:cNvPr>
          <p:cNvSpPr>
            <a:spLocks noGrp="1"/>
          </p:cNvSpPr>
          <p:nvPr>
            <p:ph idx="1"/>
          </p:nvPr>
        </p:nvSpPr>
        <p:spPr>
          <a:xfrm>
            <a:off x="693654" y="1690689"/>
            <a:ext cx="11061570" cy="4684056"/>
          </a:xfrm>
        </p:spPr>
        <p:txBody>
          <a:bodyPr>
            <a:normAutofit/>
          </a:bodyPr>
          <a:lstStyle/>
          <a:p>
            <a:pPr marL="457200" indent="-457200">
              <a:buFont typeface="+mj-lt"/>
              <a:buAutoNum type="arabicPeriod"/>
            </a:pPr>
            <a:r>
              <a:rPr lang="en-US" sz="2400" dirty="0"/>
              <a:t>Refrain from using established terminology inappropriately to avoid confusion.</a:t>
            </a:r>
          </a:p>
          <a:p>
            <a:pPr lvl="1"/>
            <a:endParaRPr lang="en-US" sz="2400" dirty="0"/>
          </a:p>
          <a:p>
            <a:pPr marL="457200" indent="-457200">
              <a:buFont typeface="+mj-lt"/>
              <a:buAutoNum type="arabicPeriod"/>
            </a:pPr>
            <a:r>
              <a:rPr lang="en-US" sz="2400" dirty="0"/>
              <a:t> Avoid misleading statements.</a:t>
            </a:r>
          </a:p>
          <a:p>
            <a:pPr marL="457200" lvl="1" indent="0">
              <a:buNone/>
            </a:pPr>
            <a:r>
              <a:rPr lang="en-US" sz="2000" dirty="0">
                <a:solidFill>
                  <a:srgbClr val="FF0000"/>
                </a:solidFill>
              </a:rPr>
              <a:t>Transformers learn in-context by gradient descent </a:t>
            </a:r>
            <a:r>
              <a:rPr lang="en-US" sz="2000" dirty="0"/>
              <a:t>→ </a:t>
            </a:r>
            <a:r>
              <a:rPr lang="en-US" sz="2000" dirty="0">
                <a:solidFill>
                  <a:srgbClr val="0070C0"/>
                </a:solidFill>
              </a:rPr>
              <a:t>Transformers can perform gradient descent when trained appropriately</a:t>
            </a:r>
            <a:br>
              <a:rPr lang="en-US" sz="2000" dirty="0">
                <a:solidFill>
                  <a:srgbClr val="0070C0"/>
                </a:solidFill>
              </a:rPr>
            </a:br>
            <a:endParaRPr lang="en-US" sz="2400" dirty="0"/>
          </a:p>
          <a:p>
            <a:pPr marL="457200" indent="-457200">
              <a:buFont typeface="+mj-lt"/>
              <a:buAutoNum type="arabicPeriod"/>
            </a:pPr>
            <a:r>
              <a:rPr lang="en-US" sz="2400" dirty="0"/>
              <a:t>Maintain parallels to real world settings when developing theories in lab.</a:t>
            </a:r>
          </a:p>
          <a:p>
            <a:pPr marL="457200" lvl="1" indent="0">
              <a:buNone/>
            </a:pPr>
            <a:r>
              <a:rPr lang="en-US" sz="2000" dirty="0"/>
              <a:t>It is OK to study ICL in a simpler setting like Linear Regression, </a:t>
            </a:r>
            <a:br>
              <a:rPr lang="en-US" sz="2000" dirty="0"/>
            </a:br>
            <a:r>
              <a:rPr lang="en-US" sz="2000" dirty="0"/>
              <a:t>	but need to find a corresponding pretraining distribution to elicit ICL.</a:t>
            </a:r>
          </a:p>
        </p:txBody>
      </p:sp>
      <p:sp>
        <p:nvSpPr>
          <p:cNvPr id="4" name="Slide Number Placeholder 3">
            <a:extLst>
              <a:ext uri="{FF2B5EF4-FFF2-40B4-BE49-F238E27FC236}">
                <a16:creationId xmlns:a16="http://schemas.microsoft.com/office/drawing/2014/main" id="{AF9C09C7-9BB9-6174-7232-725520A3FF3E}"/>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24</a:t>
            </a:fld>
            <a:endParaRPr lang="en-US" dirty="0"/>
          </a:p>
        </p:txBody>
      </p:sp>
    </p:spTree>
    <p:extLst>
      <p:ext uri="{BB962C8B-B14F-4D97-AF65-F5344CB8AC3E}">
        <p14:creationId xmlns:p14="http://schemas.microsoft.com/office/powerpoint/2010/main" val="379039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6243D93E-060E-58B3-57AA-13B2156BBE8B}"/>
                  </a:ext>
                </a:extLst>
              </p:cNvPr>
              <p:cNvSpPr>
                <a:spLocks noGrp="1"/>
              </p:cNvSpPr>
              <p:nvPr>
                <p:ph type="title"/>
              </p:nvPr>
            </p:nvSpPr>
            <p:spPr>
              <a:xfrm>
                <a:off x="838200" y="365125"/>
                <a:ext cx="10515600" cy="1325563"/>
              </a:xfrm>
            </p:spPr>
            <p:txBody>
              <a:bodyPr/>
              <a:lstStyle/>
              <a:p>
                <a:r>
                  <a:rPr lang="en-US" dirty="0"/>
                  <a:t>Evidence against </a:t>
                </a:r>
                <a14:m>
                  <m:oMath xmlns:m="http://schemas.openxmlformats.org/officeDocument/2006/math">
                    <m:r>
                      <m:rPr>
                        <m:sty m:val="p"/>
                      </m:rPr>
                      <a:rPr lang="en-US" sz="4400" b="0" i="0" smtClean="0">
                        <a:latin typeface="Cambria Math" panose="02040503050406030204" pitchFamily="18" charset="0"/>
                        <a:cs typeface="Arial" panose="020B0604020202020204" pitchFamily="34" charset="0"/>
                      </a:rPr>
                      <m:t>ICL</m:t>
                    </m:r>
                    <m:r>
                      <a:rPr lang="en-US" sz="4400" b="0" i="0" smtClean="0">
                        <a:latin typeface="Cambria Math" panose="02040503050406030204" pitchFamily="18" charset="0"/>
                        <a:ea typeface="Cambria Math" panose="02040503050406030204" pitchFamily="18" charset="0"/>
                        <a:cs typeface="Arial" panose="020B0604020202020204" pitchFamily="34" charset="0"/>
                      </a:rPr>
                      <m:t>≈</m:t>
                    </m:r>
                    <m:r>
                      <m:rPr>
                        <m:sty m:val="p"/>
                      </m:rPr>
                      <a:rPr lang="en-US" sz="4400" b="0" i="0" smtClean="0">
                        <a:latin typeface="Cambria Math" panose="02040503050406030204" pitchFamily="18" charset="0"/>
                        <a:ea typeface="Cambria Math" panose="02040503050406030204" pitchFamily="18" charset="0"/>
                        <a:cs typeface="Arial" panose="020B0604020202020204" pitchFamily="34" charset="0"/>
                      </a:rPr>
                      <m:t>GD</m:t>
                    </m:r>
                  </m:oMath>
                </a14:m>
                <a:r>
                  <a:rPr lang="en-US" dirty="0"/>
                  <a:t>: Performance</a:t>
                </a:r>
              </a:p>
            </p:txBody>
          </p:sp>
        </mc:Choice>
        <mc:Fallback xmlns="">
          <p:sp>
            <p:nvSpPr>
              <p:cNvPr id="6" name="Title 1">
                <a:extLst>
                  <a:ext uri="{FF2B5EF4-FFF2-40B4-BE49-F238E27FC236}">
                    <a16:creationId xmlns:a16="http://schemas.microsoft.com/office/drawing/2014/main" id="{6243D93E-060E-58B3-57AA-13B2156BBE8B}"/>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3"/>
                <a:stretch>
                  <a:fillRect l="-2377"/>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FB5EC44-28A9-0333-7B3D-FBDDE6C511FB}"/>
              </a:ext>
            </a:extLst>
          </p:cNvPr>
          <p:cNvSpPr txBox="1"/>
          <p:nvPr/>
        </p:nvSpPr>
        <p:spPr>
          <a:xfrm>
            <a:off x="818552" y="1478423"/>
            <a:ext cx="10515599" cy="769441"/>
          </a:xfrm>
          <a:prstGeom prst="rect">
            <a:avLst/>
          </a:prstGeom>
          <a:noFill/>
        </p:spPr>
        <p:txBody>
          <a:bodyPr wrap="square" rtlCol="0">
            <a:spAutoFit/>
          </a:bodyPr>
          <a:lstStyle/>
          <a:p>
            <a:r>
              <a:rPr lang="en-US" sz="2400" dirty="0"/>
              <a:t>Comparing the top prediction in the label set doesn’t paint the whole picture.</a:t>
            </a:r>
          </a:p>
          <a:p>
            <a:endParaRPr lang="en-US" sz="2000" dirty="0"/>
          </a:p>
        </p:txBody>
      </p:sp>
      <p:sp>
        <p:nvSpPr>
          <p:cNvPr id="11" name="Rounded Rectangle 10">
            <a:extLst>
              <a:ext uri="{FF2B5EF4-FFF2-40B4-BE49-F238E27FC236}">
                <a16:creationId xmlns:a16="http://schemas.microsoft.com/office/drawing/2014/main" id="{CC826BEE-9ECA-1992-2EBB-2EE8E56CE5DB}"/>
              </a:ext>
            </a:extLst>
          </p:cNvPr>
          <p:cNvSpPr/>
          <p:nvPr/>
        </p:nvSpPr>
        <p:spPr>
          <a:xfrm>
            <a:off x="459762" y="4852153"/>
            <a:ext cx="5452732" cy="76933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r>
              <a:rPr lang="en-US" sz="1600" b="1" dirty="0">
                <a:solidFill>
                  <a:schemeClr val="tx1"/>
                </a:solidFill>
                <a:latin typeface="Consolas" panose="020B0609020204030204" pitchFamily="49" charset="0"/>
                <a:cs typeface="Consolas" panose="020B0609020204030204" pitchFamily="49" charset="0"/>
              </a:rPr>
              <a:t>Input:</a:t>
            </a:r>
            <a:r>
              <a:rPr lang="en-US" sz="1600" dirty="0">
                <a:solidFill>
                  <a:schemeClr val="tx1"/>
                </a:solidFill>
                <a:latin typeface="Consolas" panose="020B0609020204030204" pitchFamily="49" charset="0"/>
                <a:cs typeface="Consolas" panose="020B0609020204030204" pitchFamily="49" charset="0"/>
              </a:rPr>
              <a:t> Rookie Taylor Wins Playoff at Tahoe </a:t>
            </a:r>
          </a:p>
          <a:p>
            <a:r>
              <a:rPr lang="en-US" sz="1600" b="1" dirty="0">
                <a:solidFill>
                  <a:schemeClr val="tx1"/>
                </a:solidFill>
                <a:latin typeface="Consolas" panose="020B0609020204030204" pitchFamily="49" charset="0"/>
                <a:cs typeface="Consolas" panose="020B0609020204030204" pitchFamily="49" charset="0"/>
              </a:rPr>
              <a:t>Output:</a:t>
            </a:r>
          </a:p>
        </p:txBody>
      </p:sp>
      <p:cxnSp>
        <p:nvCxnSpPr>
          <p:cNvPr id="12" name="Straight Arrow Connector 11">
            <a:extLst>
              <a:ext uri="{FF2B5EF4-FFF2-40B4-BE49-F238E27FC236}">
                <a16:creationId xmlns:a16="http://schemas.microsoft.com/office/drawing/2014/main" id="{77C28E16-D6AA-AAE9-409F-C0E4B0B03DC9}"/>
              </a:ext>
            </a:extLst>
          </p:cNvPr>
          <p:cNvCxnSpPr>
            <a:cxnSpLocks/>
          </p:cNvCxnSpPr>
          <p:nvPr/>
        </p:nvCxnSpPr>
        <p:spPr>
          <a:xfrm>
            <a:off x="6026995" y="5202441"/>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3" name="Straight Arrow Connector 12">
            <a:extLst>
              <a:ext uri="{FF2B5EF4-FFF2-40B4-BE49-F238E27FC236}">
                <a16:creationId xmlns:a16="http://schemas.microsoft.com/office/drawing/2014/main" id="{767B9262-01A9-6257-3802-B34EB8245B33}"/>
              </a:ext>
            </a:extLst>
          </p:cNvPr>
          <p:cNvCxnSpPr>
            <a:cxnSpLocks/>
          </p:cNvCxnSpPr>
          <p:nvPr/>
        </p:nvCxnSpPr>
        <p:spPr>
          <a:xfrm>
            <a:off x="8430418" y="5236819"/>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6" name="Rounded Rectangle 15">
            <a:extLst>
              <a:ext uri="{FF2B5EF4-FFF2-40B4-BE49-F238E27FC236}">
                <a16:creationId xmlns:a16="http://schemas.microsoft.com/office/drawing/2014/main" id="{556D9EC6-497E-D134-6186-9A11CB4E99DE}"/>
              </a:ext>
            </a:extLst>
          </p:cNvPr>
          <p:cNvSpPr/>
          <p:nvPr/>
        </p:nvSpPr>
        <p:spPr>
          <a:xfrm>
            <a:off x="459762" y="2441263"/>
            <a:ext cx="5452732" cy="2077599"/>
          </a:xfrm>
          <a:prstGeom prst="roundRect">
            <a:avLst>
              <a:gd name="adj" fmla="val 89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r>
              <a:rPr lang="en-US" sz="1600" b="1" dirty="0">
                <a:solidFill>
                  <a:schemeClr val="tx1"/>
                </a:solidFill>
                <a:latin typeface="Consolas" panose="020B0609020204030204" pitchFamily="49" charset="0"/>
                <a:cs typeface="Consolas" panose="020B0609020204030204" pitchFamily="49" charset="0"/>
              </a:rPr>
              <a:t>Input:</a:t>
            </a:r>
            <a:r>
              <a:rPr lang="en-US" sz="1600" dirty="0">
                <a:solidFill>
                  <a:schemeClr val="tx1"/>
                </a:solidFill>
                <a:latin typeface="Consolas" panose="020B0609020204030204" pitchFamily="49" charset="0"/>
                <a:cs typeface="Consolas" panose="020B0609020204030204" pitchFamily="49" charset="0"/>
              </a:rPr>
              <a:t> Apple recalls 15in PowerBook batteries </a:t>
            </a:r>
          </a:p>
          <a:p>
            <a:r>
              <a:rPr lang="en-US" sz="1600" b="1" dirty="0">
                <a:solidFill>
                  <a:schemeClr val="tx1"/>
                </a:solidFill>
                <a:latin typeface="Consolas" panose="020B0609020204030204" pitchFamily="49" charset="0"/>
                <a:cs typeface="Consolas" panose="020B0609020204030204" pitchFamily="49" charset="0"/>
              </a:rPr>
              <a:t>Output:</a:t>
            </a:r>
            <a:r>
              <a:rPr lang="en-US" sz="1600" dirty="0">
                <a:solidFill>
                  <a:schemeClr val="tx1"/>
                </a:solidFill>
                <a:latin typeface="Consolas" panose="020B0609020204030204" pitchFamily="49" charset="0"/>
                <a:cs typeface="Consolas" panose="020B0609020204030204" pitchFamily="49" charset="0"/>
              </a:rPr>
              <a:t> Tech</a:t>
            </a:r>
          </a:p>
          <a:p>
            <a:r>
              <a:rPr lang="en-US" sz="1600" b="1" dirty="0">
                <a:solidFill>
                  <a:schemeClr val="tx1"/>
                </a:solidFill>
                <a:latin typeface="Consolas" panose="020B0609020204030204" pitchFamily="49" charset="0"/>
                <a:cs typeface="Consolas" panose="020B0609020204030204" pitchFamily="49" charset="0"/>
              </a:rPr>
              <a:t>Input:</a:t>
            </a:r>
            <a:r>
              <a:rPr lang="en-US" sz="1600" dirty="0">
                <a:solidFill>
                  <a:schemeClr val="tx1"/>
                </a:solidFill>
                <a:latin typeface="Consolas" panose="020B0609020204030204" pitchFamily="49" charset="0"/>
                <a:cs typeface="Consolas" panose="020B0609020204030204" pitchFamily="49" charset="0"/>
              </a:rPr>
              <a:t> Major attack by rebels on Nepalese town</a:t>
            </a:r>
          </a:p>
          <a:p>
            <a:r>
              <a:rPr lang="en-US" sz="1600" b="1" dirty="0">
                <a:solidFill>
                  <a:schemeClr val="tx1"/>
                </a:solidFill>
                <a:latin typeface="Consolas" panose="020B0609020204030204" pitchFamily="49" charset="0"/>
                <a:cs typeface="Consolas" panose="020B0609020204030204" pitchFamily="49" charset="0"/>
              </a:rPr>
              <a:t>Output:</a:t>
            </a:r>
            <a:r>
              <a:rPr lang="en-US" sz="1600" dirty="0">
                <a:solidFill>
                  <a:schemeClr val="tx1"/>
                </a:solidFill>
                <a:latin typeface="Consolas" panose="020B0609020204030204" pitchFamily="49" charset="0"/>
                <a:cs typeface="Consolas" panose="020B0609020204030204" pitchFamily="49" charset="0"/>
              </a:rPr>
              <a:t> World</a:t>
            </a:r>
          </a:p>
          <a:p>
            <a:r>
              <a:rPr lang="en-US" sz="1600" dirty="0">
                <a:solidFill>
                  <a:schemeClr val="tx1"/>
                </a:solidFill>
                <a:latin typeface="Consolas" panose="020B0609020204030204" pitchFamily="49" charset="0"/>
                <a:cs typeface="Consolas" panose="020B0609020204030204" pitchFamily="49" charset="0"/>
              </a:rPr>
              <a:t>...</a:t>
            </a:r>
          </a:p>
          <a:p>
            <a:r>
              <a:rPr lang="en-US" sz="1600" b="1" dirty="0">
                <a:solidFill>
                  <a:schemeClr val="tx1"/>
                </a:solidFill>
                <a:latin typeface="Consolas" panose="020B0609020204030204" pitchFamily="49" charset="0"/>
                <a:cs typeface="Consolas" panose="020B0609020204030204" pitchFamily="49" charset="0"/>
              </a:rPr>
              <a:t>Input:</a:t>
            </a:r>
            <a:r>
              <a:rPr lang="en-US" sz="1600" dirty="0">
                <a:solidFill>
                  <a:schemeClr val="tx1"/>
                </a:solidFill>
                <a:latin typeface="Consolas" panose="020B0609020204030204" pitchFamily="49" charset="0"/>
                <a:cs typeface="Consolas" panose="020B0609020204030204" pitchFamily="49" charset="0"/>
              </a:rPr>
              <a:t> Rookie Taylor Wins Playoff at Reno-Tahoe </a:t>
            </a:r>
          </a:p>
          <a:p>
            <a:r>
              <a:rPr lang="en-US" sz="1600" b="1" dirty="0">
                <a:solidFill>
                  <a:schemeClr val="tx1"/>
                </a:solidFill>
                <a:latin typeface="Consolas" panose="020B0609020204030204" pitchFamily="49" charset="0"/>
                <a:cs typeface="Consolas" panose="020B0609020204030204" pitchFamily="49" charset="0"/>
              </a:rPr>
              <a:t>Output:</a:t>
            </a:r>
          </a:p>
        </p:txBody>
      </p:sp>
      <p:cxnSp>
        <p:nvCxnSpPr>
          <p:cNvPr id="17" name="Straight Arrow Connector 16">
            <a:extLst>
              <a:ext uri="{FF2B5EF4-FFF2-40B4-BE49-F238E27FC236}">
                <a16:creationId xmlns:a16="http://schemas.microsoft.com/office/drawing/2014/main" id="{3E25355F-4769-2271-F3D7-AF21F7D7CF20}"/>
              </a:ext>
            </a:extLst>
          </p:cNvPr>
          <p:cNvCxnSpPr>
            <a:cxnSpLocks/>
          </p:cNvCxnSpPr>
          <p:nvPr/>
        </p:nvCxnSpPr>
        <p:spPr>
          <a:xfrm>
            <a:off x="6026995" y="3509275"/>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37AAE932-16C9-C846-6FCF-5EFD4EF4848F}"/>
              </a:ext>
            </a:extLst>
          </p:cNvPr>
          <p:cNvCxnSpPr>
            <a:cxnSpLocks/>
          </p:cNvCxnSpPr>
          <p:nvPr/>
        </p:nvCxnSpPr>
        <p:spPr>
          <a:xfrm>
            <a:off x="8420364" y="3481629"/>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graphicFrame>
        <p:nvGraphicFramePr>
          <p:cNvPr id="22" name="Chart 21">
            <a:extLst>
              <a:ext uri="{FF2B5EF4-FFF2-40B4-BE49-F238E27FC236}">
                <a16:creationId xmlns:a16="http://schemas.microsoft.com/office/drawing/2014/main" id="{1083A4F1-BB4D-BC1F-F054-133494219E42}"/>
              </a:ext>
            </a:extLst>
          </p:cNvPr>
          <p:cNvGraphicFramePr>
            <a:graphicFrameLocks/>
          </p:cNvGraphicFramePr>
          <p:nvPr/>
        </p:nvGraphicFramePr>
        <p:xfrm>
          <a:off x="9072181" y="3879025"/>
          <a:ext cx="2282961" cy="18020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1B59A37A-AD77-9DFB-542E-8417B7678C3F}"/>
              </a:ext>
            </a:extLst>
          </p:cNvPr>
          <p:cNvGraphicFramePr>
            <a:graphicFrameLocks/>
          </p:cNvGraphicFramePr>
          <p:nvPr/>
        </p:nvGraphicFramePr>
        <p:xfrm>
          <a:off x="9112607" y="2416260"/>
          <a:ext cx="2282961" cy="1889803"/>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71A84930-B47A-13A8-69FB-DD9EAF3A723A}"/>
              </a:ext>
            </a:extLst>
          </p:cNvPr>
          <p:cNvSpPr txBox="1"/>
          <p:nvPr/>
        </p:nvSpPr>
        <p:spPr>
          <a:xfrm>
            <a:off x="6553053" y="2456687"/>
            <a:ext cx="1877365" cy="400110"/>
          </a:xfrm>
          <a:prstGeom prst="rect">
            <a:avLst/>
          </a:prstGeom>
          <a:noFill/>
        </p:spPr>
        <p:txBody>
          <a:bodyPr wrap="square" rtlCol="0">
            <a:spAutoFit/>
          </a:bodyPr>
          <a:lstStyle/>
          <a:p>
            <a:pPr algn="ctr"/>
            <a:r>
              <a:rPr lang="en-US" sz="2000" dirty="0">
                <a:solidFill>
                  <a:srgbClr val="C00000"/>
                </a:solidFill>
              </a:rPr>
              <a:t>ICL</a:t>
            </a:r>
          </a:p>
        </p:txBody>
      </p:sp>
      <p:sp>
        <p:nvSpPr>
          <p:cNvPr id="25" name="TextBox 24">
            <a:extLst>
              <a:ext uri="{FF2B5EF4-FFF2-40B4-BE49-F238E27FC236}">
                <a16:creationId xmlns:a16="http://schemas.microsoft.com/office/drawing/2014/main" id="{2599BFD9-F983-4E91-2589-BEBA4BD6B877}"/>
              </a:ext>
            </a:extLst>
          </p:cNvPr>
          <p:cNvSpPr txBox="1"/>
          <p:nvPr/>
        </p:nvSpPr>
        <p:spPr>
          <a:xfrm>
            <a:off x="6373271" y="4134742"/>
            <a:ext cx="2245835" cy="400110"/>
          </a:xfrm>
          <a:prstGeom prst="rect">
            <a:avLst/>
          </a:prstGeom>
          <a:noFill/>
        </p:spPr>
        <p:txBody>
          <a:bodyPr wrap="square" rtlCol="0">
            <a:spAutoFit/>
          </a:bodyPr>
          <a:lstStyle/>
          <a:p>
            <a:pPr algn="ctr"/>
            <a:r>
              <a:rPr lang="en-US" sz="2000" dirty="0">
                <a:solidFill>
                  <a:srgbClr val="C00000"/>
                </a:solidFill>
              </a:rPr>
              <a:t>GD</a:t>
            </a:r>
          </a:p>
        </p:txBody>
      </p:sp>
      <p:sp>
        <p:nvSpPr>
          <p:cNvPr id="26" name="TextBox 25">
            <a:extLst>
              <a:ext uri="{FF2B5EF4-FFF2-40B4-BE49-F238E27FC236}">
                <a16:creationId xmlns:a16="http://schemas.microsoft.com/office/drawing/2014/main" id="{ECE6B19F-0FB3-431F-A031-87C380519A46}"/>
              </a:ext>
            </a:extLst>
          </p:cNvPr>
          <p:cNvSpPr txBox="1"/>
          <p:nvPr/>
        </p:nvSpPr>
        <p:spPr>
          <a:xfrm>
            <a:off x="8619106" y="2102402"/>
            <a:ext cx="3542544" cy="523220"/>
          </a:xfrm>
          <a:prstGeom prst="rect">
            <a:avLst/>
          </a:prstGeom>
          <a:noFill/>
        </p:spPr>
        <p:txBody>
          <a:bodyPr wrap="square">
            <a:spAutoFit/>
          </a:bodyPr>
          <a:lstStyle/>
          <a:p>
            <a:pPr algn="ctr"/>
            <a:r>
              <a:rPr lang="en-US" sz="1400" b="1" dirty="0"/>
              <a:t>Possible values:</a:t>
            </a:r>
            <a:r>
              <a:rPr lang="en-US" sz="1400" dirty="0"/>
              <a:t> </a:t>
            </a:r>
          </a:p>
          <a:p>
            <a:pPr algn="ctr"/>
            <a:r>
              <a:rPr lang="en-US" sz="1400" dirty="0">
                <a:latin typeface="Consolas" panose="020B0609020204030204" pitchFamily="49" charset="0"/>
                <a:cs typeface="Consolas" panose="020B0609020204030204" pitchFamily="49" charset="0"/>
              </a:rPr>
              <a:t>World, Sports, Business, Tech </a:t>
            </a:r>
          </a:p>
        </p:txBody>
      </p:sp>
      <p:sp>
        <p:nvSpPr>
          <p:cNvPr id="27" name="Rounded Rectangle 26">
            <a:extLst>
              <a:ext uri="{FF2B5EF4-FFF2-40B4-BE49-F238E27FC236}">
                <a16:creationId xmlns:a16="http://schemas.microsoft.com/office/drawing/2014/main" id="{F158AED8-E04C-E8B2-284C-9D36D6150CC9}"/>
              </a:ext>
            </a:extLst>
          </p:cNvPr>
          <p:cNvSpPr/>
          <p:nvPr/>
        </p:nvSpPr>
        <p:spPr>
          <a:xfrm>
            <a:off x="1577788" y="5992337"/>
            <a:ext cx="9233647" cy="635858"/>
          </a:xfrm>
          <a:prstGeom prst="round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ptos" panose="020B0004020202020204" pitchFamily="34" charset="0"/>
              </a:rPr>
              <a:t>Is this suitable to evaluate the equivalence hypothesis?</a:t>
            </a:r>
          </a:p>
        </p:txBody>
      </p:sp>
      <p:sp>
        <p:nvSpPr>
          <p:cNvPr id="28" name="Rounded Rectangle 27">
            <a:extLst>
              <a:ext uri="{FF2B5EF4-FFF2-40B4-BE49-F238E27FC236}">
                <a16:creationId xmlns:a16="http://schemas.microsoft.com/office/drawing/2014/main" id="{68D3AD55-5F53-B4E8-B430-9585177B1ED3}"/>
              </a:ext>
            </a:extLst>
          </p:cNvPr>
          <p:cNvSpPr/>
          <p:nvPr/>
        </p:nvSpPr>
        <p:spPr>
          <a:xfrm>
            <a:off x="6634380" y="2822857"/>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29" name="TextBox 28">
            <a:extLst>
              <a:ext uri="{FF2B5EF4-FFF2-40B4-BE49-F238E27FC236}">
                <a16:creationId xmlns:a16="http://schemas.microsoft.com/office/drawing/2014/main" id="{10A769F3-DF73-4456-9A17-1B475E195114}"/>
              </a:ext>
            </a:extLst>
          </p:cNvPr>
          <p:cNvSpPr txBox="1"/>
          <p:nvPr/>
        </p:nvSpPr>
        <p:spPr>
          <a:xfrm>
            <a:off x="6504923" y="2970968"/>
            <a:ext cx="1967125" cy="1015663"/>
          </a:xfrm>
          <a:prstGeom prst="rect">
            <a:avLst/>
          </a:prstGeom>
          <a:noFill/>
        </p:spPr>
        <p:txBody>
          <a:bodyPr wrap="square">
            <a:spAutoFit/>
          </a:bodyPr>
          <a:lstStyle/>
          <a:p>
            <a:pPr algn="ctr"/>
            <a:r>
              <a:rPr lang="en-US" sz="6000" b="1" dirty="0">
                <a:latin typeface="Avenir Book" panose="02000503020000020003" pitchFamily="2" charset="0"/>
              </a:rPr>
              <a:t>LLM</a:t>
            </a:r>
          </a:p>
        </p:txBody>
      </p:sp>
      <p:sp>
        <p:nvSpPr>
          <p:cNvPr id="30" name="Rounded Rectangle 29">
            <a:extLst>
              <a:ext uri="{FF2B5EF4-FFF2-40B4-BE49-F238E27FC236}">
                <a16:creationId xmlns:a16="http://schemas.microsoft.com/office/drawing/2014/main" id="{3FE024CB-19AD-531E-01BD-D45A4AF1CFEC}"/>
              </a:ext>
            </a:extLst>
          </p:cNvPr>
          <p:cNvSpPr/>
          <p:nvPr/>
        </p:nvSpPr>
        <p:spPr>
          <a:xfrm>
            <a:off x="6642084" y="4514321"/>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31" name="TextBox 30">
            <a:extLst>
              <a:ext uri="{FF2B5EF4-FFF2-40B4-BE49-F238E27FC236}">
                <a16:creationId xmlns:a16="http://schemas.microsoft.com/office/drawing/2014/main" id="{3919090B-4958-C436-4FA7-FA4F42DAB07E}"/>
              </a:ext>
            </a:extLst>
          </p:cNvPr>
          <p:cNvSpPr txBox="1"/>
          <p:nvPr/>
        </p:nvSpPr>
        <p:spPr>
          <a:xfrm>
            <a:off x="6512627" y="4662432"/>
            <a:ext cx="1967125" cy="1015663"/>
          </a:xfrm>
          <a:prstGeom prst="rect">
            <a:avLst/>
          </a:prstGeom>
          <a:noFill/>
        </p:spPr>
        <p:txBody>
          <a:bodyPr wrap="square">
            <a:spAutoFit/>
          </a:bodyPr>
          <a:lstStyle/>
          <a:p>
            <a:pPr algn="ctr"/>
            <a:r>
              <a:rPr lang="en-US" sz="6000" b="1" dirty="0">
                <a:latin typeface="Avenir Book" panose="02000503020000020003" pitchFamily="2" charset="0"/>
              </a:rPr>
              <a:t>LLM</a:t>
            </a:r>
          </a:p>
        </p:txBody>
      </p:sp>
      <p:sp>
        <p:nvSpPr>
          <p:cNvPr id="3" name="Slide Number Placeholder 3">
            <a:extLst>
              <a:ext uri="{FF2B5EF4-FFF2-40B4-BE49-F238E27FC236}">
                <a16:creationId xmlns:a16="http://schemas.microsoft.com/office/drawing/2014/main" id="{2DF5F8BC-003D-C984-2319-02AA3ED23360}"/>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25</a:t>
            </a:fld>
            <a:endParaRPr lang="en-US" dirty="0"/>
          </a:p>
        </p:txBody>
      </p:sp>
    </p:spTree>
    <p:extLst>
      <p:ext uri="{BB962C8B-B14F-4D97-AF65-F5344CB8AC3E}">
        <p14:creationId xmlns:p14="http://schemas.microsoft.com/office/powerpoint/2010/main" val="5150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Graphic spid="22" grpId="0">
        <p:bldAsOne/>
      </p:bldGraphic>
      <p:bldGraphic spid="23" grpId="0">
        <p:bldAsOne/>
      </p:bldGraphic>
      <p:bldP spid="24" grpId="0"/>
      <p:bldP spid="25" grpId="0"/>
      <p:bldP spid="26" grpId="0"/>
      <p:bldP spid="27" grpId="0" animBg="1"/>
      <p:bldP spid="28" grpId="0" animBg="1"/>
      <p:bldP spid="29" grpId="0"/>
      <p:bldP spid="30" grpId="0" animBg="1"/>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343AEC0A-EE3E-99A7-E4B6-E74E13DDF6A5}"/>
              </a:ext>
            </a:extLst>
          </p:cNvPr>
          <p:cNvGraphicFramePr>
            <a:graphicFrameLocks/>
          </p:cNvGraphicFramePr>
          <p:nvPr/>
        </p:nvGraphicFramePr>
        <p:xfrm>
          <a:off x="2667053" y="3291606"/>
          <a:ext cx="2282961" cy="18020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EB938424-96A8-EF47-4F55-A8226504DADD}"/>
              </a:ext>
            </a:extLst>
          </p:cNvPr>
          <p:cNvGraphicFramePr>
            <a:graphicFrameLocks/>
          </p:cNvGraphicFramePr>
          <p:nvPr/>
        </p:nvGraphicFramePr>
        <p:xfrm>
          <a:off x="2679245" y="1492054"/>
          <a:ext cx="2282961" cy="18898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1E50FC95-EAFC-171B-EEC2-5EC52A33871B}"/>
              </a:ext>
            </a:extLst>
          </p:cNvPr>
          <p:cNvGraphicFramePr>
            <a:graphicFrameLocks/>
          </p:cNvGraphicFramePr>
          <p:nvPr/>
        </p:nvGraphicFramePr>
        <p:xfrm>
          <a:off x="8671279" y="391008"/>
          <a:ext cx="2316762" cy="6360311"/>
        </p:xfrm>
        <a:graphic>
          <a:graphicData uri="http://schemas.openxmlformats.org/drawingml/2006/chart">
            <c:chart xmlns:c="http://schemas.openxmlformats.org/drawingml/2006/chart" xmlns:r="http://schemas.openxmlformats.org/officeDocument/2006/relationships" r:id="rId5"/>
          </a:graphicData>
        </a:graphic>
      </p:graphicFrame>
      <p:sp>
        <p:nvSpPr>
          <p:cNvPr id="44" name="Right Arrow 43">
            <a:extLst>
              <a:ext uri="{FF2B5EF4-FFF2-40B4-BE49-F238E27FC236}">
                <a16:creationId xmlns:a16="http://schemas.microsoft.com/office/drawing/2014/main" id="{A8EAB382-588D-409C-E8D7-83590A3DEE41}"/>
              </a:ext>
            </a:extLst>
          </p:cNvPr>
          <p:cNvSpPr/>
          <p:nvPr/>
        </p:nvSpPr>
        <p:spPr>
          <a:xfrm>
            <a:off x="5027116" y="4222793"/>
            <a:ext cx="3644162" cy="4876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Chart 45">
            <a:extLst>
              <a:ext uri="{FF2B5EF4-FFF2-40B4-BE49-F238E27FC236}">
                <a16:creationId xmlns:a16="http://schemas.microsoft.com/office/drawing/2014/main" id="{2CCB5605-2933-B998-4948-E543F705F0C1}"/>
              </a:ext>
            </a:extLst>
          </p:cNvPr>
          <p:cNvGraphicFramePr>
            <a:graphicFrameLocks/>
          </p:cNvGraphicFramePr>
          <p:nvPr/>
        </p:nvGraphicFramePr>
        <p:xfrm>
          <a:off x="5918999" y="375769"/>
          <a:ext cx="2097241" cy="6360311"/>
        </p:xfrm>
        <a:graphic>
          <a:graphicData uri="http://schemas.openxmlformats.org/drawingml/2006/chart">
            <c:chart xmlns:c="http://schemas.openxmlformats.org/drawingml/2006/chart" xmlns:r="http://schemas.openxmlformats.org/officeDocument/2006/relationships" r:id="rId6"/>
          </a:graphicData>
        </a:graphic>
      </p:graphicFrame>
      <p:sp>
        <p:nvSpPr>
          <p:cNvPr id="47" name="Right Arrow 46">
            <a:extLst>
              <a:ext uri="{FF2B5EF4-FFF2-40B4-BE49-F238E27FC236}">
                <a16:creationId xmlns:a16="http://schemas.microsoft.com/office/drawing/2014/main" id="{43AF8EDD-8921-8280-18F0-116B5CA73184}"/>
              </a:ext>
            </a:extLst>
          </p:cNvPr>
          <p:cNvSpPr/>
          <p:nvPr/>
        </p:nvSpPr>
        <p:spPr>
          <a:xfrm>
            <a:off x="5027116" y="2390606"/>
            <a:ext cx="761075" cy="4876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EDADAF72-A0B1-32A2-8090-3D062FF5618F}"/>
              </a:ext>
            </a:extLst>
          </p:cNvPr>
          <p:cNvSpPr txBox="1"/>
          <p:nvPr/>
        </p:nvSpPr>
        <p:spPr>
          <a:xfrm>
            <a:off x="6156351" y="375769"/>
            <a:ext cx="1877365" cy="400110"/>
          </a:xfrm>
          <a:prstGeom prst="rect">
            <a:avLst/>
          </a:prstGeom>
          <a:noFill/>
        </p:spPr>
        <p:txBody>
          <a:bodyPr wrap="square" rtlCol="0">
            <a:spAutoFit/>
          </a:bodyPr>
          <a:lstStyle/>
          <a:p>
            <a:pPr algn="ctr"/>
            <a:r>
              <a:rPr lang="en-US" sz="2000" dirty="0">
                <a:solidFill>
                  <a:srgbClr val="C00000"/>
                </a:solidFill>
              </a:rPr>
              <a:t>ICL</a:t>
            </a:r>
          </a:p>
        </p:txBody>
      </p:sp>
      <p:sp>
        <p:nvSpPr>
          <p:cNvPr id="49" name="TextBox 48">
            <a:extLst>
              <a:ext uri="{FF2B5EF4-FFF2-40B4-BE49-F238E27FC236}">
                <a16:creationId xmlns:a16="http://schemas.microsoft.com/office/drawing/2014/main" id="{6D3A9525-53AB-3032-271A-562AD489CF8B}"/>
              </a:ext>
            </a:extLst>
          </p:cNvPr>
          <p:cNvSpPr txBox="1"/>
          <p:nvPr/>
        </p:nvSpPr>
        <p:spPr>
          <a:xfrm>
            <a:off x="8946882" y="375769"/>
            <a:ext cx="2245835" cy="400110"/>
          </a:xfrm>
          <a:prstGeom prst="rect">
            <a:avLst/>
          </a:prstGeom>
          <a:noFill/>
        </p:spPr>
        <p:txBody>
          <a:bodyPr wrap="square" rtlCol="0">
            <a:spAutoFit/>
          </a:bodyPr>
          <a:lstStyle/>
          <a:p>
            <a:pPr algn="ctr"/>
            <a:r>
              <a:rPr lang="en-US" sz="2000" dirty="0">
                <a:solidFill>
                  <a:srgbClr val="C00000"/>
                </a:solidFill>
              </a:rPr>
              <a:t>GD</a:t>
            </a:r>
          </a:p>
        </p:txBody>
      </p:sp>
      <p:sp>
        <p:nvSpPr>
          <p:cNvPr id="51" name="Rounded Rectangle 50">
            <a:extLst>
              <a:ext uri="{FF2B5EF4-FFF2-40B4-BE49-F238E27FC236}">
                <a16:creationId xmlns:a16="http://schemas.microsoft.com/office/drawing/2014/main" id="{9C97BE63-B6AC-E144-21DC-B70AA403AC55}"/>
              </a:ext>
            </a:extLst>
          </p:cNvPr>
          <p:cNvSpPr/>
          <p:nvPr/>
        </p:nvSpPr>
        <p:spPr>
          <a:xfrm>
            <a:off x="712498" y="5355266"/>
            <a:ext cx="4760559" cy="1082926"/>
          </a:xfrm>
          <a:prstGeom prst="round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ICL and GD modify LLM distributions </a:t>
            </a:r>
            <a:r>
              <a:rPr lang="en-US" sz="2800" dirty="0">
                <a:solidFill>
                  <a:srgbClr val="C00000"/>
                </a:solidFill>
              </a:rPr>
              <a:t>differently!</a:t>
            </a:r>
            <a:endParaRPr lang="en-US" sz="2800" dirty="0">
              <a:solidFill>
                <a:schemeClr val="tx1"/>
              </a:solidFill>
              <a:latin typeface="Avenir Book" panose="02000503020000020003" pitchFamily="2" charset="0"/>
            </a:endParaRPr>
          </a:p>
        </p:txBody>
      </p:sp>
      <p:sp>
        <p:nvSpPr>
          <p:cNvPr id="18" name="Title 1">
            <a:extLst>
              <a:ext uri="{FF2B5EF4-FFF2-40B4-BE49-F238E27FC236}">
                <a16:creationId xmlns:a16="http://schemas.microsoft.com/office/drawing/2014/main" id="{992D0FCB-EE9A-874B-6ABB-253F347E6C9E}"/>
              </a:ext>
            </a:extLst>
          </p:cNvPr>
          <p:cNvSpPr>
            <a:spLocks noGrp="1"/>
          </p:cNvSpPr>
          <p:nvPr>
            <p:ph type="title"/>
          </p:nvPr>
        </p:nvSpPr>
        <p:spPr>
          <a:xfrm>
            <a:off x="838200" y="365125"/>
            <a:ext cx="10515600" cy="1325563"/>
          </a:xfrm>
        </p:spPr>
        <p:txBody>
          <a:bodyPr/>
          <a:lstStyle/>
          <a:p>
            <a:r>
              <a:rPr lang="en-US" dirty="0"/>
              <a:t>Looking deeper</a:t>
            </a:r>
          </a:p>
        </p:txBody>
      </p:sp>
      <p:cxnSp>
        <p:nvCxnSpPr>
          <p:cNvPr id="22" name="Straight Arrow Connector 21">
            <a:extLst>
              <a:ext uri="{FF2B5EF4-FFF2-40B4-BE49-F238E27FC236}">
                <a16:creationId xmlns:a16="http://schemas.microsoft.com/office/drawing/2014/main" id="{E199904C-A902-941E-CEB0-337F364BD9ED}"/>
              </a:ext>
            </a:extLst>
          </p:cNvPr>
          <p:cNvCxnSpPr>
            <a:cxnSpLocks/>
          </p:cNvCxnSpPr>
          <p:nvPr/>
        </p:nvCxnSpPr>
        <p:spPr>
          <a:xfrm>
            <a:off x="2123486" y="4363987"/>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3" name="Straight Arrow Connector 22">
            <a:extLst>
              <a:ext uri="{FF2B5EF4-FFF2-40B4-BE49-F238E27FC236}">
                <a16:creationId xmlns:a16="http://schemas.microsoft.com/office/drawing/2014/main" id="{DDB1DC69-7E42-C746-4CFF-573C974A1DEE}"/>
              </a:ext>
            </a:extLst>
          </p:cNvPr>
          <p:cNvCxnSpPr>
            <a:cxnSpLocks/>
          </p:cNvCxnSpPr>
          <p:nvPr/>
        </p:nvCxnSpPr>
        <p:spPr>
          <a:xfrm>
            <a:off x="2113432" y="2608797"/>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4" name="TextBox 23">
            <a:extLst>
              <a:ext uri="{FF2B5EF4-FFF2-40B4-BE49-F238E27FC236}">
                <a16:creationId xmlns:a16="http://schemas.microsoft.com/office/drawing/2014/main" id="{21DAFD4F-77A5-06C2-269B-784E8FB460FB}"/>
              </a:ext>
            </a:extLst>
          </p:cNvPr>
          <p:cNvSpPr txBox="1"/>
          <p:nvPr/>
        </p:nvSpPr>
        <p:spPr>
          <a:xfrm>
            <a:off x="246121" y="1583855"/>
            <a:ext cx="1877365" cy="400110"/>
          </a:xfrm>
          <a:prstGeom prst="rect">
            <a:avLst/>
          </a:prstGeom>
          <a:noFill/>
        </p:spPr>
        <p:txBody>
          <a:bodyPr wrap="square" rtlCol="0">
            <a:spAutoFit/>
          </a:bodyPr>
          <a:lstStyle/>
          <a:p>
            <a:pPr algn="ctr"/>
            <a:r>
              <a:rPr lang="en-US" sz="2000" dirty="0">
                <a:solidFill>
                  <a:srgbClr val="C00000"/>
                </a:solidFill>
              </a:rPr>
              <a:t>ICL</a:t>
            </a:r>
          </a:p>
        </p:txBody>
      </p:sp>
      <p:sp>
        <p:nvSpPr>
          <p:cNvPr id="25" name="TextBox 24">
            <a:extLst>
              <a:ext uri="{FF2B5EF4-FFF2-40B4-BE49-F238E27FC236}">
                <a16:creationId xmlns:a16="http://schemas.microsoft.com/office/drawing/2014/main" id="{936CEDF3-9420-24A3-7B74-0566F7898625}"/>
              </a:ext>
            </a:extLst>
          </p:cNvPr>
          <p:cNvSpPr txBox="1"/>
          <p:nvPr/>
        </p:nvSpPr>
        <p:spPr>
          <a:xfrm>
            <a:off x="66339" y="3261910"/>
            <a:ext cx="2245835" cy="400110"/>
          </a:xfrm>
          <a:prstGeom prst="rect">
            <a:avLst/>
          </a:prstGeom>
          <a:noFill/>
        </p:spPr>
        <p:txBody>
          <a:bodyPr wrap="square" rtlCol="0">
            <a:spAutoFit/>
          </a:bodyPr>
          <a:lstStyle/>
          <a:p>
            <a:pPr algn="ctr"/>
            <a:r>
              <a:rPr lang="en-US" sz="2000" dirty="0">
                <a:solidFill>
                  <a:srgbClr val="C00000"/>
                </a:solidFill>
              </a:rPr>
              <a:t>GD</a:t>
            </a:r>
          </a:p>
        </p:txBody>
      </p:sp>
      <p:sp>
        <p:nvSpPr>
          <p:cNvPr id="26" name="Rounded Rectangle 25">
            <a:extLst>
              <a:ext uri="{FF2B5EF4-FFF2-40B4-BE49-F238E27FC236}">
                <a16:creationId xmlns:a16="http://schemas.microsoft.com/office/drawing/2014/main" id="{63116AE3-4AFA-A041-0410-55513EBC7A0A}"/>
              </a:ext>
            </a:extLst>
          </p:cNvPr>
          <p:cNvSpPr/>
          <p:nvPr/>
        </p:nvSpPr>
        <p:spPr>
          <a:xfrm>
            <a:off x="327448" y="1950025"/>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29" name="TextBox 28">
            <a:extLst>
              <a:ext uri="{FF2B5EF4-FFF2-40B4-BE49-F238E27FC236}">
                <a16:creationId xmlns:a16="http://schemas.microsoft.com/office/drawing/2014/main" id="{04AD516D-A37B-0A1B-027A-9CA324DEF879}"/>
              </a:ext>
            </a:extLst>
          </p:cNvPr>
          <p:cNvSpPr txBox="1"/>
          <p:nvPr/>
        </p:nvSpPr>
        <p:spPr>
          <a:xfrm>
            <a:off x="197991" y="2098136"/>
            <a:ext cx="1967125" cy="1015663"/>
          </a:xfrm>
          <a:prstGeom prst="rect">
            <a:avLst/>
          </a:prstGeom>
          <a:noFill/>
        </p:spPr>
        <p:txBody>
          <a:bodyPr wrap="square">
            <a:spAutoFit/>
          </a:bodyPr>
          <a:lstStyle/>
          <a:p>
            <a:pPr algn="ctr"/>
            <a:r>
              <a:rPr lang="en-US" sz="6000" b="1" dirty="0">
                <a:latin typeface="Avenir Book" panose="02000503020000020003" pitchFamily="2" charset="0"/>
              </a:rPr>
              <a:t>LLM</a:t>
            </a:r>
          </a:p>
        </p:txBody>
      </p:sp>
      <p:sp>
        <p:nvSpPr>
          <p:cNvPr id="32" name="Rounded Rectangle 31">
            <a:extLst>
              <a:ext uri="{FF2B5EF4-FFF2-40B4-BE49-F238E27FC236}">
                <a16:creationId xmlns:a16="http://schemas.microsoft.com/office/drawing/2014/main" id="{D37896C2-C435-ECA4-F973-95E1E06651A3}"/>
              </a:ext>
            </a:extLst>
          </p:cNvPr>
          <p:cNvSpPr/>
          <p:nvPr/>
        </p:nvSpPr>
        <p:spPr>
          <a:xfrm>
            <a:off x="335152" y="3641489"/>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33" name="TextBox 32">
            <a:extLst>
              <a:ext uri="{FF2B5EF4-FFF2-40B4-BE49-F238E27FC236}">
                <a16:creationId xmlns:a16="http://schemas.microsoft.com/office/drawing/2014/main" id="{88D67B78-D295-1481-597F-1456E46D7EBB}"/>
              </a:ext>
            </a:extLst>
          </p:cNvPr>
          <p:cNvSpPr txBox="1"/>
          <p:nvPr/>
        </p:nvSpPr>
        <p:spPr>
          <a:xfrm>
            <a:off x="205695" y="3789600"/>
            <a:ext cx="1967125" cy="1015663"/>
          </a:xfrm>
          <a:prstGeom prst="rect">
            <a:avLst/>
          </a:prstGeom>
          <a:noFill/>
        </p:spPr>
        <p:txBody>
          <a:bodyPr wrap="square">
            <a:spAutoFit/>
          </a:bodyPr>
          <a:lstStyle/>
          <a:p>
            <a:pPr algn="ctr"/>
            <a:r>
              <a:rPr lang="en-US" sz="6000" b="1" dirty="0">
                <a:latin typeface="Avenir Book" panose="02000503020000020003" pitchFamily="2" charset="0"/>
              </a:rPr>
              <a:t>LLM</a:t>
            </a:r>
          </a:p>
        </p:txBody>
      </p:sp>
      <p:sp>
        <p:nvSpPr>
          <p:cNvPr id="2" name="Slide Number Placeholder 3">
            <a:extLst>
              <a:ext uri="{FF2B5EF4-FFF2-40B4-BE49-F238E27FC236}">
                <a16:creationId xmlns:a16="http://schemas.microsoft.com/office/drawing/2014/main" id="{4F012F79-387E-2A54-FD0A-870FADC285A0}"/>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26</a:t>
            </a:fld>
            <a:endParaRPr lang="en-US" dirty="0"/>
          </a:p>
        </p:txBody>
      </p:sp>
    </p:spTree>
    <p:extLst>
      <p:ext uri="{BB962C8B-B14F-4D97-AF65-F5344CB8AC3E}">
        <p14:creationId xmlns:p14="http://schemas.microsoft.com/office/powerpoint/2010/main" val="41478210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AsOne/>
      </p:bldGraphic>
      <p:bldP spid="44" grpId="0" animBg="1"/>
      <p:bldGraphic spid="46" grpId="0">
        <p:bldAsOne/>
      </p:bldGraphic>
      <p:bldP spid="47" grpId="0" animBg="1"/>
      <p:bldP spid="48" grpId="0"/>
      <p:bldP spid="49" grpId="0"/>
      <p:bldP spid="5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FE11-5E2B-2272-6C6D-09B7C6363D3D}"/>
              </a:ext>
            </a:extLst>
          </p:cNvPr>
          <p:cNvSpPr>
            <a:spLocks noGrp="1"/>
          </p:cNvSpPr>
          <p:nvPr>
            <p:ph type="title"/>
          </p:nvPr>
        </p:nvSpPr>
        <p:spPr/>
        <p:txBody>
          <a:bodyPr/>
          <a:lstStyle/>
          <a:p>
            <a:r>
              <a:rPr lang="en-US" dirty="0"/>
              <a:t>The “ICL Objective” problem</a:t>
            </a:r>
          </a:p>
        </p:txBody>
      </p:sp>
      <mc:AlternateContent xmlns:mc="http://schemas.openxmlformats.org/markup-compatibility/2006" xmlns:a14="http://schemas.microsoft.com/office/drawing/2010/main">
        <mc:Choice Requires="a14">
          <p:sp>
            <p:nvSpPr>
              <p:cNvPr id="10" name="Text Placeholder 9">
                <a:extLst>
                  <a:ext uri="{FF2B5EF4-FFF2-40B4-BE49-F238E27FC236}">
                    <a16:creationId xmlns:a16="http://schemas.microsoft.com/office/drawing/2014/main" id="{B6DF620D-A131-9219-9671-6D193693A2F7}"/>
                  </a:ext>
                </a:extLst>
              </p:cNvPr>
              <p:cNvSpPr>
                <a:spLocks noGrp="1"/>
              </p:cNvSpPr>
              <p:nvPr/>
            </p:nvSpPr>
            <p:spPr>
              <a:xfrm>
                <a:off x="1031751" y="1891636"/>
                <a:ext cx="5099297" cy="2872733"/>
              </a:xfrm>
              <a:prstGeom prst="rect">
                <a:avLst/>
              </a:prstGeom>
            </p:spPr>
            <p:txBody>
              <a:bodyPr wrap="square" lIns="111962" tIns="111962" rIns="111962" bIns="111962">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cs typeface="Arial" panose="020B0604020202020204" pitchFamily="34" charset="0"/>
                            </a:rPr>
                          </m:ctrlPr>
                        </m:accPr>
                        <m:e>
                          <m:r>
                            <m:rPr>
                              <m:sty m:val="p"/>
                            </m:rPr>
                            <a:rPr lang="en-US" sz="2400" b="0" i="0" smtClean="0">
                              <a:latin typeface="Cambria Math" panose="02040503050406030204" pitchFamily="18" charset="0"/>
                              <a:cs typeface="Arial" panose="020B0604020202020204" pitchFamily="34" charset="0"/>
                            </a:rPr>
                            <m:t>ICL</m:t>
                          </m:r>
                        </m:e>
                      </m:acc>
                    </m:oMath>
                  </m:oMathPara>
                </a14:m>
                <a:endParaRPr lang="en-US" sz="2400" b="0" dirty="0">
                  <a:latin typeface="Arial" panose="020B0604020202020204" pitchFamily="34" charset="0"/>
                  <a:cs typeface="Arial" panose="020B0604020202020204" pitchFamily="34" charset="0"/>
                </a:endParaRPr>
              </a:p>
              <a:p>
                <a:pPr algn="just"/>
                <a:r>
                  <a:rPr lang="en-US" sz="1600" dirty="0">
                    <a:latin typeface="+mn-lt"/>
                    <a:ea typeface="Arial" charset="0"/>
                    <a:cs typeface="Arial" charset="0"/>
                  </a:rPr>
                  <a:t>Given an input domain </a:t>
                </a:r>
                <a14:m>
                  <m:oMath xmlns:m="http://schemas.openxmlformats.org/officeDocument/2006/math">
                    <m:r>
                      <a:rPr lang="en-US" sz="1600" b="0" i="1" smtClean="0">
                        <a:latin typeface="Cambria Math" panose="02040503050406030204" pitchFamily="18" charset="0"/>
                        <a:ea typeface="Arial" charset="0"/>
                        <a:cs typeface="Arial" charset="0"/>
                      </a:rPr>
                      <m:t>𝑥</m:t>
                    </m:r>
                    <m:r>
                      <a:rPr lang="en-US" sz="1600" b="0" i="1" smtClean="0">
                        <a:latin typeface="Cambria Math" panose="02040503050406030204" pitchFamily="18" charset="0"/>
                        <a:ea typeface="Arial" charset="0"/>
                        <a:cs typeface="Arial" charset="0"/>
                      </a:rPr>
                      <m:t> ~ </m:t>
                    </m:r>
                    <m:r>
                      <m:rPr>
                        <m:sty m:val="p"/>
                      </m:rPr>
                      <a:rPr lang="el-GR" sz="1600" b="0" i="1" smtClean="0">
                        <a:latin typeface="Cambria Math" panose="02040503050406030204" pitchFamily="18" charset="0"/>
                        <a:ea typeface="Cambria Math" panose="02040503050406030204" pitchFamily="18" charset="0"/>
                        <a:cs typeface="Arial" charset="0"/>
                      </a:rPr>
                      <m:t>Χ</m:t>
                    </m:r>
                  </m:oMath>
                </a14:m>
                <a:r>
                  <a:rPr lang="en-US" sz="1600" dirty="0">
                    <a:latin typeface="+mn-lt"/>
                    <a:ea typeface="Arial" charset="0"/>
                    <a:cs typeface="Arial" charset="0"/>
                  </a:rPr>
                  <a:t>, and a function class </a:t>
                </a:r>
                <a14:m>
                  <m:oMath xmlns:m="http://schemas.openxmlformats.org/officeDocument/2006/math">
                    <m:r>
                      <a:rPr lang="en-US" sz="1600" b="0" i="1" smtClean="0">
                        <a:latin typeface="Cambria Math" panose="02040503050406030204" pitchFamily="18" charset="0"/>
                        <a:ea typeface="Arial" charset="0"/>
                        <a:cs typeface="Arial" charset="0"/>
                      </a:rPr>
                      <m:t>𝑓</m:t>
                    </m:r>
                    <m:r>
                      <a:rPr lang="en-US" sz="1600" b="0" i="1" smtClean="0">
                        <a:latin typeface="Cambria Math" panose="02040503050406030204" pitchFamily="18" charset="0"/>
                        <a:ea typeface="Arial" charset="0"/>
                        <a:cs typeface="Arial" charset="0"/>
                      </a:rPr>
                      <m:t> ~ </m:t>
                    </m:r>
                    <m:r>
                      <m:rPr>
                        <m:sty m:val="p"/>
                      </m:rPr>
                      <a:rPr lang="el-GR" sz="1600" b="0" i="1" smtClean="0">
                        <a:latin typeface="Cambria Math" panose="02040503050406030204" pitchFamily="18" charset="0"/>
                        <a:ea typeface="Cambria Math" panose="02040503050406030204" pitchFamily="18" charset="0"/>
                        <a:cs typeface="Arial" charset="0"/>
                      </a:rPr>
                      <m:t>Ϝ</m:t>
                    </m:r>
                  </m:oMath>
                </a14:m>
                <a:r>
                  <a:rPr lang="en-US" sz="1600" dirty="0">
                    <a:latin typeface="+mn-lt"/>
                    <a:ea typeface="Arial" charset="0"/>
                    <a:cs typeface="Arial" charset="0"/>
                  </a:rPr>
                  <a:t>, </a:t>
                </a:r>
                <a:r>
                  <a:rPr lang="en-US" sz="1600" dirty="0">
                    <a:solidFill>
                      <a:srgbClr val="0070C0"/>
                    </a:solidFill>
                    <a:latin typeface="+mn-lt"/>
                    <a:ea typeface="Arial" charset="0"/>
                    <a:cs typeface="Arial" charset="0"/>
                  </a:rPr>
                  <a:t>ICL objective</a:t>
                </a:r>
                <a:r>
                  <a:rPr lang="en-US" sz="1600" dirty="0">
                    <a:latin typeface="+mn-lt"/>
                    <a:ea typeface="Arial" charset="0"/>
                    <a:cs typeface="Arial" charset="0"/>
                  </a:rPr>
                  <a:t> is used to train the model by giving it structured paired inputs:</a:t>
                </a:r>
              </a:p>
              <a:p>
                <a:pPr algn="just"/>
                <a:endParaRPr lang="en-US" sz="1600" dirty="0">
                  <a:latin typeface="+mn-lt"/>
                  <a:ea typeface="Arial" charset="0"/>
                  <a:cs typeface="Arial" charset="0"/>
                </a:endParaRPr>
              </a:p>
              <a:p>
                <a:endParaRPr lang="en-US" sz="1600" dirty="0">
                  <a:latin typeface="+mn-lt"/>
                  <a:ea typeface="Arial" charset="0"/>
                  <a:cs typeface="Arial" charset="0"/>
                </a:endParaRPr>
              </a:p>
              <a:p>
                <a:endParaRPr lang="en-US" sz="1600" dirty="0">
                  <a:latin typeface="+mn-lt"/>
                  <a:ea typeface="Arial" charset="0"/>
                  <a:cs typeface="Arial" charset="0"/>
                </a:endParaRPr>
              </a:p>
              <a:p>
                <a:pPr marL="285750" indent="-285750" algn="just">
                  <a:buFont typeface="Arial" panose="020B0604020202020204" pitchFamily="34" charset="0"/>
                  <a:buChar char="•"/>
                </a:pPr>
                <a:r>
                  <a:rPr lang="en-US" sz="1600" dirty="0">
                    <a:latin typeface="Aptos" panose="020B0004020202020204" pitchFamily="34" charset="0"/>
                    <a:cs typeface="Arial" panose="020B0604020202020204" pitchFamily="34" charset="0"/>
                  </a:rPr>
                  <a:t>Models trained on </a:t>
                </a:r>
                <a:r>
                  <a:rPr lang="en-US" sz="1600" dirty="0">
                    <a:solidFill>
                      <a:srgbClr val="FF0000"/>
                    </a:solidFill>
                    <a:latin typeface="Aptos" panose="020B0004020202020204" pitchFamily="34" charset="0"/>
                    <a:cs typeface="Arial" panose="020B0604020202020204" pitchFamily="34" charset="0"/>
                  </a:rPr>
                  <a:t>structured</a:t>
                </a:r>
                <a:r>
                  <a:rPr lang="en-US" sz="1600" dirty="0">
                    <a:latin typeface="Aptos" panose="020B0004020202020204" pitchFamily="34" charset="0"/>
                    <a:cs typeface="Arial" panose="020B0604020202020204" pitchFamily="34" charset="0"/>
                  </a:rPr>
                  <a:t> sequences</a:t>
                </a:r>
              </a:p>
              <a:p>
                <a:pPr marL="285750" indent="-285750" algn="just">
                  <a:buFont typeface="Arial" panose="020B0604020202020204" pitchFamily="34" charset="0"/>
                  <a:buChar char="•"/>
                </a:pPr>
                <a:r>
                  <a:rPr lang="en-US" sz="1600" dirty="0">
                    <a:solidFill>
                      <a:srgbClr val="FF0000"/>
                    </a:solidFill>
                    <a:latin typeface="Aptos" panose="020B0004020202020204" pitchFamily="34" charset="0"/>
                    <a:cs typeface="Arial" panose="020B0604020202020204" pitchFamily="34" charset="0"/>
                  </a:rPr>
                  <a:t>Non-Emergent</a:t>
                </a:r>
                <a:r>
                  <a:rPr lang="en-US" sz="1600" dirty="0">
                    <a:latin typeface="Aptos" panose="020B0004020202020204" pitchFamily="34" charset="0"/>
                    <a:cs typeface="Arial" panose="020B0604020202020204" pitchFamily="34" charset="0"/>
                  </a:rPr>
                  <a:t> phenomenon</a:t>
                </a:r>
              </a:p>
            </p:txBody>
          </p:sp>
        </mc:Choice>
        <mc:Fallback xmlns="">
          <p:sp>
            <p:nvSpPr>
              <p:cNvPr id="10" name="Text Placeholder 9">
                <a:extLst>
                  <a:ext uri="{FF2B5EF4-FFF2-40B4-BE49-F238E27FC236}">
                    <a16:creationId xmlns:a16="http://schemas.microsoft.com/office/drawing/2014/main" id="{B6DF620D-A131-9219-9671-6D193693A2F7}"/>
                  </a:ext>
                </a:extLst>
              </p:cNvPr>
              <p:cNvSpPr>
                <a:spLocks noGrp="1" noRot="1" noChangeAspect="1" noMove="1" noResize="1" noEditPoints="1" noAdjustHandles="1" noChangeArrowheads="1" noChangeShapeType="1" noTextEdit="1"/>
              </p:cNvSpPr>
              <p:nvPr/>
            </p:nvSpPr>
            <p:spPr>
              <a:xfrm>
                <a:off x="1031751" y="1891636"/>
                <a:ext cx="5099297" cy="2872733"/>
              </a:xfrm>
              <a:prstGeom prst="rect">
                <a:avLst/>
              </a:prstGeom>
              <a:blipFill>
                <a:blip r:embed="rId3"/>
                <a:stretch>
                  <a:fillRect l="-239" r="-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E2B31A4-5B93-E16F-15C3-7E409FD0B218}"/>
                  </a:ext>
                </a:extLst>
              </p:cNvPr>
              <p:cNvSpPr txBox="1"/>
              <p:nvPr/>
            </p:nvSpPr>
            <p:spPr>
              <a:xfrm>
                <a:off x="564556" y="3328002"/>
                <a:ext cx="6033685" cy="689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600" b="0" i="1" smtClean="0">
                              <a:latin typeface="Cambria Math" panose="02040503050406030204" pitchFamily="18" charset="0"/>
                              <a:ea typeface="Arial" charset="0"/>
                              <a:cs typeface="Arial" charset="0"/>
                            </a:rPr>
                          </m:ctrlPr>
                        </m:funcPr>
                        <m:fName>
                          <m:r>
                            <a:rPr lang="en-US" sz="1600" b="0" i="1" smtClean="0">
                              <a:latin typeface="Cambria Math" panose="02040503050406030204" pitchFamily="18" charset="0"/>
                              <a:ea typeface="Arial" charset="0"/>
                              <a:cs typeface="Arial" charset="0"/>
                            </a:rPr>
                            <m:t>𝑎𝑟𝑔</m:t>
                          </m:r>
                          <m:r>
                            <a:rPr lang="en-US" sz="1600" b="0" i="1" smtClean="0">
                              <a:latin typeface="Cambria Math" panose="02040503050406030204" pitchFamily="18" charset="0"/>
                              <a:ea typeface="Arial" charset="0"/>
                              <a:cs typeface="Arial" charset="0"/>
                            </a:rPr>
                            <m:t> </m:t>
                          </m:r>
                          <m:sSub>
                            <m:sSubPr>
                              <m:ctrlPr>
                                <a:rPr lang="en-US" sz="1600" b="0" i="1" smtClean="0">
                                  <a:latin typeface="Cambria Math" panose="02040503050406030204" pitchFamily="18" charset="0"/>
                                  <a:ea typeface="Arial" charset="0"/>
                                  <a:cs typeface="Arial" charset="0"/>
                                </a:rPr>
                              </m:ctrlPr>
                            </m:sSubPr>
                            <m:e>
                              <m:r>
                                <a:rPr lang="en-US" sz="1600" b="0" i="1" smtClean="0">
                                  <a:latin typeface="Cambria Math" panose="02040503050406030204" pitchFamily="18" charset="0"/>
                                  <a:ea typeface="Arial" charset="0"/>
                                  <a:cs typeface="Arial" charset="0"/>
                                </a:rPr>
                                <m:t>𝑚𝑎𝑥</m:t>
                              </m:r>
                            </m:e>
                            <m:sub>
                              <m:r>
                                <m:rPr>
                                  <m:sty m:val="p"/>
                                  <m:brk m:alnAt="7"/>
                                </m:rPr>
                                <a:rPr lang="en-US" sz="1600" b="0" i="0" smtClean="0">
                                  <a:latin typeface="Cambria Math" panose="02040503050406030204" pitchFamily="18" charset="0"/>
                                  <a:ea typeface="Arial" charset="0"/>
                                  <a:cs typeface="Arial" charset="0"/>
                                </a:rPr>
                                <m:t>Θ</m:t>
                              </m:r>
                            </m:sub>
                          </m:sSub>
                        </m:fName>
                        <m:e>
                          <m:nary>
                            <m:naryPr>
                              <m:chr m:val="∑"/>
                              <m:subHide m:val="on"/>
                              <m:supHide m:val="on"/>
                              <m:ctrlPr>
                                <a:rPr lang="en-US" sz="1600" i="1">
                                  <a:latin typeface="Cambria Math" panose="02040503050406030204" pitchFamily="18" charset="0"/>
                                  <a:cs typeface="Arial" charset="0"/>
                                </a:rPr>
                              </m:ctrlPr>
                            </m:naryPr>
                            <m:sub/>
                            <m:sup/>
                            <m:e>
                              <m:r>
                                <m:rPr>
                                  <m:sty m:val="p"/>
                                </m:rPr>
                                <a:rPr lang="en-US" sz="1600">
                                  <a:latin typeface="Cambria Math" panose="02040503050406030204" pitchFamily="18" charset="0"/>
                                  <a:ea typeface="Arial" charset="0"/>
                                  <a:cs typeface="Arial" charset="0"/>
                                </a:rPr>
                                <m:t>log</m:t>
                              </m:r>
                              <m:r>
                                <a:rPr lang="en-US" sz="1600" b="0" i="1" smtClean="0">
                                  <a:latin typeface="Cambria Math" panose="02040503050406030204" pitchFamily="18" charset="0"/>
                                  <a:ea typeface="Arial" charset="0"/>
                                  <a:cs typeface="Arial" charset="0"/>
                                </a:rPr>
                                <m:t> </m:t>
                              </m:r>
                              <m:r>
                                <a:rPr lang="en-US" sz="1600" i="1">
                                  <a:latin typeface="Cambria Math" panose="02040503050406030204" pitchFamily="18" charset="0"/>
                                  <a:ea typeface="Arial" charset="0"/>
                                  <a:cs typeface="Arial" charset="0"/>
                                </a:rPr>
                                <m:t>𝑃</m:t>
                              </m:r>
                              <m:d>
                                <m:dPr>
                                  <m:endChr m:val="|"/>
                                  <m:ctrlPr>
                                    <a:rPr lang="en-US" sz="1600" i="1">
                                      <a:latin typeface="Cambria Math" panose="02040503050406030204" pitchFamily="18" charset="0"/>
                                      <a:ea typeface="Arial" charset="0"/>
                                      <a:cs typeface="Arial" charset="0"/>
                                    </a:rPr>
                                  </m:ctrlPr>
                                </m:dPr>
                                <m:e>
                                  <m:sSub>
                                    <m:sSubPr>
                                      <m:ctrlPr>
                                        <a:rPr lang="en-US" sz="1600" i="1">
                                          <a:latin typeface="Cambria Math" panose="02040503050406030204" pitchFamily="18" charset="0"/>
                                          <a:ea typeface="Arial" charset="0"/>
                                          <a:cs typeface="Arial" charset="0"/>
                                        </a:rPr>
                                      </m:ctrlPr>
                                    </m:sSubPr>
                                    <m:e>
                                      <m:r>
                                        <a:rPr lang="en-US" sz="1600" b="0" i="1" smtClean="0">
                                          <a:latin typeface="Cambria Math" panose="02040503050406030204" pitchFamily="18" charset="0"/>
                                          <a:ea typeface="Arial" charset="0"/>
                                          <a:cs typeface="Arial" charset="0"/>
                                        </a:rPr>
                                        <m:t>𝑓</m:t>
                                      </m:r>
                                      <m:r>
                                        <a:rPr lang="en-US" sz="1600" b="0" i="1" smtClean="0">
                                          <a:latin typeface="Cambria Math" panose="02040503050406030204" pitchFamily="18" charset="0"/>
                                          <a:ea typeface="Arial" charset="0"/>
                                          <a:cs typeface="Arial" charset="0"/>
                                        </a:rPr>
                                        <m:t>(</m:t>
                                      </m:r>
                                      <m:r>
                                        <a:rPr lang="en-US" sz="1600" b="0" i="1" smtClean="0">
                                          <a:latin typeface="Cambria Math" panose="02040503050406030204" pitchFamily="18" charset="0"/>
                                          <a:ea typeface="Arial" charset="0"/>
                                          <a:cs typeface="Arial" charset="0"/>
                                        </a:rPr>
                                        <m:t>𝑥</m:t>
                                      </m:r>
                                    </m:e>
                                    <m:sub>
                                      <m:r>
                                        <a:rPr lang="en-US" sz="1600" b="0" i="1" smtClean="0">
                                          <a:latin typeface="Cambria Math" panose="02040503050406030204" pitchFamily="18" charset="0"/>
                                          <a:ea typeface="Arial" charset="0"/>
                                          <a:cs typeface="Arial" charset="0"/>
                                        </a:rPr>
                                        <m:t>𝑛</m:t>
                                      </m:r>
                                      <m:r>
                                        <a:rPr lang="en-US" sz="1600" b="0" i="1" smtClean="0">
                                          <a:latin typeface="Cambria Math" panose="02040503050406030204" pitchFamily="18" charset="0"/>
                                          <a:ea typeface="Arial" charset="0"/>
                                          <a:cs typeface="Arial" charset="0"/>
                                        </a:rPr>
                                        <m:t>+1</m:t>
                                      </m:r>
                                    </m:sub>
                                  </m:sSub>
                                  <m:r>
                                    <a:rPr lang="en-US" sz="1600" b="0" i="1" smtClean="0">
                                      <a:latin typeface="Cambria Math" panose="02040503050406030204" pitchFamily="18" charset="0"/>
                                      <a:ea typeface="Arial" charset="0"/>
                                      <a:cs typeface="Arial" charset="0"/>
                                    </a:rPr>
                                    <m:t>)</m:t>
                                  </m:r>
                                </m:e>
                              </m:d>
                              <m:sSub>
                                <m:sSubPr>
                                  <m:ctrlPr>
                                    <a:rPr lang="en-US" sz="1600" i="1">
                                      <a:latin typeface="Cambria Math" panose="02040503050406030204" pitchFamily="18" charset="0"/>
                                      <a:ea typeface="Arial" charset="0"/>
                                      <a:cs typeface="Arial" charset="0"/>
                                    </a:rPr>
                                  </m:ctrlPr>
                                </m:sSubPr>
                                <m:e>
                                  <m:r>
                                    <a:rPr lang="en-US" sz="1600" b="0" i="1" smtClean="0">
                                      <a:latin typeface="Cambria Math" panose="02040503050406030204" pitchFamily="18" charset="0"/>
                                      <a:ea typeface="Arial" charset="0"/>
                                      <a:cs typeface="Arial" charset="0"/>
                                    </a:rPr>
                                    <m:t> </m:t>
                                  </m:r>
                                  <m:r>
                                    <a:rPr lang="en-US" sz="1600" i="1">
                                      <a:latin typeface="Cambria Math" panose="02040503050406030204" pitchFamily="18" charset="0"/>
                                      <a:ea typeface="Arial" charset="0"/>
                                      <a:cs typeface="Arial" charset="0"/>
                                    </a:rPr>
                                    <m:t>𝑥</m:t>
                                  </m:r>
                                </m:e>
                                <m:sub>
                                  <m:r>
                                    <a:rPr lang="en-US" sz="1600" i="1">
                                      <a:latin typeface="Cambria Math" panose="02040503050406030204" pitchFamily="18" charset="0"/>
                                      <a:ea typeface="Arial" charset="0"/>
                                      <a:cs typeface="Arial" charset="0"/>
                                    </a:rPr>
                                    <m:t>1</m:t>
                                  </m:r>
                                </m:sub>
                              </m:sSub>
                              <m:r>
                                <a:rPr lang="en-US" sz="1600" b="0" i="1" smtClean="0">
                                  <a:latin typeface="Cambria Math" panose="02040503050406030204" pitchFamily="18" charset="0"/>
                                  <a:ea typeface="Arial" charset="0"/>
                                  <a:cs typeface="Arial" charset="0"/>
                                </a:rPr>
                                <m:t>,</m:t>
                              </m:r>
                              <m:r>
                                <a:rPr lang="en-US" sz="1600" i="1">
                                  <a:latin typeface="Cambria Math" panose="02040503050406030204" pitchFamily="18" charset="0"/>
                                  <a:ea typeface="Arial" charset="0"/>
                                  <a:cs typeface="Arial" charset="0"/>
                                </a:rPr>
                                <m:t>𝑓</m:t>
                              </m:r>
                              <m:d>
                                <m:dPr>
                                  <m:ctrlPr>
                                    <a:rPr lang="en-US" sz="1600" i="1">
                                      <a:latin typeface="Cambria Math" panose="02040503050406030204" pitchFamily="18" charset="0"/>
                                      <a:ea typeface="Arial" charset="0"/>
                                      <a:cs typeface="Arial" charset="0"/>
                                    </a:rPr>
                                  </m:ctrlPr>
                                </m:dPr>
                                <m:e>
                                  <m:sSub>
                                    <m:sSubPr>
                                      <m:ctrlPr>
                                        <a:rPr lang="en-US" sz="1600" i="1">
                                          <a:latin typeface="Cambria Math" panose="02040503050406030204" pitchFamily="18" charset="0"/>
                                          <a:ea typeface="Arial" charset="0"/>
                                          <a:cs typeface="Arial" charset="0"/>
                                        </a:rPr>
                                      </m:ctrlPr>
                                    </m:sSubPr>
                                    <m:e>
                                      <m:r>
                                        <a:rPr lang="en-US" sz="1600" i="1">
                                          <a:latin typeface="Cambria Math" panose="02040503050406030204" pitchFamily="18" charset="0"/>
                                          <a:ea typeface="Arial" charset="0"/>
                                          <a:cs typeface="Arial" charset="0"/>
                                        </a:rPr>
                                        <m:t>𝑥</m:t>
                                      </m:r>
                                    </m:e>
                                    <m:sub>
                                      <m:r>
                                        <a:rPr lang="en-US" sz="1600" i="1">
                                          <a:latin typeface="Cambria Math" panose="02040503050406030204" pitchFamily="18" charset="0"/>
                                          <a:ea typeface="Arial" charset="0"/>
                                          <a:cs typeface="Arial" charset="0"/>
                                        </a:rPr>
                                        <m:t>1</m:t>
                                      </m:r>
                                    </m:sub>
                                  </m:sSub>
                                </m:e>
                              </m:d>
                              <m:r>
                                <a:rPr lang="en-US" sz="1600" b="0" i="1" smtClean="0">
                                  <a:latin typeface="Cambria Math" panose="02040503050406030204" pitchFamily="18" charset="0"/>
                                  <a:ea typeface="Arial" charset="0"/>
                                  <a:cs typeface="Arial" charset="0"/>
                                </a:rPr>
                                <m:t>, </m:t>
                              </m:r>
                              <m:r>
                                <a:rPr lang="en-US" sz="1600" i="1">
                                  <a:latin typeface="Cambria Math" panose="02040503050406030204" pitchFamily="18" charset="0"/>
                                  <a:ea typeface="Arial" charset="0"/>
                                  <a:cs typeface="Arial" charset="0"/>
                                </a:rPr>
                                <m:t>…</m:t>
                              </m:r>
                              <m:r>
                                <a:rPr lang="en-US" sz="1600" b="0" i="1" smtClean="0">
                                  <a:latin typeface="Cambria Math" panose="02040503050406030204" pitchFamily="18" charset="0"/>
                                  <a:ea typeface="Arial" charset="0"/>
                                  <a:cs typeface="Arial" charset="0"/>
                                </a:rPr>
                                <m:t>, </m:t>
                              </m:r>
                              <m:sSub>
                                <m:sSubPr>
                                  <m:ctrlPr>
                                    <a:rPr lang="en-US" sz="1600" i="1">
                                      <a:latin typeface="Cambria Math" panose="02040503050406030204" pitchFamily="18" charset="0"/>
                                      <a:ea typeface="Arial" charset="0"/>
                                      <a:cs typeface="Arial" charset="0"/>
                                    </a:rPr>
                                  </m:ctrlPr>
                                </m:sSubPr>
                                <m:e>
                                  <m:r>
                                    <a:rPr lang="en-US" sz="1600" i="1">
                                      <a:latin typeface="Cambria Math" panose="02040503050406030204" pitchFamily="18" charset="0"/>
                                      <a:ea typeface="Arial" charset="0"/>
                                      <a:cs typeface="Arial" charset="0"/>
                                    </a:rPr>
                                    <m:t>𝑥</m:t>
                                  </m:r>
                                </m:e>
                                <m:sub>
                                  <m:r>
                                    <a:rPr lang="en-US" sz="1600" i="1">
                                      <a:latin typeface="Cambria Math" panose="02040503050406030204" pitchFamily="18" charset="0"/>
                                      <a:ea typeface="Arial" charset="0"/>
                                      <a:cs typeface="Arial" charset="0"/>
                                    </a:rPr>
                                    <m:t>𝑛</m:t>
                                  </m:r>
                                </m:sub>
                              </m:sSub>
                              <m:r>
                                <a:rPr lang="en-US" sz="1600" i="1">
                                  <a:latin typeface="Cambria Math" panose="02040503050406030204" pitchFamily="18" charset="0"/>
                                  <a:ea typeface="Arial" charset="0"/>
                                  <a:cs typeface="Arial" charset="0"/>
                                </a:rPr>
                                <m:t>∘</m:t>
                              </m:r>
                              <m:r>
                                <a:rPr lang="en-US" sz="1600" i="1">
                                  <a:latin typeface="Cambria Math" panose="02040503050406030204" pitchFamily="18" charset="0"/>
                                  <a:ea typeface="Arial" charset="0"/>
                                  <a:cs typeface="Arial" charset="0"/>
                                </a:rPr>
                                <m:t>𝑓</m:t>
                              </m:r>
                              <m:d>
                                <m:dPr>
                                  <m:ctrlPr>
                                    <a:rPr lang="en-US" sz="1600" i="1">
                                      <a:latin typeface="Cambria Math" panose="02040503050406030204" pitchFamily="18" charset="0"/>
                                      <a:ea typeface="Arial" charset="0"/>
                                      <a:cs typeface="Arial" charset="0"/>
                                    </a:rPr>
                                  </m:ctrlPr>
                                </m:dPr>
                                <m:e>
                                  <m:sSub>
                                    <m:sSubPr>
                                      <m:ctrlPr>
                                        <a:rPr lang="en-US" sz="1600" i="1">
                                          <a:latin typeface="Cambria Math" panose="02040503050406030204" pitchFamily="18" charset="0"/>
                                          <a:ea typeface="Arial" charset="0"/>
                                          <a:cs typeface="Arial" charset="0"/>
                                        </a:rPr>
                                      </m:ctrlPr>
                                    </m:sSubPr>
                                    <m:e>
                                      <m:r>
                                        <a:rPr lang="en-US" sz="1600" i="1">
                                          <a:latin typeface="Cambria Math" panose="02040503050406030204" pitchFamily="18" charset="0"/>
                                          <a:ea typeface="Arial" charset="0"/>
                                          <a:cs typeface="Arial" charset="0"/>
                                        </a:rPr>
                                        <m:t>𝑥</m:t>
                                      </m:r>
                                    </m:e>
                                    <m:sub>
                                      <m:r>
                                        <a:rPr lang="en-US" sz="1600" i="1">
                                          <a:latin typeface="Cambria Math" panose="02040503050406030204" pitchFamily="18" charset="0"/>
                                          <a:ea typeface="Arial" charset="0"/>
                                          <a:cs typeface="Arial" charset="0"/>
                                        </a:rPr>
                                        <m:t>𝑛</m:t>
                                      </m:r>
                                    </m:sub>
                                  </m:sSub>
                                </m:e>
                              </m:d>
                              <m:r>
                                <a:rPr lang="en-US" sz="1600" i="1">
                                  <a:latin typeface="Cambria Math" panose="02040503050406030204" pitchFamily="18" charset="0"/>
                                  <a:ea typeface="Arial" charset="0"/>
                                  <a:cs typeface="Arial" charset="0"/>
                                </a:rPr>
                                <m:t>∘</m:t>
                              </m:r>
                              <m:sSub>
                                <m:sSubPr>
                                  <m:ctrlPr>
                                    <a:rPr lang="en-US" sz="1600" i="1">
                                      <a:latin typeface="Cambria Math" panose="02040503050406030204" pitchFamily="18" charset="0"/>
                                      <a:ea typeface="Arial" charset="0"/>
                                      <a:cs typeface="Arial" charset="0"/>
                                    </a:rPr>
                                  </m:ctrlPr>
                                </m:sSubPr>
                                <m:e>
                                  <m:r>
                                    <a:rPr lang="en-US" sz="1600" i="1">
                                      <a:latin typeface="Cambria Math" panose="02040503050406030204" pitchFamily="18" charset="0"/>
                                      <a:ea typeface="Arial" charset="0"/>
                                      <a:cs typeface="Arial" charset="0"/>
                                    </a:rPr>
                                    <m:t>𝑥</m:t>
                                  </m:r>
                                </m:e>
                                <m:sub>
                                  <m:r>
                                    <a:rPr lang="en-US" sz="1600" b="0" i="1" smtClean="0">
                                      <a:latin typeface="Cambria Math" panose="02040503050406030204" pitchFamily="18" charset="0"/>
                                      <a:ea typeface="Arial" charset="0"/>
                                      <a:cs typeface="Arial" charset="0"/>
                                    </a:rPr>
                                    <m:t>𝑛</m:t>
                                  </m:r>
                                  <m:r>
                                    <a:rPr lang="en-US" sz="1600" b="0" i="1" smtClean="0">
                                      <a:latin typeface="Cambria Math" panose="02040503050406030204" pitchFamily="18" charset="0"/>
                                      <a:ea typeface="Arial" charset="0"/>
                                      <a:cs typeface="Arial" charset="0"/>
                                    </a:rPr>
                                    <m:t>+1</m:t>
                                  </m:r>
                                </m:sub>
                              </m:sSub>
                              <m:r>
                                <a:rPr lang="en-US" sz="1600" i="1">
                                  <a:latin typeface="Cambria Math" panose="02040503050406030204" pitchFamily="18" charset="0"/>
                                  <a:ea typeface="Arial" charset="0"/>
                                  <a:cs typeface="Arial" charset="0"/>
                                </a:rPr>
                                <m:t>;</m:t>
                              </m:r>
                              <m:r>
                                <m:rPr>
                                  <m:sty m:val="p"/>
                                </m:rPr>
                                <a:rPr lang="en-US" sz="1600">
                                  <a:latin typeface="Cambria Math" panose="02040503050406030204" pitchFamily="18" charset="0"/>
                                  <a:ea typeface="Arial" charset="0"/>
                                  <a:cs typeface="Arial" charset="0"/>
                                </a:rPr>
                                <m:t>Θ</m:t>
                              </m:r>
                              <m:r>
                                <a:rPr lang="en-US" sz="1600" i="1">
                                  <a:latin typeface="Cambria Math" panose="02040503050406030204" pitchFamily="18" charset="0"/>
                                  <a:ea typeface="Arial" charset="0"/>
                                  <a:cs typeface="Arial" charset="0"/>
                                </a:rPr>
                                <m:t>)</m:t>
                              </m:r>
                            </m:e>
                          </m:nary>
                        </m:e>
                      </m:func>
                    </m:oMath>
                  </m:oMathPara>
                </a14:m>
                <a:endParaRPr lang="en-US" sz="1600" dirty="0"/>
              </a:p>
            </p:txBody>
          </p:sp>
        </mc:Choice>
        <mc:Fallback xmlns="">
          <p:sp>
            <p:nvSpPr>
              <p:cNvPr id="12" name="TextBox 11">
                <a:extLst>
                  <a:ext uri="{FF2B5EF4-FFF2-40B4-BE49-F238E27FC236}">
                    <a16:creationId xmlns:a16="http://schemas.microsoft.com/office/drawing/2014/main" id="{3E2B31A4-5B93-E16F-15C3-7E409FD0B218}"/>
                  </a:ext>
                </a:extLst>
              </p:cNvPr>
              <p:cNvSpPr txBox="1">
                <a:spLocks noRot="1" noChangeAspect="1" noMove="1" noResize="1" noEditPoints="1" noAdjustHandles="1" noChangeArrowheads="1" noChangeShapeType="1" noTextEdit="1"/>
              </p:cNvSpPr>
              <p:nvPr/>
            </p:nvSpPr>
            <p:spPr>
              <a:xfrm>
                <a:off x="564556" y="3328002"/>
                <a:ext cx="6033685" cy="6898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F185142-39A0-098C-793E-2A461E51AFA1}"/>
                  </a:ext>
                </a:extLst>
              </p:cNvPr>
              <p:cNvSpPr txBox="1"/>
              <p:nvPr/>
            </p:nvSpPr>
            <p:spPr>
              <a:xfrm>
                <a:off x="311084" y="5135120"/>
                <a:ext cx="11547835" cy="1581715"/>
              </a:xfrm>
              <a:prstGeom prst="rect">
                <a:avLst/>
              </a:prstGeom>
              <a:noFill/>
            </p:spPr>
            <p:txBody>
              <a:bodyPr wrap="square" rtlCol="0">
                <a:spAutoFit/>
              </a:bodyPr>
              <a:lstStyle/>
              <a:p>
                <a:pPr algn="ctr"/>
                <a14:m>
                  <m:oMath xmlns:m="http://schemas.openxmlformats.org/officeDocument/2006/math">
                    <m:acc>
                      <m:accPr>
                        <m:chr m:val="̂"/>
                        <m:ctrlPr>
                          <a:rPr lang="en-US" sz="2400" b="0" i="1" smtClean="0">
                            <a:latin typeface="Cambria Math" panose="02040503050406030204" pitchFamily="18" charset="0"/>
                            <a:cs typeface="Arial" panose="020B0604020202020204" pitchFamily="34" charset="0"/>
                          </a:rPr>
                        </m:ctrlPr>
                      </m:accPr>
                      <m:e>
                        <m:r>
                          <m:rPr>
                            <m:sty m:val="p"/>
                          </m:rPr>
                          <a:rPr lang="en-US" sz="2400" b="0" i="0" smtClean="0">
                            <a:latin typeface="Cambria Math" panose="02040503050406030204" pitchFamily="18" charset="0"/>
                            <a:cs typeface="Arial" panose="020B0604020202020204" pitchFamily="34" charset="0"/>
                          </a:rPr>
                          <m:t>ICL</m:t>
                        </m:r>
                      </m:e>
                    </m:acc>
                  </m:oMath>
                </a14:m>
                <a:r>
                  <a:rPr lang="en-US" sz="2400" dirty="0"/>
                  <a:t> is a different space of models with explicit understanding of ICL input structure.</a:t>
                </a:r>
              </a:p>
              <a:p>
                <a:endParaRPr lang="en-US" sz="2400" dirty="0"/>
              </a:p>
              <a:p>
                <a:endParaRPr lang="en-US" sz="2400" dirty="0"/>
              </a:p>
              <a:p>
                <a:endParaRPr lang="en-US" sz="2400" dirty="0"/>
              </a:p>
            </p:txBody>
          </p:sp>
        </mc:Choice>
        <mc:Fallback xmlns="">
          <p:sp>
            <p:nvSpPr>
              <p:cNvPr id="13" name="TextBox 12">
                <a:extLst>
                  <a:ext uri="{FF2B5EF4-FFF2-40B4-BE49-F238E27FC236}">
                    <a16:creationId xmlns:a16="http://schemas.microsoft.com/office/drawing/2014/main" id="{2F185142-39A0-098C-793E-2A461E51AFA1}"/>
                  </a:ext>
                </a:extLst>
              </p:cNvPr>
              <p:cNvSpPr txBox="1">
                <a:spLocks noRot="1" noChangeAspect="1" noMove="1" noResize="1" noEditPoints="1" noAdjustHandles="1" noChangeArrowheads="1" noChangeShapeType="1" noTextEdit="1"/>
              </p:cNvSpPr>
              <p:nvPr/>
            </p:nvSpPr>
            <p:spPr>
              <a:xfrm>
                <a:off x="311084" y="5135120"/>
                <a:ext cx="11547835" cy="1581715"/>
              </a:xfrm>
              <a:prstGeom prst="rect">
                <a:avLst/>
              </a:prstGeom>
              <a:blipFill>
                <a:blip r:embed="rId5"/>
                <a:stretch>
                  <a:fillRect t="-2308"/>
                </a:stretch>
              </a:blipFill>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5955C1DA-6A4E-B100-6D00-1EC8586C50B4}"/>
              </a:ext>
            </a:extLst>
          </p:cNvPr>
          <p:cNvSpPr/>
          <p:nvPr/>
        </p:nvSpPr>
        <p:spPr>
          <a:xfrm>
            <a:off x="2522115" y="5682240"/>
            <a:ext cx="7147769" cy="1005811"/>
          </a:xfrm>
          <a:prstGeom prst="round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ptos" panose="020B0004020202020204" pitchFamily="34" charset="0"/>
              </a:rPr>
              <a:t>LLMs are </a:t>
            </a:r>
            <a:r>
              <a:rPr lang="en-US" sz="2800" b="1" dirty="0">
                <a:solidFill>
                  <a:srgbClr val="FF0000"/>
                </a:solidFill>
                <a:latin typeface="Aptos" panose="020B0004020202020204" pitchFamily="34" charset="0"/>
              </a:rPr>
              <a:t>not</a:t>
            </a:r>
            <a:r>
              <a:rPr lang="en-US" sz="2800" dirty="0">
                <a:solidFill>
                  <a:schemeClr val="tx1"/>
                </a:solidFill>
                <a:latin typeface="Aptos" panose="020B0004020202020204" pitchFamily="34" charset="0"/>
              </a:rPr>
              <a:t> pretrained with ICL objective.</a:t>
            </a:r>
          </a:p>
        </p:txBody>
      </p:sp>
      <p:sp>
        <p:nvSpPr>
          <p:cNvPr id="4" name="Slide Number Placeholder 3">
            <a:extLst>
              <a:ext uri="{FF2B5EF4-FFF2-40B4-BE49-F238E27FC236}">
                <a16:creationId xmlns:a16="http://schemas.microsoft.com/office/drawing/2014/main" id="{5A56A4D5-6995-6831-10DE-78825D1C36B9}"/>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27</a:t>
            </a:fld>
            <a:endParaRPr lang="en-US" dirty="0"/>
          </a:p>
        </p:txBody>
      </p:sp>
    </p:spTree>
    <p:extLst>
      <p:ext uri="{BB962C8B-B14F-4D97-AF65-F5344CB8AC3E}">
        <p14:creationId xmlns:p14="http://schemas.microsoft.com/office/powerpoint/2010/main" val="37271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FE11-5E2B-2272-6C6D-09B7C6363D3D}"/>
              </a:ext>
            </a:extLst>
          </p:cNvPr>
          <p:cNvSpPr>
            <a:spLocks noGrp="1"/>
          </p:cNvSpPr>
          <p:nvPr>
            <p:ph type="title"/>
          </p:nvPr>
        </p:nvSpPr>
        <p:spPr/>
        <p:txBody>
          <a:bodyPr/>
          <a:lstStyle/>
          <a:p>
            <a:r>
              <a:rPr lang="en-US" dirty="0"/>
              <a:t>The evolution</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E42206C-2E12-5D60-C6B5-8FA8B3952146}"/>
                  </a:ext>
                </a:extLst>
              </p:cNvPr>
              <p:cNvSpPr txBox="1"/>
              <p:nvPr/>
            </p:nvSpPr>
            <p:spPr>
              <a:xfrm>
                <a:off x="818552" y="1478423"/>
                <a:ext cx="10515599" cy="5201424"/>
              </a:xfrm>
              <a:prstGeom prst="rect">
                <a:avLst/>
              </a:prstGeom>
              <a:noFill/>
            </p:spPr>
            <p:txBody>
              <a:bodyPr wrap="square" rtlCol="0">
                <a:spAutoFit/>
              </a:bodyPr>
              <a:lstStyle/>
              <a:p>
                <a:pPr marL="342900" indent="-342900">
                  <a:buFont typeface="+mj-lt"/>
                  <a:buAutoNum type="arabicPeriod"/>
                </a:pPr>
                <a:r>
                  <a:rPr lang="en-US" sz="2000" i="1" dirty="0"/>
                  <a:t>In-context Learning can be understood as implicit finetuning.</a:t>
                </a:r>
                <a:r>
                  <a:rPr lang="en-US" sz="2000" dirty="0"/>
                  <a:t> [Dai et al, 2022]</a:t>
                </a:r>
                <a:endParaRPr lang="en-US" dirty="0"/>
              </a:p>
              <a:p>
                <a:pPr lvl="1"/>
                <a:endParaRPr lang="en-US" dirty="0"/>
              </a:p>
              <a:p>
                <a:pPr lvl="1"/>
                <a:r>
                  <a:rPr lang="en-US" dirty="0">
                    <a:latin typeface="Aptos Light" panose="020B0004020202020204" pitchFamily="34" charset="0"/>
                  </a:rPr>
                  <a:t>Transformer attention has a dual form of gradient descent:</a:t>
                </a:r>
              </a:p>
              <a:p>
                <a:pPr lvl="1"/>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ea typeface="Cambria Math" panose="02040503050406030204" pitchFamily="18" charset="0"/>
                        </a:rPr>
                        <m:t>ℱ</m:t>
                      </m:r>
                      <m:d>
                        <m:dPr>
                          <m:ctrlPr>
                            <a:rPr lang="en-US"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x</m:t>
                          </m:r>
                        </m:e>
                      </m:d>
                      <m:r>
                        <a:rPr lang="en-US" b="0" i="0"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W</m:t>
                              </m:r>
                            </m:e>
                            <m:sub>
                              <m:r>
                                <a:rPr lang="en-US" b="0" i="0" smtClean="0">
                                  <a:latin typeface="Cambria Math" panose="02040503050406030204" pitchFamily="18" charset="0"/>
                                  <a:ea typeface="Cambria Math" panose="02040503050406030204" pitchFamily="18" charset="0"/>
                                </a:rPr>
                                <m:t>0</m:t>
                              </m:r>
                            </m:sub>
                          </m:sSub>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ΔW</m:t>
                          </m:r>
                        </m:e>
                      </m:d>
                      <m:r>
                        <m:rPr>
                          <m:sty m:val="p"/>
                        </m:rPr>
                        <a:rPr lang="en-US" b="0" i="0" smtClean="0">
                          <a:latin typeface="Cambria Math" panose="02040503050406030204" pitchFamily="18" charset="0"/>
                          <a:ea typeface="Cambria Math" panose="02040503050406030204" pitchFamily="18" charset="0"/>
                        </a:rPr>
                        <m:t>x</m:t>
                      </m:r>
                      <m:r>
                        <a:rPr lang="en-US" b="0"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W</m:t>
                          </m:r>
                        </m:e>
                        <m:sub>
                          <m:r>
                            <a:rPr lang="en-US" b="0" i="0" smtClean="0">
                              <a:latin typeface="Cambria Math" panose="02040503050406030204" pitchFamily="18" charset="0"/>
                              <a:ea typeface="Cambria Math" panose="02040503050406030204" pitchFamily="18" charset="0"/>
                            </a:rPr>
                            <m:t>0</m:t>
                          </m:r>
                        </m:sub>
                      </m:sSub>
                      <m:r>
                        <m:rPr>
                          <m:sty m:val="p"/>
                        </m:rPr>
                        <a:rPr lang="en-US" b="0" i="0" smtClean="0">
                          <a:latin typeface="Cambria Math" panose="02040503050406030204" pitchFamily="18" charset="0"/>
                          <a:ea typeface="Cambria Math" panose="02040503050406030204" pitchFamily="18" charset="0"/>
                        </a:rPr>
                        <m:t>x</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LinearAttn</m:t>
                      </m:r>
                      <m:d>
                        <m:dPr>
                          <m:ctrlPr>
                            <a:rPr lang="en-US"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E</m:t>
                          </m:r>
                          <m:r>
                            <a:rPr lang="en-US" b="0" i="0" smtClean="0">
                              <a:latin typeface="Cambria Math" panose="02040503050406030204" pitchFamily="18" charset="0"/>
                              <a:ea typeface="Cambria Math" panose="02040503050406030204" pitchFamily="18" charset="0"/>
                            </a:rPr>
                            <m:t>, </m:t>
                          </m:r>
                          <m:sSup>
                            <m:sSupPr>
                              <m:ctrlPr>
                                <a:rPr lang="en-US"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X</m:t>
                              </m:r>
                            </m:e>
                            <m:sup>
                              <m:r>
                                <a:rPr lang="en-US" b="0" i="0" smtClean="0">
                                  <a:latin typeface="Cambria Math" panose="02040503050406030204" pitchFamily="18" charset="0"/>
                                  <a:ea typeface="Cambria Math" panose="02040503050406030204" pitchFamily="18" charset="0"/>
                                </a:rPr>
                                <m:t>′</m:t>
                              </m:r>
                            </m:sup>
                          </m:sSup>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x</m:t>
                          </m:r>
                        </m:e>
                      </m:d>
                    </m:oMath>
                  </m:oMathPara>
                </a14:m>
                <a:endParaRPr lang="en-US" dirty="0">
                  <a:latin typeface="Aptos Light" panose="020B0004020202020204" pitchFamily="34" charset="0"/>
                </a:endParaRPr>
              </a:p>
              <a:p>
                <a:pPr lvl="1"/>
                <a:r>
                  <a:rPr lang="en-US" dirty="0">
                    <a:latin typeface="Aptos Light" panose="020B0004020202020204" pitchFamily="34" charset="0"/>
                  </a:rPr>
                  <a:t>where error signals from in-context demos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E</m:t>
                    </m:r>
                  </m:oMath>
                </a14:m>
                <a:r>
                  <a:rPr lang="en-US" dirty="0">
                    <a:latin typeface="Aptos Light" panose="020B0004020202020204" pitchFamily="34" charset="0"/>
                  </a:rPr>
                  <a:t> are </a:t>
                </a:r>
                <a:r>
                  <a:rPr lang="en-US" b="1" dirty="0">
                    <a:latin typeface="Aptos" panose="020B0004020202020204" pitchFamily="34" charset="0"/>
                  </a:rPr>
                  <a:t>interpreted</a:t>
                </a:r>
                <a:r>
                  <a:rPr lang="en-US" dirty="0">
                    <a:latin typeface="Aptos Light" panose="020B0004020202020204" pitchFamily="34" charset="0"/>
                  </a:rPr>
                  <a:t> as values, in-context inputs </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X</m:t>
                        </m:r>
                      </m:e>
                      <m:sup>
                        <m:r>
                          <a:rPr lang="en-US" b="0" i="0" smtClean="0">
                            <a:latin typeface="Cambria Math" panose="02040503050406030204" pitchFamily="18" charset="0"/>
                            <a:ea typeface="Cambria Math" panose="02040503050406030204" pitchFamily="18" charset="0"/>
                          </a:rPr>
                          <m:t>′</m:t>
                        </m:r>
                      </m:sup>
                    </m:sSup>
                  </m:oMath>
                </a14:m>
                <a:r>
                  <a:rPr lang="en-US" dirty="0">
                    <a:latin typeface="Aptos Light" panose="020B0004020202020204" pitchFamily="34" charset="0"/>
                  </a:rPr>
                  <a:t> as keys and current input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x</m:t>
                    </m:r>
                  </m:oMath>
                </a14:m>
                <a:r>
                  <a:rPr lang="en-US" dirty="0">
                    <a:latin typeface="Aptos Light" panose="020B0004020202020204" pitchFamily="34" charset="0"/>
                  </a:rPr>
                  <a:t> (for in-context inference) as the query. </a:t>
                </a:r>
              </a:p>
              <a:p>
                <a:pPr marL="342900" indent="-342900">
                  <a:buFont typeface="+mj-lt"/>
                  <a:buAutoNum type="arabicPeriod"/>
                </a:pPr>
                <a:endParaRPr lang="en-US" dirty="0"/>
              </a:p>
              <a:p>
                <a:pPr marL="342900" indent="-342900">
                  <a:buFont typeface="+mj-lt"/>
                  <a:buAutoNum type="arabicPeriod"/>
                </a:pPr>
                <a:r>
                  <a:rPr lang="en-US" sz="2000" i="1" dirty="0"/>
                  <a:t>We can define transformer weights that simulate gradient.</a:t>
                </a:r>
                <a:r>
                  <a:rPr lang="en-US" sz="2000" dirty="0"/>
                  <a:t> [</a:t>
                </a:r>
                <a:r>
                  <a:rPr lang="en-US" sz="2000" dirty="0" err="1"/>
                  <a:t>Akyurek</a:t>
                </a:r>
                <a:r>
                  <a:rPr lang="en-US" sz="2000" dirty="0"/>
                  <a:t> et al, 2022]</a:t>
                </a:r>
              </a:p>
              <a:p>
                <a:pPr lvl="1"/>
                <a:endParaRPr lang="en-US" dirty="0"/>
              </a:p>
              <a:p>
                <a:pPr lvl="1"/>
                <a:r>
                  <a:rPr lang="en-US" dirty="0">
                    <a:latin typeface="Aptos Light" panose="020B0004020202020204" pitchFamily="34" charset="0"/>
                    <a:cs typeface="Arial" panose="020B0604020202020204" pitchFamily="34" charset="0"/>
                  </a:rPr>
                  <a:t>Given inputs in a required form, </a:t>
                </a:r>
                <a:r>
                  <a:rPr lang="en-US" b="1" dirty="0">
                    <a:latin typeface="Aptos" panose="020B0004020202020204" pitchFamily="34" charset="0"/>
                    <a:cs typeface="Arial" panose="020B0604020202020204" pitchFamily="34" charset="0"/>
                  </a:rPr>
                  <a:t>there exist</a:t>
                </a:r>
                <a:r>
                  <a:rPr lang="en-US" dirty="0">
                    <a:latin typeface="Aptos Light" panose="020B0004020202020204" pitchFamily="34" charset="0"/>
                    <a:cs typeface="Arial" panose="020B0604020202020204" pitchFamily="34" charset="0"/>
                  </a:rPr>
                  <a:t> transformer</a:t>
                </a:r>
                <a:br>
                  <a:rPr lang="en-US" dirty="0">
                    <a:latin typeface="Aptos Light" panose="020B0004020202020204" pitchFamily="34" charset="0"/>
                    <a:cs typeface="Arial" panose="020B0604020202020204" pitchFamily="34" charset="0"/>
                  </a:rPr>
                </a:br>
                <a:r>
                  <a:rPr lang="en-US" dirty="0">
                    <a:latin typeface="Aptos Light" panose="020B0004020202020204" pitchFamily="34" charset="0"/>
                    <a:cs typeface="Arial" panose="020B0604020202020204" pitchFamily="34" charset="0"/>
                  </a:rPr>
                  <a:t>weights which produce an output equal to one produced by</a:t>
                </a:r>
                <a:br>
                  <a:rPr lang="en-US" dirty="0">
                    <a:latin typeface="Aptos Light" panose="020B0004020202020204" pitchFamily="34" charset="0"/>
                    <a:cs typeface="Arial" panose="020B0604020202020204" pitchFamily="34" charset="0"/>
                  </a:rPr>
                </a:br>
                <a:r>
                  <a:rPr lang="en-US" dirty="0">
                    <a:latin typeface="Aptos Light" panose="020B0004020202020204" pitchFamily="34" charset="0"/>
                    <a:cs typeface="Arial" panose="020B0604020202020204" pitchFamily="34" charset="0"/>
                  </a:rPr>
                  <a:t>an internal model that is updated by given demos using gradient descent. </a:t>
                </a:r>
              </a:p>
              <a:p>
                <a:endParaRPr lang="en-US" sz="2000" i="1" dirty="0"/>
              </a:p>
              <a:p>
                <a:pPr marL="457200" indent="-457200">
                  <a:buFont typeface="+mj-lt"/>
                  <a:buAutoNum type="arabicPeriod" startAt="3"/>
                </a:pPr>
                <a:r>
                  <a:rPr lang="en-US" sz="2000" i="1" dirty="0"/>
                  <a:t>Weights found by optimization match the construction. </a:t>
                </a:r>
                <a:r>
                  <a:rPr lang="en-US" sz="2000" dirty="0"/>
                  <a:t>[von Oswald et al, 2023]</a:t>
                </a:r>
              </a:p>
              <a:p>
                <a:pPr lvl="1"/>
                <a:endParaRPr lang="en-US" dirty="0">
                  <a:latin typeface="Aptos Light" panose="020B0004020202020204" pitchFamily="34" charset="0"/>
                </a:endParaRPr>
              </a:p>
              <a:p>
                <a:pPr lvl="1"/>
                <a:r>
                  <a:rPr lang="en-US" dirty="0">
                    <a:latin typeface="Aptos Light" panose="020B0004020202020204" pitchFamily="34" charset="0"/>
                  </a:rPr>
                  <a:t>Not only do transformer weights that can simulate gradient descent exist, but trained transformers </a:t>
                </a:r>
                <a:r>
                  <a:rPr lang="en-US" i="1" dirty="0">
                    <a:latin typeface="Aptos Light" panose="020B0004020202020204" pitchFamily="34" charset="0"/>
                  </a:rPr>
                  <a:t>do </a:t>
                </a:r>
                <a:r>
                  <a:rPr lang="en-US" dirty="0">
                    <a:latin typeface="Aptos Light" panose="020B0004020202020204" pitchFamily="34" charset="0"/>
                  </a:rPr>
                  <a:t>mimic gradient descent on linear regression tasks. Gradient-based optimization and attention-based in-context learning are </a:t>
                </a:r>
                <a:r>
                  <a:rPr lang="en-US" b="1" dirty="0">
                    <a:latin typeface="Aptos" panose="020B0004020202020204" pitchFamily="34" charset="0"/>
                  </a:rPr>
                  <a:t>equivalent</a:t>
                </a:r>
                <a:r>
                  <a:rPr lang="en-US" dirty="0">
                    <a:latin typeface="Aptos Light" panose="020B0004020202020204" pitchFamily="34" charset="0"/>
                  </a:rPr>
                  <a:t>.</a:t>
                </a:r>
              </a:p>
            </p:txBody>
          </p:sp>
        </mc:Choice>
        <mc:Fallback xmlns="">
          <p:sp>
            <p:nvSpPr>
              <p:cNvPr id="43" name="TextBox 42">
                <a:extLst>
                  <a:ext uri="{FF2B5EF4-FFF2-40B4-BE49-F238E27FC236}">
                    <a16:creationId xmlns:a16="http://schemas.microsoft.com/office/drawing/2014/main" id="{9E42206C-2E12-5D60-C6B5-8FA8B3952146}"/>
                  </a:ext>
                </a:extLst>
              </p:cNvPr>
              <p:cNvSpPr txBox="1">
                <a:spLocks noRot="1" noChangeAspect="1" noMove="1" noResize="1" noEditPoints="1" noAdjustHandles="1" noChangeArrowheads="1" noChangeShapeType="1" noTextEdit="1"/>
              </p:cNvSpPr>
              <p:nvPr/>
            </p:nvSpPr>
            <p:spPr>
              <a:xfrm>
                <a:off x="818552" y="1478423"/>
                <a:ext cx="10515599" cy="5201424"/>
              </a:xfrm>
              <a:prstGeom prst="rect">
                <a:avLst/>
              </a:prstGeom>
              <a:blipFill>
                <a:blip r:embed="rId3"/>
                <a:stretch>
                  <a:fillRect l="-638" t="-821" b="-938"/>
                </a:stretch>
              </a:blipFill>
            </p:spPr>
            <p:txBody>
              <a:bodyPr/>
              <a:lstStyle/>
              <a:p>
                <a:r>
                  <a:rPr lang="en-US">
                    <a:noFill/>
                  </a:rPr>
                  <a:t> </a:t>
                </a:r>
              </a:p>
            </p:txBody>
          </p:sp>
        </mc:Fallback>
      </mc:AlternateContent>
      <p:sp>
        <p:nvSpPr>
          <p:cNvPr id="53" name="Bent Arrow 52">
            <a:extLst>
              <a:ext uri="{FF2B5EF4-FFF2-40B4-BE49-F238E27FC236}">
                <a16:creationId xmlns:a16="http://schemas.microsoft.com/office/drawing/2014/main" id="{84E55279-B333-DABE-0010-AF88F5CCDB86}"/>
              </a:ext>
            </a:extLst>
          </p:cNvPr>
          <p:cNvSpPr/>
          <p:nvPr/>
        </p:nvSpPr>
        <p:spPr>
          <a:xfrm rot="8227919">
            <a:off x="10637138" y="2541252"/>
            <a:ext cx="1211130" cy="1217139"/>
          </a:xfrm>
          <a:prstGeom prst="bentArrow">
            <a:avLst>
              <a:gd name="adj1" fmla="val 12992"/>
              <a:gd name="adj2" fmla="val 20161"/>
              <a:gd name="adj3" fmla="val 25000"/>
              <a:gd name="adj4" fmla="val 714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Bent Arrow 3">
            <a:extLst>
              <a:ext uri="{FF2B5EF4-FFF2-40B4-BE49-F238E27FC236}">
                <a16:creationId xmlns:a16="http://schemas.microsoft.com/office/drawing/2014/main" id="{125C30E3-A86E-3A09-7BD5-A9938B2DB2DC}"/>
              </a:ext>
            </a:extLst>
          </p:cNvPr>
          <p:cNvSpPr/>
          <p:nvPr/>
        </p:nvSpPr>
        <p:spPr>
          <a:xfrm rot="8227919">
            <a:off x="10728586" y="4578061"/>
            <a:ext cx="1211130" cy="1217139"/>
          </a:xfrm>
          <a:prstGeom prst="bentArrow">
            <a:avLst>
              <a:gd name="adj1" fmla="val 12992"/>
              <a:gd name="adj2" fmla="val 20161"/>
              <a:gd name="adj3" fmla="val 25000"/>
              <a:gd name="adj4" fmla="val 714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4747D671-DBF7-F88F-7F99-DDF5DB79CCE6}"/>
              </a:ext>
            </a:extLst>
          </p:cNvPr>
          <p:cNvPicPr>
            <a:picLocks noChangeAspect="1"/>
          </p:cNvPicPr>
          <p:nvPr/>
        </p:nvPicPr>
        <p:blipFill>
          <a:blip r:embed="rId4"/>
          <a:stretch>
            <a:fillRect/>
          </a:stretch>
        </p:blipFill>
        <p:spPr>
          <a:xfrm>
            <a:off x="7283736" y="4036257"/>
            <a:ext cx="2426163" cy="503543"/>
          </a:xfrm>
          <a:prstGeom prst="rect">
            <a:avLst/>
          </a:prstGeom>
          <a:ln w="6350">
            <a:noFill/>
          </a:ln>
          <a:effectLst/>
        </p:spPr>
      </p:pic>
    </p:spTree>
    <p:extLst>
      <p:ext uri="{BB962C8B-B14F-4D97-AF65-F5344CB8AC3E}">
        <p14:creationId xmlns:p14="http://schemas.microsoft.com/office/powerpoint/2010/main" val="297819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6243D93E-060E-58B3-57AA-13B2156BBE8B}"/>
                  </a:ext>
                </a:extLst>
              </p:cNvPr>
              <p:cNvSpPr>
                <a:spLocks noGrp="1"/>
              </p:cNvSpPr>
              <p:nvPr>
                <p:ph type="title"/>
              </p:nvPr>
            </p:nvSpPr>
            <p:spPr>
              <a:xfrm>
                <a:off x="838200" y="365125"/>
                <a:ext cx="10515600" cy="1325563"/>
              </a:xfrm>
            </p:spPr>
            <p:txBody>
              <a:bodyPr/>
              <a:lstStyle/>
              <a:p>
                <a:r>
                  <a:rPr lang="en-US" dirty="0"/>
                  <a:t>Evidence against </a:t>
                </a:r>
                <a14:m>
                  <m:oMath xmlns:m="http://schemas.openxmlformats.org/officeDocument/2006/math">
                    <m:r>
                      <m:rPr>
                        <m:sty m:val="p"/>
                      </m:rPr>
                      <a:rPr lang="en-US" sz="4400" b="0" i="0" smtClean="0">
                        <a:latin typeface="Cambria Math" panose="02040503050406030204" pitchFamily="18" charset="0"/>
                        <a:cs typeface="Arial" panose="020B0604020202020204" pitchFamily="34" charset="0"/>
                      </a:rPr>
                      <m:t>ICL</m:t>
                    </m:r>
                    <m:r>
                      <a:rPr lang="en-US" sz="4400" b="0" i="0" smtClean="0">
                        <a:latin typeface="Cambria Math" panose="02040503050406030204" pitchFamily="18" charset="0"/>
                        <a:ea typeface="Cambria Math" panose="02040503050406030204" pitchFamily="18" charset="0"/>
                        <a:cs typeface="Arial" panose="020B0604020202020204" pitchFamily="34" charset="0"/>
                      </a:rPr>
                      <m:t>≈</m:t>
                    </m:r>
                    <m:r>
                      <m:rPr>
                        <m:sty m:val="p"/>
                      </m:rPr>
                      <a:rPr lang="en-US" sz="4400" b="0" i="0" smtClean="0">
                        <a:latin typeface="Cambria Math" panose="02040503050406030204" pitchFamily="18" charset="0"/>
                        <a:ea typeface="Cambria Math" panose="02040503050406030204" pitchFamily="18" charset="0"/>
                        <a:cs typeface="Arial" panose="020B0604020202020204" pitchFamily="34" charset="0"/>
                      </a:rPr>
                      <m:t>GD</m:t>
                    </m:r>
                  </m:oMath>
                </a14:m>
                <a:r>
                  <a:rPr lang="en-US" dirty="0"/>
                  <a:t>: Empirical</a:t>
                </a:r>
              </a:p>
            </p:txBody>
          </p:sp>
        </mc:Choice>
        <mc:Fallback xmlns="">
          <p:sp>
            <p:nvSpPr>
              <p:cNvPr id="6" name="Title 1">
                <a:extLst>
                  <a:ext uri="{FF2B5EF4-FFF2-40B4-BE49-F238E27FC236}">
                    <a16:creationId xmlns:a16="http://schemas.microsoft.com/office/drawing/2014/main" id="{6243D93E-060E-58B3-57AA-13B2156BBE8B}"/>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3"/>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FB5EC44-28A9-0333-7B3D-FBDDE6C511FB}"/>
                  </a:ext>
                </a:extLst>
              </p:cNvPr>
              <p:cNvSpPr txBox="1"/>
              <p:nvPr/>
            </p:nvSpPr>
            <p:spPr>
              <a:xfrm>
                <a:off x="818552" y="1478423"/>
                <a:ext cx="6839065" cy="4643259"/>
              </a:xfrm>
              <a:prstGeom prst="rect">
                <a:avLst/>
              </a:prstGeom>
              <a:noFill/>
            </p:spPr>
            <p:txBody>
              <a:bodyPr wrap="square" rtlCol="0">
                <a:spAutoFit/>
              </a:bodyPr>
              <a:lstStyle/>
              <a:p>
                <a:r>
                  <a:rPr lang="en-US" sz="2000" dirty="0"/>
                  <a:t>We use three coarse-to-fine metrics to compare ICL and GD:</a:t>
                </a:r>
              </a:p>
              <a:p>
                <a:endParaRPr lang="en-US" sz="2000" dirty="0"/>
              </a:p>
              <a:p>
                <a:pPr marL="342900" indent="-342900">
                  <a:buFont typeface="+mj-lt"/>
                  <a:buAutoNum type="arabicPeriod"/>
                </a:pPr>
                <a:r>
                  <a:rPr lang="en-US" sz="2000" dirty="0"/>
                  <a:t>Accuracy: compare top predicted tokens against the ground truth (instead of top predicted label).</a:t>
                </a:r>
              </a:p>
              <a:p>
                <a:pPr marL="342900" indent="-342900">
                  <a:buFont typeface="+mj-lt"/>
                  <a:buAutoNum type="arabicPeriod"/>
                </a:pPr>
                <a:endParaRPr lang="en-US" sz="2000" dirty="0"/>
              </a:p>
              <a:p>
                <a:pPr marL="342900" indent="-342900">
                  <a:buFont typeface="+mj-lt"/>
                  <a:buAutoNum type="arabicPeriod"/>
                </a:pPr>
                <a:r>
                  <a:rPr lang="en-US" sz="2000" dirty="0"/>
                  <a:t>Token Overlap: compare overlap in top-K tokens of two distributions.    Let, </a:t>
                </a:r>
                <a14:m>
                  <m:oMath xmlns:m="http://schemas.openxmlformats.org/officeDocument/2006/math">
                    <m:r>
                      <m:rPr>
                        <m:sty m:val="p"/>
                      </m:rPr>
                      <a:rPr lang="en-US" sz="2000">
                        <a:latin typeface="Cambria Math" panose="02040503050406030204" pitchFamily="18" charset="0"/>
                      </a:rPr>
                      <m:t>O</m:t>
                    </m:r>
                    <m:r>
                      <a:rPr lang="en-US" sz="2000">
                        <a:latin typeface="Cambria Math" panose="02040503050406030204" pitchFamily="18" charset="0"/>
                      </a:rPr>
                      <m:t>= </m:t>
                    </m:r>
                    <m:sSubSup>
                      <m:sSubSupPr>
                        <m:ctrlPr>
                          <a:rPr lang="en-US" sz="2000" i="1">
                            <a:latin typeface="Cambria Math" panose="02040503050406030204" pitchFamily="18" charset="0"/>
                          </a:rPr>
                        </m:ctrlPr>
                      </m:sSubSupPr>
                      <m:e>
                        <m:r>
                          <a:rPr lang="en-US" sz="2000" i="1">
                            <a:latin typeface="Cambria Math" panose="02040503050406030204" pitchFamily="18" charset="0"/>
                          </a:rPr>
                          <m:t>𝑇</m:t>
                        </m:r>
                      </m:e>
                      <m:sub>
                        <m:r>
                          <a:rPr lang="en-US" sz="2000" i="1">
                            <a:latin typeface="Cambria Math" panose="02040503050406030204" pitchFamily="18" charset="0"/>
                          </a:rPr>
                          <m:t>𝐾</m:t>
                        </m:r>
                      </m:sub>
                      <m:sup>
                        <m:r>
                          <a:rPr lang="en-US" sz="2000" i="1">
                            <a:latin typeface="Cambria Math" panose="02040503050406030204" pitchFamily="18" charset="0"/>
                          </a:rPr>
                          <m:t>1</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𝑇</m:t>
                        </m:r>
                      </m:e>
                      <m:sub>
                        <m:r>
                          <a:rPr lang="en-US" sz="2000" i="1">
                            <a:latin typeface="Cambria Math" panose="02040503050406030204" pitchFamily="18" charset="0"/>
                          </a:rPr>
                          <m:t>𝐾</m:t>
                        </m:r>
                      </m:sub>
                      <m:sup>
                        <m:r>
                          <a:rPr lang="en-US" sz="2000" i="1">
                            <a:latin typeface="Cambria Math" panose="02040503050406030204" pitchFamily="18" charset="0"/>
                          </a:rPr>
                          <m:t>2</m:t>
                        </m:r>
                      </m:sup>
                    </m:sSubSup>
                  </m:oMath>
                </a14:m>
                <a:endParaRPr lang="en-US" sz="2000" i="1" dirty="0">
                  <a:latin typeface="Cambria Math" panose="02040503050406030204" pitchFamily="18" charset="0"/>
                </a:endParaRPr>
              </a:p>
              <a:p>
                <a:r>
                  <a:rPr lang="en-US" sz="2000" dirty="0"/>
                  <a:t>	Token Overlap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𝐾</m:t>
                        </m:r>
                      </m:den>
                    </m:f>
                    <m:r>
                      <a:rPr lang="en-US" sz="2000" b="0" i="1" smtClean="0">
                        <a:latin typeface="Cambria Math" panose="02040503050406030204" pitchFamily="18" charset="0"/>
                      </a:rPr>
                      <m:t>|</m:t>
                    </m:r>
                    <m:r>
                      <a:rPr lang="en-US" sz="2000" b="0" i="1" smtClean="0">
                        <a:latin typeface="Cambria Math" panose="02040503050406030204" pitchFamily="18" charset="0"/>
                      </a:rPr>
                      <m:t>𝑂</m:t>
                    </m:r>
                    <m:r>
                      <a:rPr lang="en-US" sz="2000" b="0" i="1" smtClean="0">
                        <a:latin typeface="Cambria Math" panose="02040503050406030204" pitchFamily="18" charset="0"/>
                      </a:rPr>
                      <m:t>|</m:t>
                    </m:r>
                  </m:oMath>
                </a14:m>
                <a:endParaRPr lang="en-US" sz="2000" dirty="0"/>
              </a:p>
              <a:p>
                <a:pPr marL="342900" indent="-342900">
                  <a:buFont typeface="+mj-lt"/>
                  <a:buAutoNum type="arabicPeriod"/>
                </a:pPr>
                <a:endParaRPr lang="en-US" sz="2000" dirty="0"/>
              </a:p>
              <a:p>
                <a:pPr marL="342900" indent="-342900">
                  <a:buFont typeface="+mj-lt"/>
                  <a:buAutoNum type="arabicPeriod"/>
                </a:pPr>
                <a:r>
                  <a:rPr lang="en-US" sz="2000" dirty="0"/>
                  <a:t>Overlap Cosine Similarity: compare the individual agreement between top-K tokens.</a:t>
                </a:r>
              </a:p>
              <a:p>
                <a:pPr marL="342900" indent="-342900">
                  <a:buFont typeface="+mj-lt"/>
                  <a:buAutoNum type="arabicPeriod"/>
                </a:pPr>
                <a:endParaRPr lang="en-US" sz="2000" dirty="0"/>
              </a:p>
              <a:p>
                <a:pPr lvl="1"/>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nary>
                            <m:naryPr>
                              <m:chr m:val="∑"/>
                              <m:supHide m:val="on"/>
                              <m:ctrlPr>
                                <a:rPr lang="en-US" sz="2000" i="1" smtClean="0">
                                  <a:latin typeface="Cambria Math" panose="02040503050406030204" pitchFamily="18" charset="0"/>
                                </a:rPr>
                              </m:ctrlPr>
                            </m:naryPr>
                            <m:sub>
                              <m:r>
                                <m:rPr>
                                  <m:brk m:alnAt="7"/>
                                </m:rP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𝑂</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1</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e>
                          </m:nary>
                        </m:num>
                        <m:den>
                          <m:rad>
                            <m:radPr>
                              <m:degHide m:val="on"/>
                              <m:ctrlPr>
                                <a:rPr lang="en-US" sz="2000" i="1" smtClean="0">
                                  <a:latin typeface="Cambria Math" panose="02040503050406030204" pitchFamily="18" charset="0"/>
                                </a:rPr>
                              </m:ctrlPr>
                            </m:radPr>
                            <m:deg/>
                            <m:e>
                              <m:nary>
                                <m:naryPr>
                                  <m:chr m:val="∑"/>
                                  <m:supHide m:val="on"/>
                                  <m:ctrlPr>
                                    <a:rPr lang="en-US" sz="2000" i="1" smtClean="0">
                                      <a:latin typeface="Cambria Math" panose="02040503050406030204" pitchFamily="18" charset="0"/>
                                    </a:rPr>
                                  </m:ctrlPr>
                                </m:naryPr>
                                <m:sub>
                                  <m:r>
                                    <m:rPr>
                                      <m:brk m:alnAt="7"/>
                                    </m:rP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𝑂</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1</m:t>
                                      </m:r>
                                    </m:sub>
                                  </m:sSub>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e>
                                    <m:sup>
                                      <m:r>
                                        <a:rPr lang="en-US" sz="2000" b="0" i="1" smtClean="0">
                                          <a:latin typeface="Cambria Math" panose="02040503050406030204" pitchFamily="18" charset="0"/>
                                        </a:rPr>
                                        <m:t>2</m:t>
                                      </m:r>
                                    </m:sup>
                                  </m:sSup>
                                </m:e>
                              </m:nary>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rPr>
                                    <m:t>𝑂</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𝑡</m:t>
                                          </m:r>
                                        </m:e>
                                      </m:d>
                                    </m:e>
                                    <m:sup>
                                      <m:r>
                                        <a:rPr lang="en-US" sz="2000" i="1">
                                          <a:latin typeface="Cambria Math" panose="02040503050406030204" pitchFamily="18" charset="0"/>
                                        </a:rPr>
                                        <m:t>2</m:t>
                                      </m:r>
                                    </m:sup>
                                  </m:sSup>
                                </m:e>
                              </m:nary>
                              <m:r>
                                <a:rPr lang="en-US" sz="2000" b="0" i="1" smtClean="0">
                                  <a:latin typeface="Cambria Math" panose="02040503050406030204" pitchFamily="18" charset="0"/>
                                </a:rPr>
                                <m:t>.(</m:t>
                              </m:r>
                              <m:r>
                                <a:rPr lang="en-US" sz="2000" b="0" i="1" smtClean="0">
                                  <a:latin typeface="Cambria Math" panose="02040503050406030204" pitchFamily="18" charset="0"/>
                                </a:rPr>
                                <m:t>𝐾</m:t>
                              </m:r>
                              <m:r>
                                <a:rPr lang="en-US" sz="2000" b="0" i="1" smtClean="0">
                                  <a:latin typeface="Cambria Math" panose="02040503050406030204" pitchFamily="18" charset="0"/>
                                </a:rPr>
                                <m:t> −</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𝑂</m:t>
                                  </m:r>
                                </m:e>
                              </m:d>
                              <m:r>
                                <a:rPr lang="en-US" sz="2000" b="0" i="1" smtClean="0">
                                  <a:latin typeface="Cambria Math" panose="02040503050406030204" pitchFamily="18" charset="0"/>
                                </a:rPr>
                                <m:t>)</m:t>
                              </m:r>
                            </m:e>
                          </m:rad>
                        </m:den>
                      </m:f>
                    </m:oMath>
                  </m:oMathPara>
                </a14:m>
                <a:endParaRPr lang="en-US" sz="2000" dirty="0"/>
              </a:p>
            </p:txBody>
          </p:sp>
        </mc:Choice>
        <mc:Fallback xmlns="">
          <p:sp>
            <p:nvSpPr>
              <p:cNvPr id="2" name="TextBox 1">
                <a:extLst>
                  <a:ext uri="{FF2B5EF4-FFF2-40B4-BE49-F238E27FC236}">
                    <a16:creationId xmlns:a16="http://schemas.microsoft.com/office/drawing/2014/main" id="{AFB5EC44-28A9-0333-7B3D-FBDDE6C511FB}"/>
                  </a:ext>
                </a:extLst>
              </p:cNvPr>
              <p:cNvSpPr txBox="1">
                <a:spLocks noRot="1" noChangeAspect="1" noMove="1" noResize="1" noEditPoints="1" noAdjustHandles="1" noChangeArrowheads="1" noChangeShapeType="1" noTextEdit="1"/>
              </p:cNvSpPr>
              <p:nvPr/>
            </p:nvSpPr>
            <p:spPr>
              <a:xfrm>
                <a:off x="818552" y="1478423"/>
                <a:ext cx="6839065" cy="4643259"/>
              </a:xfrm>
              <a:prstGeom prst="rect">
                <a:avLst/>
              </a:prstGeom>
              <a:blipFill>
                <a:blip r:embed="rId4"/>
                <a:stretch>
                  <a:fillRect l="-980" t="-788" r="-107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5D7852C6-232C-389A-F7BD-0EFA7C53A353}"/>
              </a:ext>
            </a:extLst>
          </p:cNvPr>
          <p:cNvPicPr>
            <a:picLocks noChangeAspect="1"/>
          </p:cNvPicPr>
          <p:nvPr/>
        </p:nvPicPr>
        <p:blipFill>
          <a:blip r:embed="rId5"/>
          <a:stretch>
            <a:fillRect/>
          </a:stretch>
        </p:blipFill>
        <p:spPr>
          <a:xfrm>
            <a:off x="7696914" y="1690688"/>
            <a:ext cx="3676534" cy="4077902"/>
          </a:xfrm>
          <a:prstGeom prst="rect">
            <a:avLst/>
          </a:prstGeom>
        </p:spPr>
      </p:pic>
    </p:spTree>
    <p:extLst>
      <p:ext uri="{BB962C8B-B14F-4D97-AF65-F5344CB8AC3E}">
        <p14:creationId xmlns:p14="http://schemas.microsoft.com/office/powerpoint/2010/main" val="404765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FE11-5E2B-2272-6C6D-09B7C6363D3D}"/>
              </a:ext>
            </a:extLst>
          </p:cNvPr>
          <p:cNvSpPr>
            <a:spLocks noGrp="1"/>
          </p:cNvSpPr>
          <p:nvPr>
            <p:ph type="title"/>
          </p:nvPr>
        </p:nvSpPr>
        <p:spPr/>
        <p:txBody>
          <a:bodyPr/>
          <a:lstStyle/>
          <a:p>
            <a:r>
              <a:rPr lang="en-US" dirty="0"/>
              <a:t>In-Context Learning (ICL)</a:t>
            </a:r>
          </a:p>
        </p:txBody>
      </p:sp>
      <p:sp>
        <p:nvSpPr>
          <p:cNvPr id="10" name="Rounded Rectangle 9">
            <a:extLst>
              <a:ext uri="{FF2B5EF4-FFF2-40B4-BE49-F238E27FC236}">
                <a16:creationId xmlns:a16="http://schemas.microsoft.com/office/drawing/2014/main" id="{4DD82912-7FDE-2FB2-ECBF-59508BDF9576}"/>
              </a:ext>
            </a:extLst>
          </p:cNvPr>
          <p:cNvSpPr/>
          <p:nvPr/>
        </p:nvSpPr>
        <p:spPr>
          <a:xfrm>
            <a:off x="1366763" y="2324730"/>
            <a:ext cx="3491195" cy="10156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Input: JHU   Output: Baltimore </a:t>
            </a:r>
          </a:p>
          <a:p>
            <a:r>
              <a:rPr lang="en-US" dirty="0">
                <a:solidFill>
                  <a:schemeClr val="tx1"/>
                </a:solidFill>
                <a:latin typeface="Avenir Book" panose="02000503020000020003" pitchFamily="2" charset="0"/>
              </a:rPr>
              <a:t>Input: IITD  Output: Delhi</a:t>
            </a:r>
          </a:p>
          <a:p>
            <a:r>
              <a:rPr lang="en-US" dirty="0">
                <a:solidFill>
                  <a:schemeClr val="tx1"/>
                </a:solidFill>
                <a:latin typeface="Avenir Book" panose="02000503020000020003" pitchFamily="2" charset="0"/>
              </a:rPr>
              <a:t>Input: NYU   Output: </a:t>
            </a:r>
          </a:p>
        </p:txBody>
      </p:sp>
      <p:sp>
        <p:nvSpPr>
          <p:cNvPr id="11" name="Rounded Rectangle 10">
            <a:extLst>
              <a:ext uri="{FF2B5EF4-FFF2-40B4-BE49-F238E27FC236}">
                <a16:creationId xmlns:a16="http://schemas.microsoft.com/office/drawing/2014/main" id="{8C0E1241-FBDB-7228-9FDF-3256138D7BE4}"/>
              </a:ext>
            </a:extLst>
          </p:cNvPr>
          <p:cNvSpPr/>
          <p:nvPr/>
        </p:nvSpPr>
        <p:spPr>
          <a:xfrm>
            <a:off x="8299136" y="2555409"/>
            <a:ext cx="1419922" cy="584775"/>
          </a:xfrm>
          <a:prstGeom prst="roundRect">
            <a:avLst/>
          </a:prstGeom>
          <a:solidFill>
            <a:schemeClr val="bg1">
              <a:lumMod val="95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New York</a:t>
            </a:r>
          </a:p>
        </p:txBody>
      </p:sp>
      <p:cxnSp>
        <p:nvCxnSpPr>
          <p:cNvPr id="12" name="Straight Arrow Connector 11">
            <a:extLst>
              <a:ext uri="{FF2B5EF4-FFF2-40B4-BE49-F238E27FC236}">
                <a16:creationId xmlns:a16="http://schemas.microsoft.com/office/drawing/2014/main" id="{71CBBE0E-BD32-3B83-97A4-3EDEBDAF492F}"/>
              </a:ext>
            </a:extLst>
          </p:cNvPr>
          <p:cNvCxnSpPr>
            <a:cxnSpLocks/>
          </p:cNvCxnSpPr>
          <p:nvPr/>
        </p:nvCxnSpPr>
        <p:spPr>
          <a:xfrm>
            <a:off x="5100561" y="2831239"/>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3" name="Straight Arrow Connector 12">
            <a:extLst>
              <a:ext uri="{FF2B5EF4-FFF2-40B4-BE49-F238E27FC236}">
                <a16:creationId xmlns:a16="http://schemas.microsoft.com/office/drawing/2014/main" id="{51EA5128-41C7-1B18-6958-5F2E337846EB}"/>
              </a:ext>
            </a:extLst>
          </p:cNvPr>
          <p:cNvCxnSpPr>
            <a:cxnSpLocks/>
          </p:cNvCxnSpPr>
          <p:nvPr/>
        </p:nvCxnSpPr>
        <p:spPr>
          <a:xfrm>
            <a:off x="7589029" y="2831238"/>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4" name="Rounded Rectangle 13">
            <a:extLst>
              <a:ext uri="{FF2B5EF4-FFF2-40B4-BE49-F238E27FC236}">
                <a16:creationId xmlns:a16="http://schemas.microsoft.com/office/drawing/2014/main" id="{BEE676FC-FF35-EE12-5180-FC52210EB344}"/>
              </a:ext>
            </a:extLst>
          </p:cNvPr>
          <p:cNvSpPr/>
          <p:nvPr/>
        </p:nvSpPr>
        <p:spPr>
          <a:xfrm>
            <a:off x="5728396" y="2216460"/>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15" name="TextBox 14">
            <a:extLst>
              <a:ext uri="{FF2B5EF4-FFF2-40B4-BE49-F238E27FC236}">
                <a16:creationId xmlns:a16="http://schemas.microsoft.com/office/drawing/2014/main" id="{450B7C76-FA15-F535-34D0-6CE8A617FA57}"/>
              </a:ext>
            </a:extLst>
          </p:cNvPr>
          <p:cNvSpPr txBox="1"/>
          <p:nvPr/>
        </p:nvSpPr>
        <p:spPr>
          <a:xfrm>
            <a:off x="5598939" y="2364571"/>
            <a:ext cx="1967125" cy="1015663"/>
          </a:xfrm>
          <a:prstGeom prst="rect">
            <a:avLst/>
          </a:prstGeom>
          <a:noFill/>
        </p:spPr>
        <p:txBody>
          <a:bodyPr wrap="square">
            <a:spAutoFit/>
          </a:bodyPr>
          <a:lstStyle/>
          <a:p>
            <a:pPr algn="ctr"/>
            <a:r>
              <a:rPr lang="en-US" sz="6000" b="1" dirty="0">
                <a:latin typeface="Avenir Book" panose="02000503020000020003" pitchFamily="2" charset="0"/>
              </a:rPr>
              <a:t>LLM</a:t>
            </a:r>
          </a:p>
        </p:txBody>
      </p:sp>
      <p:sp>
        <p:nvSpPr>
          <p:cNvPr id="16" name="Rounded Rectangle 15">
            <a:extLst>
              <a:ext uri="{FF2B5EF4-FFF2-40B4-BE49-F238E27FC236}">
                <a16:creationId xmlns:a16="http://schemas.microsoft.com/office/drawing/2014/main" id="{6A1E76C1-210D-747B-E733-6FCA6DF29AFC}"/>
              </a:ext>
            </a:extLst>
          </p:cNvPr>
          <p:cNvSpPr/>
          <p:nvPr/>
        </p:nvSpPr>
        <p:spPr>
          <a:xfrm>
            <a:off x="873705" y="4426180"/>
            <a:ext cx="4006665" cy="10156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Good evening → </a:t>
            </a:r>
            <a:r>
              <a:rPr lang="en-US" dirty="0" err="1">
                <a:solidFill>
                  <a:schemeClr val="tx1"/>
                </a:solidFill>
                <a:latin typeface="Avenir Book" panose="02000503020000020003" pitchFamily="2" charset="0"/>
              </a:rPr>
              <a:t>Guten</a:t>
            </a:r>
            <a:r>
              <a:rPr lang="en-US" dirty="0">
                <a:solidFill>
                  <a:schemeClr val="tx1"/>
                </a:solidFill>
                <a:latin typeface="Avenir Book" panose="02000503020000020003" pitchFamily="2" charset="0"/>
              </a:rPr>
              <a:t> Abend</a:t>
            </a:r>
          </a:p>
          <a:p>
            <a:r>
              <a:rPr lang="en-US" dirty="0">
                <a:solidFill>
                  <a:schemeClr val="tx1"/>
                </a:solidFill>
                <a:latin typeface="Avenir Book" panose="02000503020000020003" pitchFamily="2" charset="0"/>
              </a:rPr>
              <a:t>Vienna is great → Wien </a:t>
            </a:r>
            <a:r>
              <a:rPr lang="en-US" dirty="0" err="1">
                <a:solidFill>
                  <a:schemeClr val="tx1"/>
                </a:solidFill>
                <a:latin typeface="Avenir Book" panose="02000503020000020003" pitchFamily="2" charset="0"/>
              </a:rPr>
              <a:t>ist</a:t>
            </a:r>
            <a:r>
              <a:rPr lang="en-US" dirty="0">
                <a:solidFill>
                  <a:schemeClr val="tx1"/>
                </a:solidFill>
                <a:latin typeface="Avenir Book" panose="02000503020000020003" pitchFamily="2" charset="0"/>
              </a:rPr>
              <a:t> </a:t>
            </a:r>
            <a:r>
              <a:rPr lang="en-US" dirty="0" err="1">
                <a:solidFill>
                  <a:schemeClr val="tx1"/>
                </a:solidFill>
                <a:latin typeface="Avenir Book" panose="02000503020000020003" pitchFamily="2" charset="0"/>
              </a:rPr>
              <a:t>großartig</a:t>
            </a:r>
            <a:endParaRPr lang="en-US" dirty="0">
              <a:solidFill>
                <a:schemeClr val="tx1"/>
              </a:solidFill>
              <a:latin typeface="Avenir Book" panose="02000503020000020003" pitchFamily="2" charset="0"/>
            </a:endParaRPr>
          </a:p>
          <a:p>
            <a:r>
              <a:rPr lang="en-US" dirty="0">
                <a:solidFill>
                  <a:schemeClr val="tx1"/>
                </a:solidFill>
                <a:latin typeface="Avenir Book" panose="02000503020000020003" pitchFamily="2" charset="0"/>
              </a:rPr>
              <a:t>Where is the next ICML? →</a:t>
            </a:r>
          </a:p>
        </p:txBody>
      </p:sp>
      <p:sp>
        <p:nvSpPr>
          <p:cNvPr id="17" name="Rounded Rectangle 16">
            <a:extLst>
              <a:ext uri="{FF2B5EF4-FFF2-40B4-BE49-F238E27FC236}">
                <a16:creationId xmlns:a16="http://schemas.microsoft.com/office/drawing/2014/main" id="{F6403CD3-C60E-6C75-64F2-33F9D8BD9198}"/>
              </a:ext>
            </a:extLst>
          </p:cNvPr>
          <p:cNvSpPr/>
          <p:nvPr/>
        </p:nvSpPr>
        <p:spPr>
          <a:xfrm>
            <a:off x="8321547" y="4656859"/>
            <a:ext cx="2987073" cy="584775"/>
          </a:xfrm>
          <a:prstGeom prst="roundRect">
            <a:avLst/>
          </a:prstGeom>
          <a:solidFill>
            <a:schemeClr val="bg1">
              <a:lumMod val="95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Wo </a:t>
            </a:r>
            <a:r>
              <a:rPr lang="en-US" dirty="0" err="1">
                <a:solidFill>
                  <a:schemeClr val="tx1"/>
                </a:solidFill>
                <a:latin typeface="Avenir Book" panose="02000503020000020003" pitchFamily="2" charset="0"/>
              </a:rPr>
              <a:t>ist</a:t>
            </a:r>
            <a:r>
              <a:rPr lang="en-US" dirty="0">
                <a:solidFill>
                  <a:schemeClr val="tx1"/>
                </a:solidFill>
                <a:latin typeface="Avenir Book" panose="02000503020000020003" pitchFamily="2" charset="0"/>
              </a:rPr>
              <a:t> das </a:t>
            </a:r>
            <a:r>
              <a:rPr lang="en-US" dirty="0" err="1">
                <a:solidFill>
                  <a:schemeClr val="tx1"/>
                </a:solidFill>
                <a:latin typeface="Avenir Book" panose="02000503020000020003" pitchFamily="2" charset="0"/>
              </a:rPr>
              <a:t>nächste</a:t>
            </a:r>
            <a:r>
              <a:rPr lang="en-US" dirty="0">
                <a:solidFill>
                  <a:schemeClr val="tx1"/>
                </a:solidFill>
                <a:latin typeface="Avenir Book" panose="02000503020000020003" pitchFamily="2" charset="0"/>
              </a:rPr>
              <a:t> ICML?</a:t>
            </a:r>
          </a:p>
        </p:txBody>
      </p:sp>
      <p:cxnSp>
        <p:nvCxnSpPr>
          <p:cNvPr id="18" name="Straight Arrow Connector 17">
            <a:extLst>
              <a:ext uri="{FF2B5EF4-FFF2-40B4-BE49-F238E27FC236}">
                <a16:creationId xmlns:a16="http://schemas.microsoft.com/office/drawing/2014/main" id="{BA2DBCC7-1848-2D25-560F-67DA25F3F5BC}"/>
              </a:ext>
            </a:extLst>
          </p:cNvPr>
          <p:cNvCxnSpPr>
            <a:cxnSpLocks/>
          </p:cNvCxnSpPr>
          <p:nvPr/>
        </p:nvCxnSpPr>
        <p:spPr>
          <a:xfrm>
            <a:off x="5122973" y="4932689"/>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2" name="Straight Arrow Connector 21">
            <a:extLst>
              <a:ext uri="{FF2B5EF4-FFF2-40B4-BE49-F238E27FC236}">
                <a16:creationId xmlns:a16="http://schemas.microsoft.com/office/drawing/2014/main" id="{1E8FE7F7-E8C3-0BC7-FD55-951064A82F77}"/>
              </a:ext>
            </a:extLst>
          </p:cNvPr>
          <p:cNvCxnSpPr>
            <a:cxnSpLocks/>
          </p:cNvCxnSpPr>
          <p:nvPr/>
        </p:nvCxnSpPr>
        <p:spPr>
          <a:xfrm>
            <a:off x="7611441" y="4932688"/>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5" name="Rounded Rectangle 24">
            <a:extLst>
              <a:ext uri="{FF2B5EF4-FFF2-40B4-BE49-F238E27FC236}">
                <a16:creationId xmlns:a16="http://schemas.microsoft.com/office/drawing/2014/main" id="{8F1C56E2-0542-8CF0-70FC-28693C719FF5}"/>
              </a:ext>
            </a:extLst>
          </p:cNvPr>
          <p:cNvSpPr/>
          <p:nvPr/>
        </p:nvSpPr>
        <p:spPr>
          <a:xfrm>
            <a:off x="5750808" y="4317910"/>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26" name="TextBox 25">
            <a:extLst>
              <a:ext uri="{FF2B5EF4-FFF2-40B4-BE49-F238E27FC236}">
                <a16:creationId xmlns:a16="http://schemas.microsoft.com/office/drawing/2014/main" id="{084A4FCA-ED65-6CE3-CD14-24415672EE2B}"/>
              </a:ext>
            </a:extLst>
          </p:cNvPr>
          <p:cNvSpPr txBox="1"/>
          <p:nvPr/>
        </p:nvSpPr>
        <p:spPr>
          <a:xfrm>
            <a:off x="5621351" y="4466021"/>
            <a:ext cx="1967125" cy="1015663"/>
          </a:xfrm>
          <a:prstGeom prst="rect">
            <a:avLst/>
          </a:prstGeom>
          <a:noFill/>
        </p:spPr>
        <p:txBody>
          <a:bodyPr wrap="square">
            <a:spAutoFit/>
          </a:bodyPr>
          <a:lstStyle/>
          <a:p>
            <a:pPr algn="ctr"/>
            <a:r>
              <a:rPr lang="en-US" sz="6000" b="1" dirty="0">
                <a:latin typeface="Avenir Book" panose="02000503020000020003" pitchFamily="2" charset="0"/>
              </a:rPr>
              <a:t>LLM</a:t>
            </a:r>
          </a:p>
        </p:txBody>
      </p:sp>
      <p:sp>
        <p:nvSpPr>
          <p:cNvPr id="4" name="Slide Number Placeholder 3">
            <a:extLst>
              <a:ext uri="{FF2B5EF4-FFF2-40B4-BE49-F238E27FC236}">
                <a16:creationId xmlns:a16="http://schemas.microsoft.com/office/drawing/2014/main" id="{BF934FBD-E3E9-0C02-7469-1EC42D5657D7}"/>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3</a:t>
            </a:fld>
            <a:endParaRPr lang="en-US" dirty="0"/>
          </a:p>
        </p:txBody>
      </p:sp>
    </p:spTree>
    <p:extLst>
      <p:ext uri="{BB962C8B-B14F-4D97-AF65-F5344CB8AC3E}">
        <p14:creationId xmlns:p14="http://schemas.microsoft.com/office/powerpoint/2010/main" val="4189951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p:bldP spid="16" grpId="0" animBg="1"/>
      <p:bldP spid="17" grpId="0" animBg="1"/>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FE11-5E2B-2272-6C6D-09B7C6363D3D}"/>
              </a:ext>
            </a:extLst>
          </p:cNvPr>
          <p:cNvSpPr>
            <a:spLocks noGrp="1"/>
          </p:cNvSpPr>
          <p:nvPr>
            <p:ph type="title"/>
          </p:nvPr>
        </p:nvSpPr>
        <p:spPr/>
        <p:txBody>
          <a:bodyPr/>
          <a:lstStyle/>
          <a:p>
            <a:r>
              <a:rPr lang="en-US" dirty="0"/>
              <a:t>Language Models </a:t>
            </a:r>
          </a:p>
        </p:txBody>
      </p:sp>
      <p:sp>
        <p:nvSpPr>
          <p:cNvPr id="4" name="Slide Number Placeholder 3">
            <a:extLst>
              <a:ext uri="{FF2B5EF4-FFF2-40B4-BE49-F238E27FC236}">
                <a16:creationId xmlns:a16="http://schemas.microsoft.com/office/drawing/2014/main" id="{7726A414-C84B-BF7E-CDE2-DE023D3C95C4}"/>
              </a:ext>
            </a:extLst>
          </p:cNvPr>
          <p:cNvSpPr>
            <a:spLocks noGrp="1"/>
          </p:cNvSpPr>
          <p:nvPr>
            <p:ph type="sldNum" sz="quarter" idx="10"/>
          </p:nvPr>
        </p:nvSpPr>
        <p:spPr/>
        <p:txBody>
          <a:bodyPr/>
          <a:lstStyle/>
          <a:p>
            <a:pPr>
              <a:defRPr/>
            </a:pPr>
            <a:fld id="{0121240C-47AF-2F4D-83B3-CC3EDF50F794}" type="slidenum">
              <a:rPr lang="en-US" smtClean="0"/>
              <a:pPr>
                <a:defRPr/>
              </a:pPr>
              <a:t>30</a:t>
            </a:fld>
            <a:endParaRPr lang="en-US" dirty="0"/>
          </a:p>
        </p:txBody>
      </p:sp>
      <p:sp>
        <p:nvSpPr>
          <p:cNvPr id="19" name="Rounded Rectangle 18">
            <a:extLst>
              <a:ext uri="{FF2B5EF4-FFF2-40B4-BE49-F238E27FC236}">
                <a16:creationId xmlns:a16="http://schemas.microsoft.com/office/drawing/2014/main" id="{755E678B-0196-FDD6-F997-D971D5B9AB89}"/>
              </a:ext>
            </a:extLst>
          </p:cNvPr>
          <p:cNvSpPr/>
          <p:nvPr/>
        </p:nvSpPr>
        <p:spPr>
          <a:xfrm>
            <a:off x="1580827" y="3332775"/>
            <a:ext cx="2748567" cy="65777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Johns Hopkins University is in _______.</a:t>
            </a:r>
          </a:p>
        </p:txBody>
      </p:sp>
      <p:sp>
        <p:nvSpPr>
          <p:cNvPr id="20" name="Rounded Rectangle 19">
            <a:extLst>
              <a:ext uri="{FF2B5EF4-FFF2-40B4-BE49-F238E27FC236}">
                <a16:creationId xmlns:a16="http://schemas.microsoft.com/office/drawing/2014/main" id="{7182FC1C-90F6-F653-5385-98E2C847A329}"/>
              </a:ext>
            </a:extLst>
          </p:cNvPr>
          <p:cNvSpPr/>
          <p:nvPr/>
        </p:nvSpPr>
        <p:spPr>
          <a:xfrm>
            <a:off x="7770573" y="3394253"/>
            <a:ext cx="1419922" cy="58477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Baltimore</a:t>
            </a:r>
          </a:p>
        </p:txBody>
      </p:sp>
      <p:sp>
        <p:nvSpPr>
          <p:cNvPr id="21" name="TextBox 20">
            <a:extLst>
              <a:ext uri="{FF2B5EF4-FFF2-40B4-BE49-F238E27FC236}">
                <a16:creationId xmlns:a16="http://schemas.microsoft.com/office/drawing/2014/main" id="{0F9340CC-1B78-344B-C1CF-38476A4ACFB0}"/>
              </a:ext>
            </a:extLst>
          </p:cNvPr>
          <p:cNvSpPr txBox="1"/>
          <p:nvPr/>
        </p:nvSpPr>
        <p:spPr>
          <a:xfrm>
            <a:off x="1815180" y="6488668"/>
            <a:ext cx="8561639" cy="369332"/>
          </a:xfrm>
          <a:prstGeom prst="rect">
            <a:avLst/>
          </a:prstGeom>
          <a:noFill/>
        </p:spPr>
        <p:txBody>
          <a:bodyPr wrap="none" rtlCol="0">
            <a:spAutoFit/>
          </a:bodyPr>
          <a:lstStyle/>
          <a:p>
            <a:r>
              <a:rPr lang="en-US" sz="1800" dirty="0">
                <a:solidFill>
                  <a:schemeClr val="bg1">
                    <a:lumMod val="50000"/>
                  </a:schemeClr>
                </a:solidFill>
                <a:latin typeface="Avenir Book" panose="02000503020000020003" pitchFamily="2" charset="0"/>
              </a:rPr>
              <a:t>[</a:t>
            </a:r>
            <a:r>
              <a:rPr lang="en-US" sz="1800" dirty="0" err="1">
                <a:latin typeface="Avenir Book" panose="02000503020000020003" pitchFamily="2" charset="0"/>
              </a:rPr>
              <a:t>Bengio</a:t>
            </a:r>
            <a:r>
              <a:rPr lang="en-US" sz="1800" dirty="0">
                <a:latin typeface="Avenir Book" panose="02000503020000020003" pitchFamily="2" charset="0"/>
              </a:rPr>
              <a:t> et al. ‘04, Peters et al. ‘18,  </a:t>
            </a:r>
            <a:r>
              <a:rPr lang="en-US" sz="1800" dirty="0" err="1">
                <a:latin typeface="Avenir Book" panose="02000503020000020003" pitchFamily="2" charset="0"/>
              </a:rPr>
              <a:t>Raffel</a:t>
            </a:r>
            <a:r>
              <a:rPr lang="en-US" sz="1800" dirty="0">
                <a:latin typeface="Avenir Book" panose="02000503020000020003" pitchFamily="2" charset="0"/>
              </a:rPr>
              <a:t> et al. ‘20, Brown et al. ’20, many others]</a:t>
            </a:r>
            <a:endParaRPr lang="en-US" sz="2000" dirty="0">
              <a:latin typeface="Avenir Book" panose="02000503020000020003" pitchFamily="2" charset="0"/>
            </a:endParaRPr>
          </a:p>
        </p:txBody>
      </p:sp>
      <p:cxnSp>
        <p:nvCxnSpPr>
          <p:cNvPr id="23" name="Straight Arrow Connector 22">
            <a:extLst>
              <a:ext uri="{FF2B5EF4-FFF2-40B4-BE49-F238E27FC236}">
                <a16:creationId xmlns:a16="http://schemas.microsoft.com/office/drawing/2014/main" id="{11A0D6B8-1A5B-A836-DF8F-B392CA89FDC3}"/>
              </a:ext>
            </a:extLst>
          </p:cNvPr>
          <p:cNvCxnSpPr>
            <a:cxnSpLocks/>
          </p:cNvCxnSpPr>
          <p:nvPr/>
        </p:nvCxnSpPr>
        <p:spPr>
          <a:xfrm>
            <a:off x="4571998" y="3670083"/>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4" name="Straight Arrow Connector 23">
            <a:extLst>
              <a:ext uri="{FF2B5EF4-FFF2-40B4-BE49-F238E27FC236}">
                <a16:creationId xmlns:a16="http://schemas.microsoft.com/office/drawing/2014/main" id="{59A86A2F-C420-DB73-26A9-A261FDA380B0}"/>
              </a:ext>
            </a:extLst>
          </p:cNvPr>
          <p:cNvCxnSpPr>
            <a:cxnSpLocks/>
          </p:cNvCxnSpPr>
          <p:nvPr/>
        </p:nvCxnSpPr>
        <p:spPr>
          <a:xfrm>
            <a:off x="7060466" y="3670082"/>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7" name="Rounded Rectangle 26">
            <a:extLst>
              <a:ext uri="{FF2B5EF4-FFF2-40B4-BE49-F238E27FC236}">
                <a16:creationId xmlns:a16="http://schemas.microsoft.com/office/drawing/2014/main" id="{A1E979BA-6C6B-86CA-C614-680E32AD4353}"/>
              </a:ext>
            </a:extLst>
          </p:cNvPr>
          <p:cNvSpPr/>
          <p:nvPr/>
        </p:nvSpPr>
        <p:spPr>
          <a:xfrm>
            <a:off x="5199833" y="3055304"/>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29" name="TextBox 28">
            <a:extLst>
              <a:ext uri="{FF2B5EF4-FFF2-40B4-BE49-F238E27FC236}">
                <a16:creationId xmlns:a16="http://schemas.microsoft.com/office/drawing/2014/main" id="{58E0D453-72EA-3B52-D646-0223A6F97304}"/>
              </a:ext>
            </a:extLst>
          </p:cNvPr>
          <p:cNvSpPr txBox="1"/>
          <p:nvPr/>
        </p:nvSpPr>
        <p:spPr>
          <a:xfrm>
            <a:off x="5070376" y="3203415"/>
            <a:ext cx="1967125" cy="1015663"/>
          </a:xfrm>
          <a:prstGeom prst="rect">
            <a:avLst/>
          </a:prstGeom>
          <a:noFill/>
        </p:spPr>
        <p:txBody>
          <a:bodyPr wrap="square">
            <a:spAutoFit/>
          </a:bodyPr>
          <a:lstStyle/>
          <a:p>
            <a:pPr algn="ctr"/>
            <a:r>
              <a:rPr lang="en-US" sz="6000" b="1" dirty="0">
                <a:latin typeface="Avenir Book" panose="02000503020000020003" pitchFamily="2" charset="0"/>
              </a:rPr>
              <a:t>LM</a:t>
            </a:r>
          </a:p>
        </p:txBody>
      </p:sp>
      <p:sp>
        <p:nvSpPr>
          <p:cNvPr id="3" name="Rounded Rectangular Callout 2">
            <a:extLst>
              <a:ext uri="{FF2B5EF4-FFF2-40B4-BE49-F238E27FC236}">
                <a16:creationId xmlns:a16="http://schemas.microsoft.com/office/drawing/2014/main" id="{D1A5D904-2C7A-3A4B-4B04-A122789C7F20}"/>
              </a:ext>
            </a:extLst>
          </p:cNvPr>
          <p:cNvSpPr/>
          <p:nvPr/>
        </p:nvSpPr>
        <p:spPr>
          <a:xfrm>
            <a:off x="5070376" y="4926981"/>
            <a:ext cx="2748567" cy="800286"/>
          </a:xfrm>
          <a:prstGeom prst="wedgeRoundRectCallout">
            <a:avLst>
              <a:gd name="adj1" fmla="val -17510"/>
              <a:gd name="adj2" fmla="val -76640"/>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Avenir Book" panose="02000503020000020003" pitchFamily="2" charset="0"/>
              </a:rPr>
              <a:t>Simple facts</a:t>
            </a:r>
          </a:p>
        </p:txBody>
      </p:sp>
      <p:sp>
        <p:nvSpPr>
          <p:cNvPr id="7" name="TextBox 6">
            <a:extLst>
              <a:ext uri="{FF2B5EF4-FFF2-40B4-BE49-F238E27FC236}">
                <a16:creationId xmlns:a16="http://schemas.microsoft.com/office/drawing/2014/main" id="{91B0EA2F-0F3F-B47B-8F78-AADE22B21227}"/>
              </a:ext>
            </a:extLst>
          </p:cNvPr>
          <p:cNvSpPr txBox="1"/>
          <p:nvPr/>
        </p:nvSpPr>
        <p:spPr>
          <a:xfrm rot="19064238">
            <a:off x="-1204445" y="448845"/>
            <a:ext cx="3806326" cy="461665"/>
          </a:xfrm>
          <a:prstGeom prst="rect">
            <a:avLst/>
          </a:prstGeom>
          <a:solidFill>
            <a:srgbClr val="C00000"/>
          </a:solidFill>
        </p:spPr>
        <p:txBody>
          <a:bodyPr wrap="square">
            <a:spAutoFit/>
          </a:bodyPr>
          <a:lstStyle/>
          <a:p>
            <a:pPr algn="ctr"/>
            <a:r>
              <a:rPr lang="en-US" sz="2400" dirty="0">
                <a:solidFill>
                  <a:schemeClr val="bg1"/>
                </a:solidFill>
                <a:latin typeface="Avenir Book" panose="02000503020000020003" pitchFamily="2" charset="0"/>
              </a:rPr>
              <a:t>Background</a:t>
            </a:r>
          </a:p>
        </p:txBody>
      </p:sp>
    </p:spTree>
    <p:extLst>
      <p:ext uri="{BB962C8B-B14F-4D97-AF65-F5344CB8AC3E}">
        <p14:creationId xmlns:p14="http://schemas.microsoft.com/office/powerpoint/2010/main" val="15680569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C1AA-C570-2B24-2816-CD357396F440}"/>
              </a:ext>
            </a:extLst>
          </p:cNvPr>
          <p:cNvSpPr>
            <a:spLocks noGrp="1"/>
          </p:cNvSpPr>
          <p:nvPr>
            <p:ph type="title"/>
          </p:nvPr>
        </p:nvSpPr>
        <p:spPr/>
        <p:txBody>
          <a:bodyPr/>
          <a:lstStyle/>
          <a:p>
            <a:r>
              <a:rPr lang="en-US" sz="4000" dirty="0"/>
              <a:t>In-context learning emerges from pre-training</a:t>
            </a:r>
          </a:p>
        </p:txBody>
      </p:sp>
      <p:sp>
        <p:nvSpPr>
          <p:cNvPr id="3" name="Content Placeholder 2">
            <a:extLst>
              <a:ext uri="{FF2B5EF4-FFF2-40B4-BE49-F238E27FC236}">
                <a16:creationId xmlns:a16="http://schemas.microsoft.com/office/drawing/2014/main" id="{C8417CB0-5683-0331-9D41-34D75AABFB55}"/>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DBE4D12-81C7-AA81-927B-0567298EAD0E}"/>
              </a:ext>
            </a:extLst>
          </p:cNvPr>
          <p:cNvSpPr>
            <a:spLocks noGrp="1"/>
          </p:cNvSpPr>
          <p:nvPr>
            <p:ph type="sldNum" sz="quarter" idx="10"/>
          </p:nvPr>
        </p:nvSpPr>
        <p:spPr/>
        <p:txBody>
          <a:bodyPr/>
          <a:lstStyle/>
          <a:p>
            <a:pPr>
              <a:defRPr/>
            </a:pPr>
            <a:fld id="{0121240C-47AF-2F4D-83B3-CC3EDF50F794}" type="slidenum">
              <a:rPr lang="en-US" smtClean="0"/>
              <a:pPr>
                <a:defRPr/>
              </a:pPr>
              <a:t>31</a:t>
            </a:fld>
            <a:endParaRPr lang="en-US" dirty="0"/>
          </a:p>
        </p:txBody>
      </p:sp>
      <p:sp>
        <p:nvSpPr>
          <p:cNvPr id="5" name="Rounded Rectangle 4">
            <a:extLst>
              <a:ext uri="{FF2B5EF4-FFF2-40B4-BE49-F238E27FC236}">
                <a16:creationId xmlns:a16="http://schemas.microsoft.com/office/drawing/2014/main" id="{90CCFD71-7104-9B4B-1BE5-B05643C8A023}"/>
              </a:ext>
            </a:extLst>
          </p:cNvPr>
          <p:cNvSpPr/>
          <p:nvPr/>
        </p:nvSpPr>
        <p:spPr>
          <a:xfrm>
            <a:off x="838200" y="3163574"/>
            <a:ext cx="3491195" cy="10156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Input: JHU   Output: Baltimore </a:t>
            </a:r>
          </a:p>
          <a:p>
            <a:r>
              <a:rPr lang="en-US" dirty="0">
                <a:solidFill>
                  <a:schemeClr val="tx1"/>
                </a:solidFill>
                <a:latin typeface="Avenir Book" panose="02000503020000020003" pitchFamily="2" charset="0"/>
              </a:rPr>
              <a:t>Input: UMD  Output: DC </a:t>
            </a:r>
          </a:p>
          <a:p>
            <a:r>
              <a:rPr lang="en-US" dirty="0">
                <a:solidFill>
                  <a:schemeClr val="tx1"/>
                </a:solidFill>
                <a:latin typeface="Avenir Book" panose="02000503020000020003" pitchFamily="2" charset="0"/>
              </a:rPr>
              <a:t>Input: NYU   Output: </a:t>
            </a:r>
          </a:p>
        </p:txBody>
      </p:sp>
      <p:sp>
        <p:nvSpPr>
          <p:cNvPr id="6" name="Rounded Rectangle 5">
            <a:extLst>
              <a:ext uri="{FF2B5EF4-FFF2-40B4-BE49-F238E27FC236}">
                <a16:creationId xmlns:a16="http://schemas.microsoft.com/office/drawing/2014/main" id="{868FC743-2184-D82F-4645-C91215AC3D5F}"/>
              </a:ext>
            </a:extLst>
          </p:cNvPr>
          <p:cNvSpPr/>
          <p:nvPr/>
        </p:nvSpPr>
        <p:spPr>
          <a:xfrm>
            <a:off x="7770573" y="3394253"/>
            <a:ext cx="1419922" cy="58477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New York</a:t>
            </a:r>
          </a:p>
        </p:txBody>
      </p:sp>
      <p:cxnSp>
        <p:nvCxnSpPr>
          <p:cNvPr id="7" name="Straight Arrow Connector 6">
            <a:extLst>
              <a:ext uri="{FF2B5EF4-FFF2-40B4-BE49-F238E27FC236}">
                <a16:creationId xmlns:a16="http://schemas.microsoft.com/office/drawing/2014/main" id="{130F970A-D2FD-0C76-D900-236C52B63D9D}"/>
              </a:ext>
            </a:extLst>
          </p:cNvPr>
          <p:cNvCxnSpPr>
            <a:cxnSpLocks/>
          </p:cNvCxnSpPr>
          <p:nvPr/>
        </p:nvCxnSpPr>
        <p:spPr>
          <a:xfrm>
            <a:off x="4571998" y="3670083"/>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a16="http://schemas.microsoft.com/office/drawing/2014/main" id="{328C4227-A644-4642-B602-8C83C2210610}"/>
              </a:ext>
            </a:extLst>
          </p:cNvPr>
          <p:cNvCxnSpPr>
            <a:cxnSpLocks/>
          </p:cNvCxnSpPr>
          <p:nvPr/>
        </p:nvCxnSpPr>
        <p:spPr>
          <a:xfrm>
            <a:off x="7060466" y="3670082"/>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9" name="Rounded Rectangle 8">
            <a:extLst>
              <a:ext uri="{FF2B5EF4-FFF2-40B4-BE49-F238E27FC236}">
                <a16:creationId xmlns:a16="http://schemas.microsoft.com/office/drawing/2014/main" id="{C1512871-40D6-CF99-A866-DC117AC456F8}"/>
              </a:ext>
            </a:extLst>
          </p:cNvPr>
          <p:cNvSpPr/>
          <p:nvPr/>
        </p:nvSpPr>
        <p:spPr>
          <a:xfrm>
            <a:off x="5199833" y="3055304"/>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10" name="TextBox 9">
            <a:extLst>
              <a:ext uri="{FF2B5EF4-FFF2-40B4-BE49-F238E27FC236}">
                <a16:creationId xmlns:a16="http://schemas.microsoft.com/office/drawing/2014/main" id="{0B2E4D02-8619-F25E-F379-2C1E1F01BB7A}"/>
              </a:ext>
            </a:extLst>
          </p:cNvPr>
          <p:cNvSpPr txBox="1"/>
          <p:nvPr/>
        </p:nvSpPr>
        <p:spPr>
          <a:xfrm>
            <a:off x="5070376" y="3203415"/>
            <a:ext cx="1967125" cy="1015663"/>
          </a:xfrm>
          <a:prstGeom prst="rect">
            <a:avLst/>
          </a:prstGeom>
          <a:noFill/>
        </p:spPr>
        <p:txBody>
          <a:bodyPr wrap="square">
            <a:spAutoFit/>
          </a:bodyPr>
          <a:lstStyle/>
          <a:p>
            <a:pPr algn="ctr"/>
            <a:r>
              <a:rPr lang="en-US" sz="6000" b="1" dirty="0">
                <a:latin typeface="Avenir Book" panose="02000503020000020003" pitchFamily="2" charset="0"/>
              </a:rPr>
              <a:t>LM</a:t>
            </a:r>
          </a:p>
        </p:txBody>
      </p:sp>
      <p:sp>
        <p:nvSpPr>
          <p:cNvPr id="11" name="TextBox 10">
            <a:extLst>
              <a:ext uri="{FF2B5EF4-FFF2-40B4-BE49-F238E27FC236}">
                <a16:creationId xmlns:a16="http://schemas.microsoft.com/office/drawing/2014/main" id="{CB34E0B7-2857-4A1A-BB9F-1785CB9F0063}"/>
              </a:ext>
            </a:extLst>
          </p:cNvPr>
          <p:cNvSpPr txBox="1"/>
          <p:nvPr/>
        </p:nvSpPr>
        <p:spPr>
          <a:xfrm>
            <a:off x="4954330" y="6445873"/>
            <a:ext cx="2168222" cy="369332"/>
          </a:xfrm>
          <a:prstGeom prst="rect">
            <a:avLst/>
          </a:prstGeom>
          <a:noFill/>
        </p:spPr>
        <p:txBody>
          <a:bodyPr wrap="none" rtlCol="0">
            <a:spAutoFit/>
          </a:bodyPr>
          <a:lstStyle/>
          <a:p>
            <a:pPr algn="ctr"/>
            <a:r>
              <a:rPr lang="en-US" dirty="0">
                <a:latin typeface="Avenir Book" panose="02000503020000020003" pitchFamily="2" charset="0"/>
              </a:rPr>
              <a:t>[</a:t>
            </a:r>
            <a:r>
              <a:rPr lang="en-US" sz="1800" dirty="0">
                <a:latin typeface="Avenir Book" panose="02000503020000020003" pitchFamily="2" charset="0"/>
              </a:rPr>
              <a:t>Brown et al., 2020]</a:t>
            </a:r>
            <a:endParaRPr lang="en-US" sz="2000" dirty="0">
              <a:latin typeface="Avenir Book" panose="02000503020000020003" pitchFamily="2" charset="0"/>
            </a:endParaRPr>
          </a:p>
        </p:txBody>
      </p:sp>
      <p:sp>
        <p:nvSpPr>
          <p:cNvPr id="12" name="TextBox 11">
            <a:extLst>
              <a:ext uri="{FF2B5EF4-FFF2-40B4-BE49-F238E27FC236}">
                <a16:creationId xmlns:a16="http://schemas.microsoft.com/office/drawing/2014/main" id="{27DCFB25-F392-265F-74F5-09E9E9F47374}"/>
              </a:ext>
            </a:extLst>
          </p:cNvPr>
          <p:cNvSpPr txBox="1"/>
          <p:nvPr/>
        </p:nvSpPr>
        <p:spPr>
          <a:xfrm rot="19064238">
            <a:off x="-1204445" y="448845"/>
            <a:ext cx="3806326" cy="461665"/>
          </a:xfrm>
          <a:prstGeom prst="rect">
            <a:avLst/>
          </a:prstGeom>
          <a:solidFill>
            <a:srgbClr val="C00000"/>
          </a:solidFill>
        </p:spPr>
        <p:txBody>
          <a:bodyPr wrap="square">
            <a:spAutoFit/>
          </a:bodyPr>
          <a:lstStyle/>
          <a:p>
            <a:pPr algn="ctr"/>
            <a:r>
              <a:rPr lang="en-US" sz="2400" dirty="0">
                <a:solidFill>
                  <a:schemeClr val="bg1"/>
                </a:solidFill>
                <a:latin typeface="Avenir Book" panose="02000503020000020003" pitchFamily="2" charset="0"/>
              </a:rPr>
              <a:t>Background</a:t>
            </a:r>
          </a:p>
        </p:txBody>
      </p:sp>
    </p:spTree>
    <p:extLst>
      <p:ext uri="{BB962C8B-B14F-4D97-AF65-F5344CB8AC3E}">
        <p14:creationId xmlns:p14="http://schemas.microsoft.com/office/powerpoint/2010/main" val="1410142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C1AA-C570-2B24-2816-CD357396F440}"/>
              </a:ext>
            </a:extLst>
          </p:cNvPr>
          <p:cNvSpPr>
            <a:spLocks noGrp="1"/>
          </p:cNvSpPr>
          <p:nvPr>
            <p:ph type="title"/>
          </p:nvPr>
        </p:nvSpPr>
        <p:spPr/>
        <p:txBody>
          <a:bodyPr/>
          <a:lstStyle/>
          <a:p>
            <a:r>
              <a:rPr lang="en-US" sz="4000" dirty="0"/>
              <a:t>In-context learning emerges from pre-training</a:t>
            </a:r>
          </a:p>
        </p:txBody>
      </p:sp>
      <p:sp>
        <p:nvSpPr>
          <p:cNvPr id="3" name="Content Placeholder 2">
            <a:extLst>
              <a:ext uri="{FF2B5EF4-FFF2-40B4-BE49-F238E27FC236}">
                <a16:creationId xmlns:a16="http://schemas.microsoft.com/office/drawing/2014/main" id="{C8417CB0-5683-0331-9D41-34D75AABFB55}"/>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DBE4D12-81C7-AA81-927B-0567298EAD0E}"/>
              </a:ext>
            </a:extLst>
          </p:cNvPr>
          <p:cNvSpPr>
            <a:spLocks noGrp="1"/>
          </p:cNvSpPr>
          <p:nvPr>
            <p:ph type="sldNum" sz="quarter" idx="10"/>
          </p:nvPr>
        </p:nvSpPr>
        <p:spPr/>
        <p:txBody>
          <a:bodyPr/>
          <a:lstStyle/>
          <a:p>
            <a:pPr>
              <a:defRPr/>
            </a:pPr>
            <a:fld id="{0121240C-47AF-2F4D-83B3-CC3EDF50F794}" type="slidenum">
              <a:rPr lang="en-US" smtClean="0"/>
              <a:pPr>
                <a:defRPr/>
              </a:pPr>
              <a:t>32</a:t>
            </a:fld>
            <a:endParaRPr lang="en-US" dirty="0"/>
          </a:p>
        </p:txBody>
      </p:sp>
      <p:sp>
        <p:nvSpPr>
          <p:cNvPr id="5" name="Rounded Rectangle 4">
            <a:extLst>
              <a:ext uri="{FF2B5EF4-FFF2-40B4-BE49-F238E27FC236}">
                <a16:creationId xmlns:a16="http://schemas.microsoft.com/office/drawing/2014/main" id="{90CCFD71-7104-9B4B-1BE5-B05643C8A023}"/>
              </a:ext>
            </a:extLst>
          </p:cNvPr>
          <p:cNvSpPr/>
          <p:nvPr/>
        </p:nvSpPr>
        <p:spPr>
          <a:xfrm>
            <a:off x="838200" y="1876290"/>
            <a:ext cx="3491195" cy="10156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Input: JHU   Output: Baltimore </a:t>
            </a:r>
          </a:p>
          <a:p>
            <a:r>
              <a:rPr lang="en-US" dirty="0">
                <a:solidFill>
                  <a:schemeClr val="tx1"/>
                </a:solidFill>
                <a:latin typeface="Avenir Book" panose="02000503020000020003" pitchFamily="2" charset="0"/>
              </a:rPr>
              <a:t>Input: UMD  Output: DC </a:t>
            </a:r>
          </a:p>
          <a:p>
            <a:r>
              <a:rPr lang="en-US" dirty="0">
                <a:solidFill>
                  <a:schemeClr val="tx1"/>
                </a:solidFill>
                <a:latin typeface="Avenir Book" panose="02000503020000020003" pitchFamily="2" charset="0"/>
              </a:rPr>
              <a:t>Input: NYU   Output: </a:t>
            </a:r>
          </a:p>
        </p:txBody>
      </p:sp>
      <p:sp>
        <p:nvSpPr>
          <p:cNvPr id="6" name="Rounded Rectangle 5">
            <a:extLst>
              <a:ext uri="{FF2B5EF4-FFF2-40B4-BE49-F238E27FC236}">
                <a16:creationId xmlns:a16="http://schemas.microsoft.com/office/drawing/2014/main" id="{868FC743-2184-D82F-4645-C91215AC3D5F}"/>
              </a:ext>
            </a:extLst>
          </p:cNvPr>
          <p:cNvSpPr/>
          <p:nvPr/>
        </p:nvSpPr>
        <p:spPr>
          <a:xfrm>
            <a:off x="7770573" y="2106969"/>
            <a:ext cx="1419922" cy="58477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New York</a:t>
            </a:r>
          </a:p>
        </p:txBody>
      </p:sp>
      <p:cxnSp>
        <p:nvCxnSpPr>
          <p:cNvPr id="7" name="Straight Arrow Connector 6">
            <a:extLst>
              <a:ext uri="{FF2B5EF4-FFF2-40B4-BE49-F238E27FC236}">
                <a16:creationId xmlns:a16="http://schemas.microsoft.com/office/drawing/2014/main" id="{130F970A-D2FD-0C76-D900-236C52B63D9D}"/>
              </a:ext>
            </a:extLst>
          </p:cNvPr>
          <p:cNvCxnSpPr>
            <a:cxnSpLocks/>
          </p:cNvCxnSpPr>
          <p:nvPr/>
        </p:nvCxnSpPr>
        <p:spPr>
          <a:xfrm>
            <a:off x="4571998" y="2382799"/>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a16="http://schemas.microsoft.com/office/drawing/2014/main" id="{328C4227-A644-4642-B602-8C83C2210610}"/>
              </a:ext>
            </a:extLst>
          </p:cNvPr>
          <p:cNvCxnSpPr>
            <a:cxnSpLocks/>
          </p:cNvCxnSpPr>
          <p:nvPr/>
        </p:nvCxnSpPr>
        <p:spPr>
          <a:xfrm>
            <a:off x="7060466" y="2382798"/>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9" name="Rounded Rectangle 8">
            <a:extLst>
              <a:ext uri="{FF2B5EF4-FFF2-40B4-BE49-F238E27FC236}">
                <a16:creationId xmlns:a16="http://schemas.microsoft.com/office/drawing/2014/main" id="{C1512871-40D6-CF99-A866-DC117AC456F8}"/>
              </a:ext>
            </a:extLst>
          </p:cNvPr>
          <p:cNvSpPr/>
          <p:nvPr/>
        </p:nvSpPr>
        <p:spPr>
          <a:xfrm>
            <a:off x="5199833" y="1768020"/>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10" name="TextBox 9">
            <a:extLst>
              <a:ext uri="{FF2B5EF4-FFF2-40B4-BE49-F238E27FC236}">
                <a16:creationId xmlns:a16="http://schemas.microsoft.com/office/drawing/2014/main" id="{0B2E4D02-8619-F25E-F379-2C1E1F01BB7A}"/>
              </a:ext>
            </a:extLst>
          </p:cNvPr>
          <p:cNvSpPr txBox="1"/>
          <p:nvPr/>
        </p:nvSpPr>
        <p:spPr>
          <a:xfrm>
            <a:off x="5070376" y="1916131"/>
            <a:ext cx="1967125" cy="1015663"/>
          </a:xfrm>
          <a:prstGeom prst="rect">
            <a:avLst/>
          </a:prstGeom>
          <a:noFill/>
        </p:spPr>
        <p:txBody>
          <a:bodyPr wrap="square">
            <a:spAutoFit/>
          </a:bodyPr>
          <a:lstStyle/>
          <a:p>
            <a:pPr algn="ctr"/>
            <a:r>
              <a:rPr lang="en-US" sz="6000" b="1" dirty="0">
                <a:latin typeface="Avenir Book" panose="02000503020000020003" pitchFamily="2" charset="0"/>
              </a:rPr>
              <a:t>LM</a:t>
            </a:r>
          </a:p>
        </p:txBody>
      </p:sp>
      <p:sp>
        <p:nvSpPr>
          <p:cNvPr id="12" name="TextBox 11">
            <a:extLst>
              <a:ext uri="{FF2B5EF4-FFF2-40B4-BE49-F238E27FC236}">
                <a16:creationId xmlns:a16="http://schemas.microsoft.com/office/drawing/2014/main" id="{27DCFB25-F392-265F-74F5-09E9E9F47374}"/>
              </a:ext>
            </a:extLst>
          </p:cNvPr>
          <p:cNvSpPr txBox="1"/>
          <p:nvPr/>
        </p:nvSpPr>
        <p:spPr>
          <a:xfrm rot="19064238">
            <a:off x="-1204445" y="448845"/>
            <a:ext cx="3806326" cy="461665"/>
          </a:xfrm>
          <a:prstGeom prst="rect">
            <a:avLst/>
          </a:prstGeom>
          <a:solidFill>
            <a:srgbClr val="C00000"/>
          </a:solidFill>
        </p:spPr>
        <p:txBody>
          <a:bodyPr wrap="square">
            <a:spAutoFit/>
          </a:bodyPr>
          <a:lstStyle/>
          <a:p>
            <a:pPr algn="ctr"/>
            <a:r>
              <a:rPr lang="en-US" sz="2400" dirty="0">
                <a:solidFill>
                  <a:schemeClr val="bg1"/>
                </a:solidFill>
                <a:latin typeface="Avenir Book" panose="02000503020000020003" pitchFamily="2" charset="0"/>
              </a:rPr>
              <a:t>Background</a:t>
            </a:r>
          </a:p>
        </p:txBody>
      </p:sp>
      <p:sp>
        <p:nvSpPr>
          <p:cNvPr id="13" name="Rounded Rectangle 12">
            <a:extLst>
              <a:ext uri="{FF2B5EF4-FFF2-40B4-BE49-F238E27FC236}">
                <a16:creationId xmlns:a16="http://schemas.microsoft.com/office/drawing/2014/main" id="{CB49B163-5800-ACC0-966E-6E2FD2D0F0C4}"/>
              </a:ext>
            </a:extLst>
          </p:cNvPr>
          <p:cNvSpPr/>
          <p:nvPr/>
        </p:nvSpPr>
        <p:spPr>
          <a:xfrm>
            <a:off x="838200" y="3972491"/>
            <a:ext cx="3491195" cy="10156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Input: JHU   Output: private</a:t>
            </a:r>
          </a:p>
          <a:p>
            <a:r>
              <a:rPr lang="en-US" dirty="0">
                <a:solidFill>
                  <a:schemeClr val="tx1"/>
                </a:solidFill>
                <a:latin typeface="Avenir Book" panose="02000503020000020003" pitchFamily="2" charset="0"/>
              </a:rPr>
              <a:t>Input: UMD  Output: public </a:t>
            </a:r>
          </a:p>
          <a:p>
            <a:r>
              <a:rPr lang="en-US" dirty="0">
                <a:solidFill>
                  <a:schemeClr val="tx1"/>
                </a:solidFill>
                <a:latin typeface="Avenir Book" panose="02000503020000020003" pitchFamily="2" charset="0"/>
              </a:rPr>
              <a:t>Input: NYU   Output: </a:t>
            </a:r>
          </a:p>
        </p:txBody>
      </p:sp>
      <p:sp>
        <p:nvSpPr>
          <p:cNvPr id="14" name="Rounded Rectangle 13">
            <a:extLst>
              <a:ext uri="{FF2B5EF4-FFF2-40B4-BE49-F238E27FC236}">
                <a16:creationId xmlns:a16="http://schemas.microsoft.com/office/drawing/2014/main" id="{3A22F350-54E6-8006-6BD6-A3B74D7A759E}"/>
              </a:ext>
            </a:extLst>
          </p:cNvPr>
          <p:cNvSpPr/>
          <p:nvPr/>
        </p:nvSpPr>
        <p:spPr>
          <a:xfrm>
            <a:off x="7770573" y="4203170"/>
            <a:ext cx="1419922" cy="58477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private</a:t>
            </a:r>
          </a:p>
        </p:txBody>
      </p:sp>
      <p:cxnSp>
        <p:nvCxnSpPr>
          <p:cNvPr id="15" name="Straight Arrow Connector 14">
            <a:extLst>
              <a:ext uri="{FF2B5EF4-FFF2-40B4-BE49-F238E27FC236}">
                <a16:creationId xmlns:a16="http://schemas.microsoft.com/office/drawing/2014/main" id="{D14F879F-E067-6E55-4DDC-B344AB4E6CEE}"/>
              </a:ext>
            </a:extLst>
          </p:cNvPr>
          <p:cNvCxnSpPr>
            <a:cxnSpLocks/>
          </p:cNvCxnSpPr>
          <p:nvPr/>
        </p:nvCxnSpPr>
        <p:spPr>
          <a:xfrm>
            <a:off x="4571998" y="4479000"/>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a:extLst>
              <a:ext uri="{FF2B5EF4-FFF2-40B4-BE49-F238E27FC236}">
                <a16:creationId xmlns:a16="http://schemas.microsoft.com/office/drawing/2014/main" id="{8FD402BE-9DAD-E918-6D67-7648E845CE84}"/>
              </a:ext>
            </a:extLst>
          </p:cNvPr>
          <p:cNvCxnSpPr>
            <a:cxnSpLocks/>
          </p:cNvCxnSpPr>
          <p:nvPr/>
        </p:nvCxnSpPr>
        <p:spPr>
          <a:xfrm>
            <a:off x="7060466" y="4478999"/>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7" name="Rounded Rectangle 16">
            <a:extLst>
              <a:ext uri="{FF2B5EF4-FFF2-40B4-BE49-F238E27FC236}">
                <a16:creationId xmlns:a16="http://schemas.microsoft.com/office/drawing/2014/main" id="{03EBEFDF-5FCF-6399-5FA6-267F691ACF5E}"/>
              </a:ext>
            </a:extLst>
          </p:cNvPr>
          <p:cNvSpPr/>
          <p:nvPr/>
        </p:nvSpPr>
        <p:spPr>
          <a:xfrm>
            <a:off x="5199833" y="3864221"/>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18" name="TextBox 17">
            <a:extLst>
              <a:ext uri="{FF2B5EF4-FFF2-40B4-BE49-F238E27FC236}">
                <a16:creationId xmlns:a16="http://schemas.microsoft.com/office/drawing/2014/main" id="{BA3EFED3-C4C8-3F7B-F5AA-9BE383F4BE6D}"/>
              </a:ext>
            </a:extLst>
          </p:cNvPr>
          <p:cNvSpPr txBox="1"/>
          <p:nvPr/>
        </p:nvSpPr>
        <p:spPr>
          <a:xfrm>
            <a:off x="5070376" y="4012332"/>
            <a:ext cx="1967125" cy="1015663"/>
          </a:xfrm>
          <a:prstGeom prst="rect">
            <a:avLst/>
          </a:prstGeom>
          <a:noFill/>
        </p:spPr>
        <p:txBody>
          <a:bodyPr wrap="square">
            <a:spAutoFit/>
          </a:bodyPr>
          <a:lstStyle/>
          <a:p>
            <a:pPr algn="ctr"/>
            <a:r>
              <a:rPr lang="en-US" sz="6000" b="1" dirty="0">
                <a:latin typeface="Avenir Book" panose="02000503020000020003" pitchFamily="2" charset="0"/>
              </a:rPr>
              <a:t>LM</a:t>
            </a:r>
          </a:p>
        </p:txBody>
      </p:sp>
      <p:sp>
        <p:nvSpPr>
          <p:cNvPr id="19" name="TextBox 18">
            <a:extLst>
              <a:ext uri="{FF2B5EF4-FFF2-40B4-BE49-F238E27FC236}">
                <a16:creationId xmlns:a16="http://schemas.microsoft.com/office/drawing/2014/main" id="{CD127D69-2E87-E1C5-BB4D-4FFAD3473B74}"/>
              </a:ext>
            </a:extLst>
          </p:cNvPr>
          <p:cNvSpPr txBox="1"/>
          <p:nvPr/>
        </p:nvSpPr>
        <p:spPr>
          <a:xfrm>
            <a:off x="4954330" y="6445873"/>
            <a:ext cx="2168222" cy="369332"/>
          </a:xfrm>
          <a:prstGeom prst="rect">
            <a:avLst/>
          </a:prstGeom>
          <a:noFill/>
        </p:spPr>
        <p:txBody>
          <a:bodyPr wrap="none" rtlCol="0">
            <a:spAutoFit/>
          </a:bodyPr>
          <a:lstStyle/>
          <a:p>
            <a:pPr algn="ctr"/>
            <a:r>
              <a:rPr lang="en-US" dirty="0">
                <a:latin typeface="Avenir Book" panose="02000503020000020003" pitchFamily="2" charset="0"/>
              </a:rPr>
              <a:t>[</a:t>
            </a:r>
            <a:r>
              <a:rPr lang="en-US" sz="1800" dirty="0">
                <a:latin typeface="Avenir Book" panose="02000503020000020003" pitchFamily="2" charset="0"/>
              </a:rPr>
              <a:t>Brown et al., 2020]</a:t>
            </a:r>
            <a:endParaRPr lang="en-US" sz="2000" dirty="0">
              <a:latin typeface="Avenir Book" panose="02000503020000020003" pitchFamily="2" charset="0"/>
            </a:endParaRPr>
          </a:p>
        </p:txBody>
      </p:sp>
    </p:spTree>
    <p:extLst>
      <p:ext uri="{BB962C8B-B14F-4D97-AF65-F5344CB8AC3E}">
        <p14:creationId xmlns:p14="http://schemas.microsoft.com/office/powerpoint/2010/main" val="50333473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4421-330B-094A-80EA-884049E6DB74}"/>
              </a:ext>
            </a:extLst>
          </p:cNvPr>
          <p:cNvSpPr>
            <a:spLocks noGrp="1"/>
          </p:cNvSpPr>
          <p:nvPr>
            <p:ph type="title"/>
          </p:nvPr>
        </p:nvSpPr>
        <p:spPr/>
        <p:txBody>
          <a:bodyPr/>
          <a:lstStyle/>
          <a:p>
            <a:r>
              <a:rPr lang="en-US" dirty="0"/>
              <a:t>This is an old dream come true! </a:t>
            </a:r>
          </a:p>
        </p:txBody>
      </p:sp>
      <p:sp>
        <p:nvSpPr>
          <p:cNvPr id="3" name="Content Placeholder 2">
            <a:extLst>
              <a:ext uri="{FF2B5EF4-FFF2-40B4-BE49-F238E27FC236}">
                <a16:creationId xmlns:a16="http://schemas.microsoft.com/office/drawing/2014/main" id="{F89EE47A-4C05-9072-AE04-764233CF29BB}"/>
              </a:ext>
            </a:extLst>
          </p:cNvPr>
          <p:cNvSpPr>
            <a:spLocks noGrp="1"/>
          </p:cNvSpPr>
          <p:nvPr>
            <p:ph idx="1"/>
          </p:nvPr>
        </p:nvSpPr>
        <p:spPr/>
        <p:txBody>
          <a:bodyPr/>
          <a:lstStyle/>
          <a:p>
            <a:pPr marL="457200" lvl="1" indent="0">
              <a:buNone/>
            </a:pPr>
            <a:r>
              <a:rPr lang="en-US" dirty="0"/>
              <a:t>Case-based reasoning, rule-induction, dynamic memory, analogical reasoning, … </a:t>
            </a:r>
          </a:p>
        </p:txBody>
      </p:sp>
      <p:sp>
        <p:nvSpPr>
          <p:cNvPr id="4" name="Slide Number Placeholder 3">
            <a:extLst>
              <a:ext uri="{FF2B5EF4-FFF2-40B4-BE49-F238E27FC236}">
                <a16:creationId xmlns:a16="http://schemas.microsoft.com/office/drawing/2014/main" id="{9BB0A927-9C50-6B13-11D8-133670AB1634}"/>
              </a:ext>
            </a:extLst>
          </p:cNvPr>
          <p:cNvSpPr>
            <a:spLocks noGrp="1"/>
          </p:cNvSpPr>
          <p:nvPr>
            <p:ph type="sldNum" sz="quarter" idx="10"/>
          </p:nvPr>
        </p:nvSpPr>
        <p:spPr/>
        <p:txBody>
          <a:bodyPr/>
          <a:lstStyle/>
          <a:p>
            <a:pPr>
              <a:defRPr/>
            </a:pPr>
            <a:fld id="{0121240C-47AF-2F4D-83B3-CC3EDF50F794}" type="slidenum">
              <a:rPr lang="en-US" smtClean="0"/>
              <a:pPr>
                <a:defRPr/>
              </a:pPr>
              <a:t>33</a:t>
            </a:fld>
            <a:endParaRPr lang="en-US" dirty="0"/>
          </a:p>
        </p:txBody>
      </p:sp>
      <p:sp>
        <p:nvSpPr>
          <p:cNvPr id="5" name="TextBox 4">
            <a:extLst>
              <a:ext uri="{FF2B5EF4-FFF2-40B4-BE49-F238E27FC236}">
                <a16:creationId xmlns:a16="http://schemas.microsoft.com/office/drawing/2014/main" id="{E9AF6F86-019B-2B74-F710-D07CA496ABD1}"/>
              </a:ext>
            </a:extLst>
          </p:cNvPr>
          <p:cNvSpPr txBox="1"/>
          <p:nvPr/>
        </p:nvSpPr>
        <p:spPr>
          <a:xfrm rot="19064238">
            <a:off x="-1204445" y="448845"/>
            <a:ext cx="3806326" cy="461665"/>
          </a:xfrm>
          <a:prstGeom prst="rect">
            <a:avLst/>
          </a:prstGeom>
          <a:solidFill>
            <a:srgbClr val="C00000"/>
          </a:solidFill>
        </p:spPr>
        <p:txBody>
          <a:bodyPr wrap="square">
            <a:spAutoFit/>
          </a:bodyPr>
          <a:lstStyle/>
          <a:p>
            <a:pPr algn="ctr"/>
            <a:r>
              <a:rPr lang="en-US" sz="2400" dirty="0">
                <a:solidFill>
                  <a:schemeClr val="bg1"/>
                </a:solidFill>
                <a:latin typeface="Avenir Book" panose="02000503020000020003" pitchFamily="2" charset="0"/>
              </a:rPr>
              <a:t>Background</a:t>
            </a:r>
          </a:p>
        </p:txBody>
      </p:sp>
      <p:pic>
        <p:nvPicPr>
          <p:cNvPr id="1026" name="Picture 2">
            <a:extLst>
              <a:ext uri="{FF2B5EF4-FFF2-40B4-BE49-F238E27FC236}">
                <a16:creationId xmlns:a16="http://schemas.microsoft.com/office/drawing/2014/main" id="{17C52651-6412-A8F6-1982-92952531AE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78" r="8611"/>
          <a:stretch/>
        </p:blipFill>
        <p:spPr bwMode="auto">
          <a:xfrm>
            <a:off x="9115880" y="2544462"/>
            <a:ext cx="2809270" cy="411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graph with lines and numbers&#10;&#10;Description automatically generated">
            <a:extLst>
              <a:ext uri="{FF2B5EF4-FFF2-40B4-BE49-F238E27FC236}">
                <a16:creationId xmlns:a16="http://schemas.microsoft.com/office/drawing/2014/main" id="{7F295D49-CF37-B33F-B2D9-A0FA21456DFA}"/>
              </a:ext>
            </a:extLst>
          </p:cNvPr>
          <p:cNvPicPr>
            <a:picLocks noChangeAspect="1"/>
          </p:cNvPicPr>
          <p:nvPr/>
        </p:nvPicPr>
        <p:blipFill>
          <a:blip r:embed="rId4"/>
          <a:stretch>
            <a:fillRect/>
          </a:stretch>
        </p:blipFill>
        <p:spPr>
          <a:xfrm>
            <a:off x="35858" y="2544462"/>
            <a:ext cx="8781460" cy="3236905"/>
          </a:xfrm>
          <a:prstGeom prst="rect">
            <a:avLst/>
          </a:prstGeom>
        </p:spPr>
      </p:pic>
      <p:sp>
        <p:nvSpPr>
          <p:cNvPr id="6" name="TextBox 5">
            <a:extLst>
              <a:ext uri="{FF2B5EF4-FFF2-40B4-BE49-F238E27FC236}">
                <a16:creationId xmlns:a16="http://schemas.microsoft.com/office/drawing/2014/main" id="{4491A6FE-EC3D-AB9B-BC44-77F3FBAEA619}"/>
              </a:ext>
            </a:extLst>
          </p:cNvPr>
          <p:cNvSpPr txBox="1"/>
          <p:nvPr/>
        </p:nvSpPr>
        <p:spPr>
          <a:xfrm>
            <a:off x="3434970" y="5992297"/>
            <a:ext cx="1983236" cy="369332"/>
          </a:xfrm>
          <a:prstGeom prst="rect">
            <a:avLst/>
          </a:prstGeom>
          <a:noFill/>
        </p:spPr>
        <p:txBody>
          <a:bodyPr wrap="none" rtlCol="0">
            <a:spAutoFit/>
          </a:bodyPr>
          <a:lstStyle/>
          <a:p>
            <a:pPr algn="ctr"/>
            <a:r>
              <a:rPr lang="en-US" dirty="0">
                <a:latin typeface="Avenir Book" panose="02000503020000020003" pitchFamily="2" charset="0"/>
              </a:rPr>
              <a:t>[</a:t>
            </a:r>
            <a:r>
              <a:rPr lang="en-US" sz="1800" dirty="0">
                <a:latin typeface="Avenir Book" panose="02000503020000020003" pitchFamily="2" charset="0"/>
              </a:rPr>
              <a:t>Google n-grams]</a:t>
            </a:r>
            <a:endParaRPr lang="en-US" sz="2000" dirty="0">
              <a:latin typeface="Avenir Book" panose="02000503020000020003" pitchFamily="2" charset="0"/>
            </a:endParaRPr>
          </a:p>
        </p:txBody>
      </p:sp>
    </p:spTree>
    <p:extLst>
      <p:ext uri="{BB962C8B-B14F-4D97-AF65-F5344CB8AC3E}">
        <p14:creationId xmlns:p14="http://schemas.microsoft.com/office/powerpoint/2010/main" val="422202119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C1AA-C570-2B24-2816-CD357396F440}"/>
              </a:ext>
            </a:extLst>
          </p:cNvPr>
          <p:cNvSpPr>
            <a:spLocks noGrp="1"/>
          </p:cNvSpPr>
          <p:nvPr>
            <p:ph type="title"/>
          </p:nvPr>
        </p:nvSpPr>
        <p:spPr/>
        <p:txBody>
          <a:bodyPr/>
          <a:lstStyle/>
          <a:p>
            <a:r>
              <a:rPr lang="en-US" dirty="0"/>
              <a:t>In-context learning: well-studied yet </a:t>
            </a:r>
            <a:r>
              <a:rPr lang="en-US" dirty="0">
                <a:solidFill>
                  <a:srgbClr val="C00000"/>
                </a:solidFill>
              </a:rPr>
              <a:t>elusive</a:t>
            </a:r>
            <a:r>
              <a:rPr lang="en-US" dirty="0"/>
              <a:t>. </a:t>
            </a:r>
          </a:p>
        </p:txBody>
      </p:sp>
      <p:sp>
        <p:nvSpPr>
          <p:cNvPr id="3" name="Content Placeholder 2">
            <a:extLst>
              <a:ext uri="{FF2B5EF4-FFF2-40B4-BE49-F238E27FC236}">
                <a16:creationId xmlns:a16="http://schemas.microsoft.com/office/drawing/2014/main" id="{C8417CB0-5683-0331-9D41-34D75AABFB55}"/>
              </a:ext>
            </a:extLst>
          </p:cNvPr>
          <p:cNvSpPr>
            <a:spLocks noGrp="1"/>
          </p:cNvSpPr>
          <p:nvPr>
            <p:ph idx="1"/>
          </p:nvPr>
        </p:nvSpPr>
        <p:spPr/>
        <p:txBody>
          <a:bodyPr/>
          <a:lstStyle/>
          <a:p>
            <a:r>
              <a:rPr lang="en-US" dirty="0"/>
              <a:t>What we understand: </a:t>
            </a:r>
          </a:p>
          <a:p>
            <a:pPr lvl="1"/>
            <a:r>
              <a:rPr lang="en-US" dirty="0"/>
              <a:t>ICL </a:t>
            </a:r>
            <a:r>
              <a:rPr lang="en-US" dirty="0">
                <a:solidFill>
                  <a:srgbClr val="C00000"/>
                </a:solidFill>
              </a:rPr>
              <a:t>improves with scale</a:t>
            </a:r>
            <a:r>
              <a:rPr lang="en-US" dirty="0"/>
              <a:t>. </a:t>
            </a:r>
            <a:r>
              <a:rPr lang="en-US" sz="2000" dirty="0"/>
              <a:t>[Brown et al. 2020; Srivastava et al. 2023]</a:t>
            </a:r>
            <a:endParaRPr lang="en-US" dirty="0"/>
          </a:p>
          <a:p>
            <a:pPr lvl="1"/>
            <a:endParaRPr lang="en-US" dirty="0"/>
          </a:p>
          <a:p>
            <a:pPr lvl="1"/>
            <a:r>
              <a:rPr lang="en-US" dirty="0"/>
              <a:t>ICL is </a:t>
            </a:r>
            <a:r>
              <a:rPr lang="en-US" dirty="0">
                <a:solidFill>
                  <a:srgbClr val="C00000"/>
                </a:solidFill>
              </a:rPr>
              <a:t>brittle</a:t>
            </a:r>
            <a:r>
              <a:rPr lang="en-US" dirty="0"/>
              <a:t>. </a:t>
            </a:r>
            <a:r>
              <a:rPr lang="en-US" sz="2000" dirty="0"/>
              <a:t>[Min et al., 2022; Mishra et al., 2022]</a:t>
            </a:r>
            <a:endParaRPr lang="en-US" dirty="0"/>
          </a:p>
          <a:p>
            <a:pPr lvl="1"/>
            <a:endParaRPr lang="en-US" dirty="0"/>
          </a:p>
          <a:p>
            <a:pPr lvl="1"/>
            <a:r>
              <a:rPr lang="en-US" dirty="0"/>
              <a:t>ICL as a </a:t>
            </a:r>
            <a:r>
              <a:rPr lang="en-US" dirty="0">
                <a:solidFill>
                  <a:srgbClr val="C00000"/>
                </a:solidFill>
              </a:rPr>
              <a:t>probabilistic inference</a:t>
            </a:r>
            <a:r>
              <a:rPr lang="en-US" dirty="0"/>
              <a:t>. </a:t>
            </a:r>
            <a:r>
              <a:rPr lang="en-US" sz="2000" dirty="0"/>
              <a:t>[Muller et al. 2021; </a:t>
            </a:r>
            <a:r>
              <a:rPr lang="en-US" sz="2000" dirty="0" err="1"/>
              <a:t>Xie</a:t>
            </a:r>
            <a:r>
              <a:rPr lang="en-US" sz="2000" dirty="0"/>
              <a:t> et al. 2021]</a:t>
            </a:r>
            <a:endParaRPr lang="en-US" dirty="0"/>
          </a:p>
          <a:p>
            <a:pPr marL="0" indent="0">
              <a:buNone/>
            </a:pPr>
            <a:endParaRPr lang="en-US" dirty="0"/>
          </a:p>
          <a:p>
            <a:r>
              <a:rPr lang="en-US" dirty="0"/>
              <a:t>Still </a:t>
            </a:r>
            <a:r>
              <a:rPr lang="en-US" dirty="0">
                <a:solidFill>
                  <a:srgbClr val="C00000"/>
                </a:solidFill>
              </a:rPr>
              <a:t>no</a:t>
            </a:r>
            <a:r>
              <a:rPr lang="en-US" dirty="0"/>
              <a:t> framework that fully explains and predicts its nuts and bolts.</a:t>
            </a:r>
          </a:p>
        </p:txBody>
      </p:sp>
      <p:sp>
        <p:nvSpPr>
          <p:cNvPr id="4" name="Slide Number Placeholder 3">
            <a:extLst>
              <a:ext uri="{FF2B5EF4-FFF2-40B4-BE49-F238E27FC236}">
                <a16:creationId xmlns:a16="http://schemas.microsoft.com/office/drawing/2014/main" id="{3DBE4D12-81C7-AA81-927B-0567298EAD0E}"/>
              </a:ext>
            </a:extLst>
          </p:cNvPr>
          <p:cNvSpPr>
            <a:spLocks noGrp="1"/>
          </p:cNvSpPr>
          <p:nvPr>
            <p:ph type="sldNum" sz="quarter" idx="10"/>
          </p:nvPr>
        </p:nvSpPr>
        <p:spPr/>
        <p:txBody>
          <a:bodyPr/>
          <a:lstStyle/>
          <a:p>
            <a:pPr>
              <a:defRPr/>
            </a:pPr>
            <a:fld id="{0121240C-47AF-2F4D-83B3-CC3EDF50F794}" type="slidenum">
              <a:rPr lang="en-US" smtClean="0"/>
              <a:pPr>
                <a:defRPr/>
              </a:pPr>
              <a:t>34</a:t>
            </a:fld>
            <a:endParaRPr lang="en-US" dirty="0"/>
          </a:p>
        </p:txBody>
      </p:sp>
    </p:spTree>
    <p:extLst>
      <p:ext uri="{BB962C8B-B14F-4D97-AF65-F5344CB8AC3E}">
        <p14:creationId xmlns:p14="http://schemas.microsoft.com/office/powerpoint/2010/main" val="352875733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C1AA-C570-2B24-2816-CD357396F440}"/>
              </a:ext>
            </a:extLst>
          </p:cNvPr>
          <p:cNvSpPr>
            <a:spLocks noGrp="1"/>
          </p:cNvSpPr>
          <p:nvPr>
            <p:ph type="title"/>
          </p:nvPr>
        </p:nvSpPr>
        <p:spPr/>
        <p:txBody>
          <a:bodyPr/>
          <a:lstStyle/>
          <a:p>
            <a:r>
              <a:rPr lang="en-US" dirty="0"/>
              <a:t>Explaining ICL via Gradient Descent</a:t>
            </a:r>
          </a:p>
        </p:txBody>
      </p:sp>
      <p:sp>
        <p:nvSpPr>
          <p:cNvPr id="3" name="Content Placeholder 2">
            <a:extLst>
              <a:ext uri="{FF2B5EF4-FFF2-40B4-BE49-F238E27FC236}">
                <a16:creationId xmlns:a16="http://schemas.microsoft.com/office/drawing/2014/main" id="{C8417CB0-5683-0331-9D41-34D75AABFB55}"/>
              </a:ext>
            </a:extLst>
          </p:cNvPr>
          <p:cNvSpPr>
            <a:spLocks noGrp="1"/>
          </p:cNvSpPr>
          <p:nvPr>
            <p:ph idx="1"/>
          </p:nvPr>
        </p:nvSpPr>
        <p:spPr/>
        <p:txBody>
          <a:bodyPr/>
          <a:lstStyle/>
          <a:p>
            <a:r>
              <a:rPr lang="en-US" dirty="0"/>
              <a:t>Is it possible that ICL is secretly executing GD during inference?</a:t>
            </a:r>
          </a:p>
          <a:p>
            <a:r>
              <a:rPr lang="en-US" dirty="0"/>
              <a:t>We have known GD for a long-time. </a:t>
            </a:r>
          </a:p>
        </p:txBody>
      </p:sp>
      <p:sp>
        <p:nvSpPr>
          <p:cNvPr id="4" name="Slide Number Placeholder 3">
            <a:extLst>
              <a:ext uri="{FF2B5EF4-FFF2-40B4-BE49-F238E27FC236}">
                <a16:creationId xmlns:a16="http://schemas.microsoft.com/office/drawing/2014/main" id="{3DBE4D12-81C7-AA81-927B-0567298EAD0E}"/>
              </a:ext>
            </a:extLst>
          </p:cNvPr>
          <p:cNvSpPr>
            <a:spLocks noGrp="1"/>
          </p:cNvSpPr>
          <p:nvPr>
            <p:ph type="sldNum" sz="quarter" idx="10"/>
          </p:nvPr>
        </p:nvSpPr>
        <p:spPr/>
        <p:txBody>
          <a:bodyPr/>
          <a:lstStyle/>
          <a:p>
            <a:pPr>
              <a:defRPr/>
            </a:pPr>
            <a:fld id="{0121240C-47AF-2F4D-83B3-CC3EDF50F794}" type="slidenum">
              <a:rPr lang="en-US" smtClean="0"/>
              <a:pPr>
                <a:defRPr/>
              </a:pPr>
              <a:t>35</a:t>
            </a:fld>
            <a:endParaRPr lang="en-US" dirty="0"/>
          </a:p>
        </p:txBody>
      </p:sp>
      <p:pic>
        <p:nvPicPr>
          <p:cNvPr id="5" name="Content Placeholder 7" descr="A close-up of a book&#10;&#10;Description automatically generated">
            <a:extLst>
              <a:ext uri="{FF2B5EF4-FFF2-40B4-BE49-F238E27FC236}">
                <a16:creationId xmlns:a16="http://schemas.microsoft.com/office/drawing/2014/main" id="{48718804-647A-716F-71D5-C9D198AEFD0F}"/>
              </a:ext>
            </a:extLst>
          </p:cNvPr>
          <p:cNvPicPr>
            <a:picLocks noChangeAspect="1"/>
          </p:cNvPicPr>
          <p:nvPr/>
        </p:nvPicPr>
        <p:blipFill>
          <a:blip r:embed="rId3"/>
          <a:stretch>
            <a:fillRect/>
          </a:stretch>
        </p:blipFill>
        <p:spPr bwMode="auto">
          <a:xfrm>
            <a:off x="-153053" y="2558032"/>
            <a:ext cx="8341551" cy="188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0A1CA4E-B822-133B-4BEA-E6FBB7C4A412}"/>
              </a:ext>
            </a:extLst>
          </p:cNvPr>
          <p:cNvSpPr txBox="1"/>
          <p:nvPr/>
        </p:nvSpPr>
        <p:spPr>
          <a:xfrm>
            <a:off x="2912088" y="4299969"/>
            <a:ext cx="1714867" cy="461665"/>
          </a:xfrm>
          <a:prstGeom prst="rect">
            <a:avLst/>
          </a:prstGeom>
          <a:noFill/>
        </p:spPr>
        <p:txBody>
          <a:bodyPr wrap="square">
            <a:spAutoFit/>
          </a:bodyPr>
          <a:lstStyle/>
          <a:p>
            <a:r>
              <a:rPr lang="en-US" sz="2400" dirty="0"/>
              <a:t>ICML 2023</a:t>
            </a:r>
          </a:p>
        </p:txBody>
      </p:sp>
      <p:grpSp>
        <p:nvGrpSpPr>
          <p:cNvPr id="7" name="Group 6">
            <a:extLst>
              <a:ext uri="{FF2B5EF4-FFF2-40B4-BE49-F238E27FC236}">
                <a16:creationId xmlns:a16="http://schemas.microsoft.com/office/drawing/2014/main" id="{9412E7D3-40CD-5502-2EB2-A7E67A2632C8}"/>
              </a:ext>
            </a:extLst>
          </p:cNvPr>
          <p:cNvGrpSpPr/>
          <p:nvPr/>
        </p:nvGrpSpPr>
        <p:grpSpPr>
          <a:xfrm>
            <a:off x="5172215" y="4379203"/>
            <a:ext cx="7024116" cy="2099384"/>
            <a:chOff x="4386026" y="3435982"/>
            <a:chExt cx="7024116" cy="2099384"/>
          </a:xfrm>
        </p:grpSpPr>
        <p:pic>
          <p:nvPicPr>
            <p:cNvPr id="8" name="Picture 7" descr="A group of black text&#10;&#10;Description automatically generated">
              <a:extLst>
                <a:ext uri="{FF2B5EF4-FFF2-40B4-BE49-F238E27FC236}">
                  <a16:creationId xmlns:a16="http://schemas.microsoft.com/office/drawing/2014/main" id="{2C33675F-1F89-CBB1-84C4-AD0EB9641125}"/>
                </a:ext>
              </a:extLst>
            </p:cNvPr>
            <p:cNvPicPr>
              <a:picLocks noChangeAspect="1"/>
            </p:cNvPicPr>
            <p:nvPr/>
          </p:nvPicPr>
          <p:blipFill rotWithShape="1">
            <a:blip r:embed="rId4"/>
            <a:srcRect b="24114"/>
            <a:stretch/>
          </p:blipFill>
          <p:spPr>
            <a:xfrm>
              <a:off x="4386026" y="3435982"/>
              <a:ext cx="7024116" cy="1530062"/>
            </a:xfrm>
            <a:prstGeom prst="rect">
              <a:avLst/>
            </a:prstGeom>
          </p:spPr>
        </p:pic>
        <p:sp>
          <p:nvSpPr>
            <p:cNvPr id="9" name="TextBox 8">
              <a:extLst>
                <a:ext uri="{FF2B5EF4-FFF2-40B4-BE49-F238E27FC236}">
                  <a16:creationId xmlns:a16="http://schemas.microsoft.com/office/drawing/2014/main" id="{AD03DF3E-DF61-092E-3DAC-1C9B1A52DDD8}"/>
                </a:ext>
              </a:extLst>
            </p:cNvPr>
            <p:cNvSpPr txBox="1"/>
            <p:nvPr/>
          </p:nvSpPr>
          <p:spPr>
            <a:xfrm>
              <a:off x="7098225" y="5073701"/>
              <a:ext cx="1589142" cy="461665"/>
            </a:xfrm>
            <a:prstGeom prst="rect">
              <a:avLst/>
            </a:prstGeom>
            <a:noFill/>
          </p:spPr>
          <p:txBody>
            <a:bodyPr wrap="square">
              <a:spAutoFit/>
            </a:bodyPr>
            <a:lstStyle/>
            <a:p>
              <a:pPr algn="ctr"/>
              <a:r>
                <a:rPr lang="en-US" sz="2400" dirty="0"/>
                <a:t>ICLR 2023</a:t>
              </a:r>
            </a:p>
          </p:txBody>
        </p:sp>
      </p:grpSp>
      <p:sp>
        <p:nvSpPr>
          <p:cNvPr id="11" name="TextBox 10">
            <a:extLst>
              <a:ext uri="{FF2B5EF4-FFF2-40B4-BE49-F238E27FC236}">
                <a16:creationId xmlns:a16="http://schemas.microsoft.com/office/drawing/2014/main" id="{8822A25E-B54D-05E7-D3E7-7B91C6D913F6}"/>
              </a:ext>
            </a:extLst>
          </p:cNvPr>
          <p:cNvSpPr txBox="1"/>
          <p:nvPr/>
        </p:nvSpPr>
        <p:spPr>
          <a:xfrm>
            <a:off x="161925" y="6096808"/>
            <a:ext cx="7595727" cy="646331"/>
          </a:xfrm>
          <a:prstGeom prst="rect">
            <a:avLst/>
          </a:prstGeom>
          <a:noFill/>
        </p:spPr>
        <p:txBody>
          <a:bodyPr wrap="square">
            <a:spAutoFit/>
          </a:bodyPr>
          <a:lstStyle/>
          <a:p>
            <a:r>
              <a:rPr lang="en-US" dirty="0">
                <a:latin typeface="Avenir Book" panose="02000503020000020003" pitchFamily="2" charset="0"/>
              </a:rPr>
              <a:t>Dai et al. 2022; Garg et al. 2022; Zhang et al. 2023; </a:t>
            </a:r>
            <a:br>
              <a:rPr lang="en-US" dirty="0">
                <a:latin typeface="Avenir Book" panose="02000503020000020003" pitchFamily="2" charset="0"/>
              </a:rPr>
            </a:br>
            <a:r>
              <a:rPr lang="en-US" dirty="0" err="1">
                <a:latin typeface="Avenir Book" panose="02000503020000020003" pitchFamily="2" charset="0"/>
              </a:rPr>
              <a:t>Ahn</a:t>
            </a:r>
            <a:r>
              <a:rPr lang="en-US" dirty="0">
                <a:latin typeface="Avenir Book" panose="02000503020000020003" pitchFamily="2" charset="0"/>
              </a:rPr>
              <a:t> et al. 2023; </a:t>
            </a:r>
            <a:r>
              <a:rPr lang="en-US" dirty="0" err="1">
                <a:latin typeface="Avenir Book" panose="02000503020000020003" pitchFamily="2" charset="0"/>
              </a:rPr>
              <a:t>Raventos</a:t>
            </a:r>
            <a:r>
              <a:rPr lang="en-US" dirty="0">
                <a:latin typeface="Avenir Book" panose="02000503020000020003" pitchFamily="2" charset="0"/>
              </a:rPr>
              <a:t> et al. 2023; Li et al. 2023; Guo et al. 2023; … </a:t>
            </a:r>
          </a:p>
        </p:txBody>
      </p:sp>
      <p:pic>
        <p:nvPicPr>
          <p:cNvPr id="12" name="Picture 2" descr="Excited Gif Jonah Hill">
            <a:extLst>
              <a:ext uri="{FF2B5EF4-FFF2-40B4-BE49-F238E27FC236}">
                <a16:creationId xmlns:a16="http://schemas.microsoft.com/office/drawing/2014/main" id="{31A790C5-26C4-39E2-3130-D0FB8441B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6508" y="1563792"/>
            <a:ext cx="5598984" cy="447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6E3E-9C9C-C327-7C72-962334606EBB}"/>
              </a:ext>
            </a:extLst>
          </p:cNvPr>
          <p:cNvSpPr>
            <a:spLocks noGrp="1"/>
          </p:cNvSpPr>
          <p:nvPr>
            <p:ph type="title"/>
          </p:nvPr>
        </p:nvSpPr>
        <p:spPr/>
        <p:txBody>
          <a:bodyPr/>
          <a:lstStyle/>
          <a:p>
            <a:r>
              <a:rPr lang="en-US" sz="3600" dirty="0"/>
              <a:t>Basic idea: gradient computation in forward process </a:t>
            </a:r>
          </a:p>
        </p:txBody>
      </p:sp>
      <p:sp>
        <p:nvSpPr>
          <p:cNvPr id="3" name="Content Placeholder 2">
            <a:extLst>
              <a:ext uri="{FF2B5EF4-FFF2-40B4-BE49-F238E27FC236}">
                <a16:creationId xmlns:a16="http://schemas.microsoft.com/office/drawing/2014/main" id="{729B385A-0B3C-1420-4895-66B90054676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B40357B9-9146-1971-07B9-66FE442EED28}"/>
              </a:ext>
            </a:extLst>
          </p:cNvPr>
          <p:cNvSpPr>
            <a:spLocks noGrp="1"/>
          </p:cNvSpPr>
          <p:nvPr>
            <p:ph type="sldNum" sz="quarter" idx="10"/>
          </p:nvPr>
        </p:nvSpPr>
        <p:spPr/>
        <p:txBody>
          <a:bodyPr/>
          <a:lstStyle/>
          <a:p>
            <a:pPr>
              <a:defRPr/>
            </a:pPr>
            <a:fld id="{0121240C-47AF-2F4D-83B3-CC3EDF50F794}" type="slidenum">
              <a:rPr lang="en-US" smtClean="0"/>
              <a:pPr>
                <a:defRPr/>
              </a:pPr>
              <a:t>36</a:t>
            </a:fld>
            <a:endParaRPr lang="en-US" dirty="0"/>
          </a:p>
        </p:txBody>
      </p:sp>
      <p:pic>
        <p:nvPicPr>
          <p:cNvPr id="4098" name="Picture 2">
            <a:extLst>
              <a:ext uri="{FF2B5EF4-FFF2-40B4-BE49-F238E27FC236}">
                <a16:creationId xmlns:a16="http://schemas.microsoft.com/office/drawing/2014/main" id="{D2630FDB-A676-4809-E2E4-BF9F5C6B3B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97" r="50000"/>
          <a:stretch/>
        </p:blipFill>
        <p:spPr bwMode="auto">
          <a:xfrm rot="5400000">
            <a:off x="4491319" y="-181257"/>
            <a:ext cx="2592388" cy="62410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C6F119-C037-217C-1176-D01D63A57B1F}"/>
              </a:ext>
            </a:extLst>
          </p:cNvPr>
          <p:cNvSpPr txBox="1"/>
          <p:nvPr/>
        </p:nvSpPr>
        <p:spPr>
          <a:xfrm>
            <a:off x="4337254" y="6434136"/>
            <a:ext cx="3881739" cy="369332"/>
          </a:xfrm>
          <a:prstGeom prst="rect">
            <a:avLst/>
          </a:prstGeom>
          <a:noFill/>
        </p:spPr>
        <p:txBody>
          <a:bodyPr wrap="square">
            <a:spAutoFit/>
          </a:bodyPr>
          <a:lstStyle/>
          <a:p>
            <a:r>
              <a:rPr lang="en-US" dirty="0">
                <a:latin typeface="Avenir Book" panose="02000503020000020003" pitchFamily="2" charset="0"/>
              </a:rPr>
              <a:t>(photo credit: Blaine on </a:t>
            </a:r>
            <a:r>
              <a:rPr lang="en-US" dirty="0" err="1">
                <a:latin typeface="Avenir Book" panose="02000503020000020003" pitchFamily="2" charset="0"/>
              </a:rPr>
              <a:t>lesswrong</a:t>
            </a:r>
            <a:r>
              <a:rPr lang="en-US" dirty="0">
                <a:latin typeface="Avenir Book" panose="02000503020000020003" pitchFamily="2" charset="0"/>
              </a:rPr>
              <a:t>)</a:t>
            </a:r>
          </a:p>
        </p:txBody>
      </p:sp>
      <p:pic>
        <p:nvPicPr>
          <p:cNvPr id="7" name="Picture 2">
            <a:extLst>
              <a:ext uri="{FF2B5EF4-FFF2-40B4-BE49-F238E27FC236}">
                <a16:creationId xmlns:a16="http://schemas.microsoft.com/office/drawing/2014/main" id="{B51B26A2-2B4A-EF83-27DF-28EE8785AE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7276"/>
          <a:stretch/>
        </p:blipFill>
        <p:spPr bwMode="auto">
          <a:xfrm rot="5400000">
            <a:off x="4550313" y="1829849"/>
            <a:ext cx="2592388" cy="6359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FABCD3-D994-893F-3C2D-C3AF3E58E35C}"/>
              </a:ext>
            </a:extLst>
          </p:cNvPr>
          <p:cNvSpPr txBox="1"/>
          <p:nvPr/>
        </p:nvSpPr>
        <p:spPr>
          <a:xfrm>
            <a:off x="9525000" y="2392943"/>
            <a:ext cx="1689967" cy="830997"/>
          </a:xfrm>
          <a:prstGeom prst="rect">
            <a:avLst/>
          </a:prstGeom>
          <a:noFill/>
        </p:spPr>
        <p:txBody>
          <a:bodyPr wrap="square" rtlCol="0">
            <a:spAutoFit/>
          </a:bodyPr>
          <a:lstStyle/>
          <a:p>
            <a:r>
              <a:rPr lang="en-US" sz="2400" dirty="0">
                <a:solidFill>
                  <a:srgbClr val="C00000"/>
                </a:solidFill>
              </a:rPr>
              <a:t>Gradient descent </a:t>
            </a:r>
          </a:p>
        </p:txBody>
      </p:sp>
      <p:sp>
        <p:nvSpPr>
          <p:cNvPr id="9" name="TextBox 8">
            <a:extLst>
              <a:ext uri="{FF2B5EF4-FFF2-40B4-BE49-F238E27FC236}">
                <a16:creationId xmlns:a16="http://schemas.microsoft.com/office/drawing/2014/main" id="{B759F195-32FF-504F-00EB-472D8432F839}"/>
              </a:ext>
            </a:extLst>
          </p:cNvPr>
          <p:cNvSpPr txBox="1"/>
          <p:nvPr/>
        </p:nvSpPr>
        <p:spPr>
          <a:xfrm>
            <a:off x="9525000" y="4502628"/>
            <a:ext cx="1828800" cy="830997"/>
          </a:xfrm>
          <a:prstGeom prst="rect">
            <a:avLst/>
          </a:prstGeom>
          <a:noFill/>
        </p:spPr>
        <p:txBody>
          <a:bodyPr wrap="square" rtlCol="0">
            <a:spAutoFit/>
          </a:bodyPr>
          <a:lstStyle/>
          <a:p>
            <a:r>
              <a:rPr lang="en-US" sz="2400" dirty="0">
                <a:solidFill>
                  <a:srgbClr val="C00000"/>
                </a:solidFill>
              </a:rPr>
              <a:t>Forward propagation</a:t>
            </a:r>
          </a:p>
        </p:txBody>
      </p:sp>
    </p:spTree>
    <p:extLst>
      <p:ext uri="{BB962C8B-B14F-4D97-AF65-F5344CB8AC3E}">
        <p14:creationId xmlns:p14="http://schemas.microsoft.com/office/powerpoint/2010/main" val="78768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E244-5A18-BDBF-71AE-F91AF22C0CDB}"/>
              </a:ext>
            </a:extLst>
          </p:cNvPr>
          <p:cNvSpPr>
            <a:spLocks noGrp="1"/>
          </p:cNvSpPr>
          <p:nvPr>
            <p:ph type="title"/>
          </p:nvPr>
        </p:nvSpPr>
        <p:spPr>
          <a:xfrm>
            <a:off x="175311" y="379413"/>
            <a:ext cx="11830050" cy="1006475"/>
          </a:xfrm>
        </p:spPr>
        <p:txBody>
          <a:bodyPr/>
          <a:lstStyle/>
          <a:p>
            <a:r>
              <a:rPr lang="en-US" dirty="0"/>
              <a:t>A Self-Attention (SA) Layer</a:t>
            </a:r>
          </a:p>
        </p:txBody>
      </p:sp>
      <p:sp>
        <p:nvSpPr>
          <p:cNvPr id="3" name="Content Placeholder 2">
            <a:extLst>
              <a:ext uri="{FF2B5EF4-FFF2-40B4-BE49-F238E27FC236}">
                <a16:creationId xmlns:a16="http://schemas.microsoft.com/office/drawing/2014/main" id="{BCFD05DF-EE02-909F-E9ED-D8C1605B3D94}"/>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C2EF5B0F-8250-8BEA-F03E-39086F46C4ED}"/>
              </a:ext>
            </a:extLst>
          </p:cNvPr>
          <p:cNvSpPr>
            <a:spLocks noGrp="1"/>
          </p:cNvSpPr>
          <p:nvPr>
            <p:ph type="sldNum" sz="quarter" idx="10"/>
          </p:nvPr>
        </p:nvSpPr>
        <p:spPr/>
        <p:txBody>
          <a:bodyPr/>
          <a:lstStyle/>
          <a:p>
            <a:pPr>
              <a:defRPr/>
            </a:pPr>
            <a:fld id="{0121240C-47AF-2F4D-83B3-CC3EDF50F794}" type="slidenum">
              <a:rPr lang="en-US" smtClean="0"/>
              <a:pPr>
                <a:defRPr/>
              </a:pPr>
              <a:t>37</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08A2C6-8884-635C-8ACC-E0CF4DD29B8A}"/>
                  </a:ext>
                </a:extLst>
              </p:cNvPr>
              <p:cNvSpPr txBox="1"/>
              <p:nvPr/>
            </p:nvSpPr>
            <p:spPr>
              <a:xfrm>
                <a:off x="2250474" y="1952367"/>
                <a:ext cx="7729152" cy="6622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3600" i="1">
                              <a:latin typeface="Cambria Math" panose="02040503050406030204" pitchFamily="18" charset="0"/>
                            </a:rPr>
                          </m:ctrlPr>
                        </m:sSubSupPr>
                        <m:e>
                          <m:r>
                            <a:rPr lang="en-US" sz="3600" b="1" i="1">
                              <a:latin typeface="Cambria Math" panose="02040503050406030204" pitchFamily="18" charset="0"/>
                            </a:rPr>
                            <m:t>𝒉</m:t>
                          </m:r>
                        </m:e>
                        <m:sub/>
                        <m:sup>
                          <m:r>
                            <a:rPr lang="en-US" sz="3600" i="1">
                              <a:latin typeface="Cambria Math" panose="02040503050406030204" pitchFamily="18" charset="0"/>
                            </a:rPr>
                            <m:t>𝑜𝑢𝑡</m:t>
                          </m:r>
                        </m:sup>
                      </m:sSubSup>
                      <m:r>
                        <a:rPr lang="en-US" sz="3600" i="1">
                          <a:latin typeface="Cambria Math" panose="02040503050406030204" pitchFamily="18" charset="0"/>
                        </a:rPr>
                        <m:t>=</m:t>
                      </m:r>
                      <m:r>
                        <m:rPr>
                          <m:sty m:val="p"/>
                        </m:rPr>
                        <a:rPr lang="en-US" sz="3600">
                          <a:latin typeface="Cambria Math" panose="02040503050406030204" pitchFamily="18" charset="0"/>
                        </a:rPr>
                        <m:t>SA</m:t>
                      </m:r>
                      <m:r>
                        <a:rPr lang="en-US" sz="3600" i="1">
                          <a:latin typeface="Cambria Math" panose="02040503050406030204" pitchFamily="18" charset="0"/>
                        </a:rPr>
                        <m:t>(</m:t>
                      </m:r>
                      <m:sSubSup>
                        <m:sSubSupPr>
                          <m:ctrlPr>
                            <a:rPr lang="en-US" sz="3600" b="1" i="1">
                              <a:latin typeface="Cambria Math" panose="02040503050406030204" pitchFamily="18" charset="0"/>
                            </a:rPr>
                          </m:ctrlPr>
                        </m:sSubSupPr>
                        <m:e>
                          <m:r>
                            <a:rPr lang="en-US" sz="3600" b="1" i="1">
                              <a:latin typeface="Cambria Math" panose="02040503050406030204" pitchFamily="18" charset="0"/>
                            </a:rPr>
                            <m:t>𝒉</m:t>
                          </m:r>
                        </m:e>
                        <m:sub/>
                        <m:sup>
                          <m:r>
                            <a:rPr lang="en-US" sz="3600" b="1" i="1">
                              <a:latin typeface="Cambria Math" panose="02040503050406030204" pitchFamily="18" charset="0"/>
                            </a:rPr>
                            <m:t>𝒊𝒏</m:t>
                          </m:r>
                        </m:sup>
                      </m:sSubSup>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b="1" i="1">
                              <a:latin typeface="Cambria Math" panose="02040503050406030204" pitchFamily="18" charset="0"/>
                            </a:rPr>
                            <m:t>𝑾</m:t>
                          </m:r>
                        </m:e>
                        <m:sub>
                          <m:r>
                            <a:rPr lang="en-US" sz="3600" i="1">
                              <a:latin typeface="Cambria Math" panose="02040503050406030204" pitchFamily="18" charset="0"/>
                            </a:rPr>
                            <m:t>𝑞</m:t>
                          </m:r>
                        </m:sub>
                      </m:sSub>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b="1" i="1">
                              <a:latin typeface="Cambria Math" panose="02040503050406030204" pitchFamily="18" charset="0"/>
                            </a:rPr>
                            <m:t>𝑾</m:t>
                          </m:r>
                        </m:e>
                        <m:sub>
                          <m:r>
                            <a:rPr lang="en-US" sz="3600" i="1">
                              <a:latin typeface="Cambria Math" panose="02040503050406030204" pitchFamily="18" charset="0"/>
                            </a:rPr>
                            <m:t>𝑘</m:t>
                          </m:r>
                        </m:sub>
                      </m:sSub>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b="1" i="1">
                              <a:latin typeface="Cambria Math" panose="02040503050406030204" pitchFamily="18" charset="0"/>
                            </a:rPr>
                            <m:t>𝑾</m:t>
                          </m:r>
                        </m:e>
                        <m:sub>
                          <m:r>
                            <a:rPr lang="en-US" sz="3600" i="1">
                              <a:latin typeface="Cambria Math" panose="02040503050406030204" pitchFamily="18" charset="0"/>
                            </a:rPr>
                            <m:t>𝑣</m:t>
                          </m:r>
                        </m:sub>
                      </m:sSub>
                      <m:r>
                        <a:rPr lang="en-US" sz="3600" i="1">
                          <a:latin typeface="Cambria Math" panose="02040503050406030204" pitchFamily="18" charset="0"/>
                        </a:rPr>
                        <m:t>)</m:t>
                      </m:r>
                    </m:oMath>
                  </m:oMathPara>
                </a14:m>
                <a:endParaRPr lang="en-US" sz="36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1508A2C6-8884-635C-8ACC-E0CF4DD29B8A}"/>
                  </a:ext>
                </a:extLst>
              </p:cNvPr>
              <p:cNvSpPr txBox="1">
                <a:spLocks noRot="1" noChangeAspect="1" noMove="1" noResize="1" noEditPoints="1" noAdjustHandles="1" noChangeArrowheads="1" noChangeShapeType="1" noTextEdit="1"/>
              </p:cNvSpPr>
              <p:nvPr/>
            </p:nvSpPr>
            <p:spPr>
              <a:xfrm>
                <a:off x="2250474" y="1952367"/>
                <a:ext cx="7729152" cy="662233"/>
              </a:xfrm>
              <a:prstGeom prst="rect">
                <a:avLst/>
              </a:prstGeom>
              <a:blipFill>
                <a:blip r:embed="rId3"/>
                <a:stretch>
                  <a:fillRect/>
                </a:stretch>
              </a:blipFill>
            </p:spPr>
            <p:txBody>
              <a:bodyPr/>
              <a:lstStyle/>
              <a:p>
                <a:r>
                  <a:rPr lang="en-US">
                    <a:noFill/>
                  </a:rPr>
                  <a:t> </a:t>
                </a:r>
              </a:p>
            </p:txBody>
          </p:sp>
        </mc:Fallback>
      </mc:AlternateContent>
      <p:grpSp>
        <p:nvGrpSpPr>
          <p:cNvPr id="73" name="Group 72">
            <a:extLst>
              <a:ext uri="{FF2B5EF4-FFF2-40B4-BE49-F238E27FC236}">
                <a16:creationId xmlns:a16="http://schemas.microsoft.com/office/drawing/2014/main" id="{2628540C-6874-8F3A-68A8-AFA6449C561F}"/>
              </a:ext>
            </a:extLst>
          </p:cNvPr>
          <p:cNvGrpSpPr/>
          <p:nvPr/>
        </p:nvGrpSpPr>
        <p:grpSpPr>
          <a:xfrm>
            <a:off x="3994469" y="2893256"/>
            <a:ext cx="4241161" cy="3451852"/>
            <a:chOff x="4953423" y="3229700"/>
            <a:chExt cx="3016666" cy="2525644"/>
          </a:xfrm>
        </p:grpSpPr>
        <p:sp>
          <p:nvSpPr>
            <p:cNvPr id="7" name="矩形: 圓角 38">
              <a:extLst>
                <a:ext uri="{FF2B5EF4-FFF2-40B4-BE49-F238E27FC236}">
                  <a16:creationId xmlns:a16="http://schemas.microsoft.com/office/drawing/2014/main" id="{47B20E5F-D87B-A037-0D00-E714B8CC16ED}"/>
                </a:ext>
              </a:extLst>
            </p:cNvPr>
            <p:cNvSpPr/>
            <p:nvPr/>
          </p:nvSpPr>
          <p:spPr>
            <a:xfrm>
              <a:off x="4959788" y="3937033"/>
              <a:ext cx="3010301" cy="1116191"/>
            </a:xfrm>
            <a:prstGeom prst="roundRect">
              <a:avLst/>
            </a:prstGeom>
            <a:ln w="381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1600" dirty="0">
                <a:latin typeface="Corbel" panose="020B0503020204020204" pitchFamily="34" charset="0"/>
              </a:endParaRPr>
            </a:p>
          </p:txBody>
        </p:sp>
        <p:sp>
          <p:nvSpPr>
            <p:cNvPr id="8" name="矩形 39">
              <a:extLst>
                <a:ext uri="{FF2B5EF4-FFF2-40B4-BE49-F238E27FC236}">
                  <a16:creationId xmlns:a16="http://schemas.microsoft.com/office/drawing/2014/main" id="{E17B3A6D-5B37-EDE4-1D9F-74251A07ABB3}"/>
                </a:ext>
              </a:extLst>
            </p:cNvPr>
            <p:cNvSpPr/>
            <p:nvPr/>
          </p:nvSpPr>
          <p:spPr>
            <a:xfrm>
              <a:off x="5223978" y="4237241"/>
              <a:ext cx="346250" cy="4543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600" dirty="0">
                <a:latin typeface="Corbel" panose="020B0503020204020204" pitchFamily="34" charset="0"/>
              </a:endParaRPr>
            </a:p>
          </p:txBody>
        </p:sp>
        <p:sp>
          <p:nvSpPr>
            <p:cNvPr id="9" name="矩形 40">
              <a:extLst>
                <a:ext uri="{FF2B5EF4-FFF2-40B4-BE49-F238E27FC236}">
                  <a16:creationId xmlns:a16="http://schemas.microsoft.com/office/drawing/2014/main" id="{7E60070F-A234-08A5-38E0-87F72DD91E01}"/>
                </a:ext>
              </a:extLst>
            </p:cNvPr>
            <p:cNvSpPr/>
            <p:nvPr/>
          </p:nvSpPr>
          <p:spPr>
            <a:xfrm>
              <a:off x="5943171" y="4237240"/>
              <a:ext cx="348865" cy="4543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600" dirty="0">
                <a:latin typeface="Corbel" panose="020B0503020204020204" pitchFamily="34" charset="0"/>
              </a:endParaRPr>
            </a:p>
          </p:txBody>
        </p:sp>
        <p:cxnSp>
          <p:nvCxnSpPr>
            <p:cNvPr id="10" name="直線單箭頭接點 41">
              <a:extLst>
                <a:ext uri="{FF2B5EF4-FFF2-40B4-BE49-F238E27FC236}">
                  <a16:creationId xmlns:a16="http://schemas.microsoft.com/office/drawing/2014/main" id="{CDA6A5F2-4EC2-0397-7EC5-ECC2A409DC41}"/>
                </a:ext>
              </a:extLst>
            </p:cNvPr>
            <p:cNvCxnSpPr>
              <a:cxnSpLocks/>
            </p:cNvCxnSpPr>
            <p:nvPr/>
          </p:nvCxnSpPr>
          <p:spPr>
            <a:xfrm>
              <a:off x="5583952" y="4510212"/>
              <a:ext cx="359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42">
              <a:extLst>
                <a:ext uri="{FF2B5EF4-FFF2-40B4-BE49-F238E27FC236}">
                  <a16:creationId xmlns:a16="http://schemas.microsoft.com/office/drawing/2014/main" id="{98FA3607-56C3-6230-8642-9148E23746EC}"/>
                </a:ext>
              </a:extLst>
            </p:cNvPr>
            <p:cNvCxnSpPr>
              <a:cxnSpLocks/>
            </p:cNvCxnSpPr>
            <p:nvPr/>
          </p:nvCxnSpPr>
          <p:spPr>
            <a:xfrm flipV="1">
              <a:off x="5395959" y="4712985"/>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43">
              <a:extLst>
                <a:ext uri="{FF2B5EF4-FFF2-40B4-BE49-F238E27FC236}">
                  <a16:creationId xmlns:a16="http://schemas.microsoft.com/office/drawing/2014/main" id="{B34C487B-8745-B8A1-375E-AC0B050B3E56}"/>
                </a:ext>
              </a:extLst>
            </p:cNvPr>
            <p:cNvSpPr/>
            <p:nvPr/>
          </p:nvSpPr>
          <p:spPr>
            <a:xfrm>
              <a:off x="6664980" y="4237240"/>
              <a:ext cx="348865" cy="4543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600" dirty="0">
                <a:latin typeface="Corbel" panose="020B0503020204020204" pitchFamily="34" charset="0"/>
              </a:endParaRPr>
            </a:p>
          </p:txBody>
        </p:sp>
        <p:cxnSp>
          <p:nvCxnSpPr>
            <p:cNvPr id="13" name="直線單箭頭接點 44">
              <a:extLst>
                <a:ext uri="{FF2B5EF4-FFF2-40B4-BE49-F238E27FC236}">
                  <a16:creationId xmlns:a16="http://schemas.microsoft.com/office/drawing/2014/main" id="{CA314D01-2249-77BF-E493-A5412D3A5D67}"/>
                </a:ext>
              </a:extLst>
            </p:cNvPr>
            <p:cNvCxnSpPr>
              <a:cxnSpLocks/>
            </p:cNvCxnSpPr>
            <p:nvPr/>
          </p:nvCxnSpPr>
          <p:spPr>
            <a:xfrm>
              <a:off x="6305761" y="4510212"/>
              <a:ext cx="359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45">
              <a:extLst>
                <a:ext uri="{FF2B5EF4-FFF2-40B4-BE49-F238E27FC236}">
                  <a16:creationId xmlns:a16="http://schemas.microsoft.com/office/drawing/2014/main" id="{A86E2BD0-E8DC-38D4-50B7-4D0C102B66DD}"/>
                </a:ext>
              </a:extLst>
            </p:cNvPr>
            <p:cNvSpPr/>
            <p:nvPr/>
          </p:nvSpPr>
          <p:spPr>
            <a:xfrm>
              <a:off x="7403658" y="4237240"/>
              <a:ext cx="348865" cy="4543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600" dirty="0">
                <a:latin typeface="Corbel" panose="020B0503020204020204" pitchFamily="34" charset="0"/>
              </a:endParaRPr>
            </a:p>
          </p:txBody>
        </p:sp>
        <p:cxnSp>
          <p:nvCxnSpPr>
            <p:cNvPr id="15" name="直線單箭頭接點 46">
              <a:extLst>
                <a:ext uri="{FF2B5EF4-FFF2-40B4-BE49-F238E27FC236}">
                  <a16:creationId xmlns:a16="http://schemas.microsoft.com/office/drawing/2014/main" id="{40B3ACE7-B7A4-554F-F54B-38F5BEB47D3B}"/>
                </a:ext>
              </a:extLst>
            </p:cNvPr>
            <p:cNvCxnSpPr>
              <a:cxnSpLocks/>
            </p:cNvCxnSpPr>
            <p:nvPr/>
          </p:nvCxnSpPr>
          <p:spPr>
            <a:xfrm>
              <a:off x="7044439" y="4510212"/>
              <a:ext cx="359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47">
              <a:extLst>
                <a:ext uri="{FF2B5EF4-FFF2-40B4-BE49-F238E27FC236}">
                  <a16:creationId xmlns:a16="http://schemas.microsoft.com/office/drawing/2014/main" id="{F635C2D4-A4A3-EA3A-FA64-04E0ABAFC81F}"/>
                </a:ext>
              </a:extLst>
            </p:cNvPr>
            <p:cNvCxnSpPr>
              <a:cxnSpLocks/>
            </p:cNvCxnSpPr>
            <p:nvPr/>
          </p:nvCxnSpPr>
          <p:spPr>
            <a:xfrm flipH="1">
              <a:off x="5569659" y="4422382"/>
              <a:ext cx="359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48">
              <a:extLst>
                <a:ext uri="{FF2B5EF4-FFF2-40B4-BE49-F238E27FC236}">
                  <a16:creationId xmlns:a16="http://schemas.microsoft.com/office/drawing/2014/main" id="{265086F0-CA0C-1011-2644-12B183A884AC}"/>
                </a:ext>
              </a:extLst>
            </p:cNvPr>
            <p:cNvCxnSpPr>
              <a:cxnSpLocks/>
            </p:cNvCxnSpPr>
            <p:nvPr/>
          </p:nvCxnSpPr>
          <p:spPr>
            <a:xfrm flipH="1">
              <a:off x="6291467" y="4422382"/>
              <a:ext cx="359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49">
              <a:extLst>
                <a:ext uri="{FF2B5EF4-FFF2-40B4-BE49-F238E27FC236}">
                  <a16:creationId xmlns:a16="http://schemas.microsoft.com/office/drawing/2014/main" id="{0245A12F-44BB-9D14-929B-28AC3D2518A7}"/>
                </a:ext>
              </a:extLst>
            </p:cNvPr>
            <p:cNvCxnSpPr>
              <a:cxnSpLocks/>
            </p:cNvCxnSpPr>
            <p:nvPr/>
          </p:nvCxnSpPr>
          <p:spPr>
            <a:xfrm flipH="1">
              <a:off x="7030145" y="4422382"/>
              <a:ext cx="359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矩形 50">
                  <a:extLst>
                    <a:ext uri="{FF2B5EF4-FFF2-40B4-BE49-F238E27FC236}">
                      <a16:creationId xmlns:a16="http://schemas.microsoft.com/office/drawing/2014/main" id="{73D99DC5-63F3-8FC8-AA22-AACD347CEFEA}"/>
                    </a:ext>
                  </a:extLst>
                </p:cNvPr>
                <p:cNvSpPr/>
                <p:nvPr/>
              </p:nvSpPr>
              <p:spPr>
                <a:xfrm>
                  <a:off x="5187508" y="5300984"/>
                  <a:ext cx="2621585" cy="454360"/>
                </a:xfrm>
                <a:prstGeom prst="rect">
                  <a:avLst/>
                </a:prstGeom>
                <a:solidFill>
                  <a:schemeClr val="accent1">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3600" i="1">
                                <a:latin typeface="Cambria Math" panose="02040503050406030204" pitchFamily="18" charset="0"/>
                              </a:rPr>
                            </m:ctrlPr>
                          </m:sSubSupPr>
                          <m:e>
                            <m:r>
                              <a:rPr lang="en-US" sz="3600" b="1" i="1">
                                <a:latin typeface="Cambria Math" panose="02040503050406030204" pitchFamily="18" charset="0"/>
                              </a:rPr>
                              <m:t>𝒉</m:t>
                            </m:r>
                          </m:e>
                          <m:sub/>
                          <m:sup>
                            <m:r>
                              <a:rPr lang="en-US" sz="3600" i="1">
                                <a:latin typeface="Cambria Math" panose="02040503050406030204" pitchFamily="18" charset="0"/>
                              </a:rPr>
                              <m:t>𝑖𝑛</m:t>
                            </m:r>
                          </m:sup>
                        </m:sSubSup>
                      </m:oMath>
                    </m:oMathPara>
                  </a14:m>
                  <a:endParaRPr lang="zh-TW" altLang="en-US" sz="3600" dirty="0">
                    <a:latin typeface="Corbel" panose="020B0503020204020204" pitchFamily="34" charset="0"/>
                    <a:cs typeface="Tahoma" panose="020B0604030504040204" pitchFamily="34" charset="0"/>
                  </a:endParaRPr>
                </a:p>
              </p:txBody>
            </p:sp>
          </mc:Choice>
          <mc:Fallback xmlns="">
            <p:sp>
              <p:nvSpPr>
                <p:cNvPr id="19" name="矩形 50">
                  <a:extLst>
                    <a:ext uri="{FF2B5EF4-FFF2-40B4-BE49-F238E27FC236}">
                      <a16:creationId xmlns:a16="http://schemas.microsoft.com/office/drawing/2014/main" id="{73D99DC5-63F3-8FC8-AA22-AACD347CEFEA}"/>
                    </a:ext>
                  </a:extLst>
                </p:cNvPr>
                <p:cNvSpPr>
                  <a:spLocks noRot="1" noChangeAspect="1" noMove="1" noResize="1" noEditPoints="1" noAdjustHandles="1" noChangeArrowheads="1" noChangeShapeType="1" noTextEdit="1"/>
                </p:cNvSpPr>
                <p:nvPr/>
              </p:nvSpPr>
              <p:spPr>
                <a:xfrm>
                  <a:off x="5187508" y="5300984"/>
                  <a:ext cx="2621585" cy="454360"/>
                </a:xfrm>
                <a:prstGeom prst="rect">
                  <a:avLst/>
                </a:prstGeom>
                <a:blipFill>
                  <a:blip r:embed="rId4"/>
                  <a:stretch>
                    <a:fillRect/>
                  </a:stretch>
                </a:blipFill>
                <a:ln>
                  <a:solidFill>
                    <a:schemeClr val="bg1"/>
                  </a:solidFill>
                </a:ln>
              </p:spPr>
              <p:txBody>
                <a:bodyPr/>
                <a:lstStyle/>
                <a:p>
                  <a:r>
                    <a:rPr lang="en-US">
                      <a:noFill/>
                    </a:rPr>
                    <a:t> </a:t>
                  </a:r>
                </a:p>
              </p:txBody>
            </p:sp>
          </mc:Fallback>
        </mc:AlternateContent>
        <p:cxnSp>
          <p:nvCxnSpPr>
            <p:cNvPr id="35" name="直線單箭頭接點 66">
              <a:extLst>
                <a:ext uri="{FF2B5EF4-FFF2-40B4-BE49-F238E27FC236}">
                  <a16:creationId xmlns:a16="http://schemas.microsoft.com/office/drawing/2014/main" id="{657F525B-EBC0-1459-EACB-3C86F73EA80D}"/>
                </a:ext>
              </a:extLst>
            </p:cNvPr>
            <p:cNvCxnSpPr>
              <a:cxnSpLocks/>
            </p:cNvCxnSpPr>
            <p:nvPr/>
          </p:nvCxnSpPr>
          <p:spPr>
            <a:xfrm flipV="1">
              <a:off x="6116651" y="4712985"/>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67">
              <a:extLst>
                <a:ext uri="{FF2B5EF4-FFF2-40B4-BE49-F238E27FC236}">
                  <a16:creationId xmlns:a16="http://schemas.microsoft.com/office/drawing/2014/main" id="{8491884F-DF78-30AA-12D5-4BE5D3F11E7A}"/>
                </a:ext>
              </a:extLst>
            </p:cNvPr>
            <p:cNvCxnSpPr>
              <a:cxnSpLocks/>
            </p:cNvCxnSpPr>
            <p:nvPr/>
          </p:nvCxnSpPr>
          <p:spPr>
            <a:xfrm flipV="1">
              <a:off x="6844562" y="4698820"/>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68">
              <a:extLst>
                <a:ext uri="{FF2B5EF4-FFF2-40B4-BE49-F238E27FC236}">
                  <a16:creationId xmlns:a16="http://schemas.microsoft.com/office/drawing/2014/main" id="{52EAAD45-AF33-FE43-584F-833D7CF7CB9C}"/>
                </a:ext>
              </a:extLst>
            </p:cNvPr>
            <p:cNvCxnSpPr>
              <a:cxnSpLocks/>
            </p:cNvCxnSpPr>
            <p:nvPr/>
          </p:nvCxnSpPr>
          <p:spPr>
            <a:xfrm flipV="1">
              <a:off x="7586910" y="4698820"/>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69">
              <a:extLst>
                <a:ext uri="{FF2B5EF4-FFF2-40B4-BE49-F238E27FC236}">
                  <a16:creationId xmlns:a16="http://schemas.microsoft.com/office/drawing/2014/main" id="{5A396275-6E42-3472-E5C5-20BD50EA7A9F}"/>
                </a:ext>
              </a:extLst>
            </p:cNvPr>
            <p:cNvCxnSpPr>
              <a:cxnSpLocks/>
            </p:cNvCxnSpPr>
            <p:nvPr/>
          </p:nvCxnSpPr>
          <p:spPr>
            <a:xfrm flipV="1">
              <a:off x="5395384" y="3663408"/>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70">
              <a:extLst>
                <a:ext uri="{FF2B5EF4-FFF2-40B4-BE49-F238E27FC236}">
                  <a16:creationId xmlns:a16="http://schemas.microsoft.com/office/drawing/2014/main" id="{D13C72FF-A738-FDA2-ECAE-3213D11009FB}"/>
                </a:ext>
              </a:extLst>
            </p:cNvPr>
            <p:cNvCxnSpPr>
              <a:cxnSpLocks/>
            </p:cNvCxnSpPr>
            <p:nvPr/>
          </p:nvCxnSpPr>
          <p:spPr>
            <a:xfrm flipV="1">
              <a:off x="6116075" y="3663408"/>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71">
              <a:extLst>
                <a:ext uri="{FF2B5EF4-FFF2-40B4-BE49-F238E27FC236}">
                  <a16:creationId xmlns:a16="http://schemas.microsoft.com/office/drawing/2014/main" id="{592D2B83-512C-BA0C-3BC6-035BBC3DDEE3}"/>
                </a:ext>
              </a:extLst>
            </p:cNvPr>
            <p:cNvCxnSpPr>
              <a:cxnSpLocks/>
            </p:cNvCxnSpPr>
            <p:nvPr/>
          </p:nvCxnSpPr>
          <p:spPr>
            <a:xfrm flipV="1">
              <a:off x="6843986" y="3649243"/>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72">
              <a:extLst>
                <a:ext uri="{FF2B5EF4-FFF2-40B4-BE49-F238E27FC236}">
                  <a16:creationId xmlns:a16="http://schemas.microsoft.com/office/drawing/2014/main" id="{76E63A11-784C-9D16-6095-5EF3A72951C0}"/>
                </a:ext>
              </a:extLst>
            </p:cNvPr>
            <p:cNvCxnSpPr>
              <a:cxnSpLocks/>
            </p:cNvCxnSpPr>
            <p:nvPr/>
          </p:nvCxnSpPr>
          <p:spPr>
            <a:xfrm flipV="1">
              <a:off x="7586335" y="3649243"/>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圓角 73">
              <a:extLst>
                <a:ext uri="{FF2B5EF4-FFF2-40B4-BE49-F238E27FC236}">
                  <a16:creationId xmlns:a16="http://schemas.microsoft.com/office/drawing/2014/main" id="{895CCF2B-943C-64B8-32D8-30AD8E0AD7BD}"/>
                </a:ext>
              </a:extLst>
            </p:cNvPr>
            <p:cNvSpPr/>
            <p:nvPr/>
          </p:nvSpPr>
          <p:spPr>
            <a:xfrm>
              <a:off x="4953423" y="3925343"/>
              <a:ext cx="3016666" cy="1127881"/>
            </a:xfrm>
            <a:prstGeom prst="roundRect">
              <a:avLst/>
            </a:prstGeom>
            <a:solidFill>
              <a:schemeClr val="accent5">
                <a:lumMod val="20000"/>
                <a:lumOff val="80000"/>
              </a:schemeClr>
            </a:solidFill>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3600" dirty="0">
                  <a:latin typeface="Corbel" panose="020B0503020204020204" pitchFamily="34" charset="0"/>
                </a:rPr>
                <a:t>Self-Attention Layer</a:t>
              </a:r>
              <a:endParaRPr lang="zh-TW" altLang="en-US" sz="360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44" name="矩形 50">
                  <a:extLst>
                    <a:ext uri="{FF2B5EF4-FFF2-40B4-BE49-F238E27FC236}">
                      <a16:creationId xmlns:a16="http://schemas.microsoft.com/office/drawing/2014/main" id="{C2427AD8-D916-1FCF-7F3C-F450CCDCB4EB}"/>
                    </a:ext>
                  </a:extLst>
                </p:cNvPr>
                <p:cNvSpPr/>
                <p:nvPr/>
              </p:nvSpPr>
              <p:spPr>
                <a:xfrm>
                  <a:off x="5130938" y="3229700"/>
                  <a:ext cx="2621585" cy="413056"/>
                </a:xfrm>
                <a:prstGeom prst="rect">
                  <a:avLst/>
                </a:prstGeom>
                <a:solidFill>
                  <a:schemeClr val="accent1">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3600" i="1" smtClean="0">
                                <a:latin typeface="Cambria Math" panose="02040503050406030204" pitchFamily="18" charset="0"/>
                              </a:rPr>
                            </m:ctrlPr>
                          </m:sSubSupPr>
                          <m:e>
                            <m:r>
                              <a:rPr lang="en-US" sz="3600" b="1" i="1">
                                <a:latin typeface="Cambria Math" panose="02040503050406030204" pitchFamily="18" charset="0"/>
                              </a:rPr>
                              <m:t>𝒉</m:t>
                            </m:r>
                          </m:e>
                          <m:sub/>
                          <m:sup>
                            <m:r>
                              <a:rPr lang="en-US" sz="3600" b="0" i="1" smtClean="0">
                                <a:latin typeface="Cambria Math" panose="02040503050406030204" pitchFamily="18" charset="0"/>
                              </a:rPr>
                              <m:t>𝑜𝑢𝑡</m:t>
                            </m:r>
                          </m:sup>
                        </m:sSubSup>
                      </m:oMath>
                    </m:oMathPara>
                  </a14:m>
                  <a:endParaRPr lang="zh-TW" altLang="en-US" sz="3600" dirty="0">
                    <a:latin typeface="Corbel" panose="020B0503020204020204" pitchFamily="34" charset="0"/>
                    <a:cs typeface="Tahoma" panose="020B0604030504040204" pitchFamily="34" charset="0"/>
                  </a:endParaRPr>
                </a:p>
              </p:txBody>
            </p:sp>
          </mc:Choice>
          <mc:Fallback xmlns="">
            <p:sp>
              <p:nvSpPr>
                <p:cNvPr id="44" name="矩形 50">
                  <a:extLst>
                    <a:ext uri="{FF2B5EF4-FFF2-40B4-BE49-F238E27FC236}">
                      <a16:creationId xmlns:a16="http://schemas.microsoft.com/office/drawing/2014/main" id="{C2427AD8-D916-1FCF-7F3C-F450CCDCB4EB}"/>
                    </a:ext>
                  </a:extLst>
                </p:cNvPr>
                <p:cNvSpPr>
                  <a:spLocks noRot="1" noChangeAspect="1" noMove="1" noResize="1" noEditPoints="1" noAdjustHandles="1" noChangeArrowheads="1" noChangeShapeType="1" noTextEdit="1"/>
                </p:cNvSpPr>
                <p:nvPr/>
              </p:nvSpPr>
              <p:spPr>
                <a:xfrm>
                  <a:off x="5130938" y="3229700"/>
                  <a:ext cx="2621585" cy="413056"/>
                </a:xfrm>
                <a:prstGeom prst="rect">
                  <a:avLst/>
                </a:prstGeom>
                <a:blipFill>
                  <a:blip r:embed="rId5"/>
                  <a:stretch>
                    <a:fillRect/>
                  </a:stretch>
                </a:blipFill>
                <a:ln>
                  <a:solidFill>
                    <a:schemeClr val="bg1"/>
                  </a:solidFill>
                </a:ln>
              </p:spPr>
              <p:txBody>
                <a:bodyPr/>
                <a:lstStyle/>
                <a:p>
                  <a:r>
                    <a:rPr lang="en-US">
                      <a:noFill/>
                    </a:rPr>
                    <a:t> </a:t>
                  </a:r>
                </a:p>
              </p:txBody>
            </p:sp>
          </mc:Fallback>
        </mc:AlternateContent>
      </p:grpSp>
    </p:spTree>
    <p:extLst>
      <p:ext uri="{BB962C8B-B14F-4D97-AF65-F5344CB8AC3E}">
        <p14:creationId xmlns:p14="http://schemas.microsoft.com/office/powerpoint/2010/main" val="1340125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E244-5A18-BDBF-71AE-F91AF22C0CDB}"/>
              </a:ext>
            </a:extLst>
          </p:cNvPr>
          <p:cNvSpPr>
            <a:spLocks noGrp="1"/>
          </p:cNvSpPr>
          <p:nvPr>
            <p:ph type="title"/>
          </p:nvPr>
        </p:nvSpPr>
        <p:spPr>
          <a:xfrm>
            <a:off x="175311" y="379413"/>
            <a:ext cx="11830050" cy="1006475"/>
          </a:xfrm>
        </p:spPr>
        <p:txBody>
          <a:bodyPr/>
          <a:lstStyle/>
          <a:p>
            <a:r>
              <a:rPr lang="en-US" dirty="0"/>
              <a:t>A Self-Attention (SA) Layer</a:t>
            </a:r>
          </a:p>
        </p:txBody>
      </p:sp>
      <p:sp>
        <p:nvSpPr>
          <p:cNvPr id="3" name="Content Placeholder 2">
            <a:extLst>
              <a:ext uri="{FF2B5EF4-FFF2-40B4-BE49-F238E27FC236}">
                <a16:creationId xmlns:a16="http://schemas.microsoft.com/office/drawing/2014/main" id="{BCFD05DF-EE02-909F-E9ED-D8C1605B3D94}"/>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C2EF5B0F-8250-8BEA-F03E-39086F46C4ED}"/>
              </a:ext>
            </a:extLst>
          </p:cNvPr>
          <p:cNvSpPr>
            <a:spLocks noGrp="1"/>
          </p:cNvSpPr>
          <p:nvPr>
            <p:ph type="sldNum" sz="quarter" idx="10"/>
          </p:nvPr>
        </p:nvSpPr>
        <p:spPr/>
        <p:txBody>
          <a:bodyPr/>
          <a:lstStyle/>
          <a:p>
            <a:pPr>
              <a:defRPr/>
            </a:pPr>
            <a:fld id="{0121240C-47AF-2F4D-83B3-CC3EDF50F794}" type="slidenum">
              <a:rPr lang="en-US" smtClean="0"/>
              <a:pPr>
                <a:defRPr/>
              </a:pPr>
              <a:t>38</a:t>
            </a:fld>
            <a:endParaRPr lang="en-US" dirty="0"/>
          </a:p>
        </p:txBody>
      </p:sp>
      <p:grpSp>
        <p:nvGrpSpPr>
          <p:cNvPr id="6" name="Group 5">
            <a:extLst>
              <a:ext uri="{FF2B5EF4-FFF2-40B4-BE49-F238E27FC236}">
                <a16:creationId xmlns:a16="http://schemas.microsoft.com/office/drawing/2014/main" id="{5C0E9DB7-4B0E-8337-CB8A-17D5F1E72E07}"/>
              </a:ext>
            </a:extLst>
          </p:cNvPr>
          <p:cNvGrpSpPr/>
          <p:nvPr/>
        </p:nvGrpSpPr>
        <p:grpSpPr>
          <a:xfrm>
            <a:off x="3994469" y="2893256"/>
            <a:ext cx="4241161" cy="3451852"/>
            <a:chOff x="4953423" y="3229700"/>
            <a:chExt cx="3016666" cy="2525644"/>
          </a:xfrm>
        </p:grpSpPr>
        <p:sp>
          <p:nvSpPr>
            <p:cNvPr id="20" name="矩形: 圓角 38">
              <a:extLst>
                <a:ext uri="{FF2B5EF4-FFF2-40B4-BE49-F238E27FC236}">
                  <a16:creationId xmlns:a16="http://schemas.microsoft.com/office/drawing/2014/main" id="{0B5A5CD5-2399-B71A-6255-C4E6C00873B1}"/>
                </a:ext>
              </a:extLst>
            </p:cNvPr>
            <p:cNvSpPr/>
            <p:nvPr/>
          </p:nvSpPr>
          <p:spPr>
            <a:xfrm>
              <a:off x="4959788" y="3937033"/>
              <a:ext cx="3010301" cy="1116191"/>
            </a:xfrm>
            <a:prstGeom prst="roundRect">
              <a:avLst/>
            </a:prstGeom>
            <a:ln w="381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1600" dirty="0">
                <a:latin typeface="Corbel" panose="020B0503020204020204" pitchFamily="34" charset="0"/>
              </a:endParaRPr>
            </a:p>
          </p:txBody>
        </p:sp>
        <p:sp>
          <p:nvSpPr>
            <p:cNvPr id="21" name="矩形 39">
              <a:extLst>
                <a:ext uri="{FF2B5EF4-FFF2-40B4-BE49-F238E27FC236}">
                  <a16:creationId xmlns:a16="http://schemas.microsoft.com/office/drawing/2014/main" id="{5B668217-0F25-993E-275C-34A20C53817E}"/>
                </a:ext>
              </a:extLst>
            </p:cNvPr>
            <p:cNvSpPr/>
            <p:nvPr/>
          </p:nvSpPr>
          <p:spPr>
            <a:xfrm>
              <a:off x="5223978" y="4237241"/>
              <a:ext cx="346250" cy="4543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600" dirty="0">
                <a:latin typeface="Corbel" panose="020B0503020204020204" pitchFamily="34" charset="0"/>
              </a:endParaRPr>
            </a:p>
          </p:txBody>
        </p:sp>
        <p:sp>
          <p:nvSpPr>
            <p:cNvPr id="22" name="矩形 40">
              <a:extLst>
                <a:ext uri="{FF2B5EF4-FFF2-40B4-BE49-F238E27FC236}">
                  <a16:creationId xmlns:a16="http://schemas.microsoft.com/office/drawing/2014/main" id="{B08ACD5F-FDF5-4965-0BA7-72D81197630D}"/>
                </a:ext>
              </a:extLst>
            </p:cNvPr>
            <p:cNvSpPr/>
            <p:nvPr/>
          </p:nvSpPr>
          <p:spPr>
            <a:xfrm>
              <a:off x="5943171" y="4237240"/>
              <a:ext cx="348865" cy="4543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600" dirty="0">
                <a:latin typeface="Corbel" panose="020B0503020204020204" pitchFamily="34" charset="0"/>
              </a:endParaRPr>
            </a:p>
          </p:txBody>
        </p:sp>
        <p:cxnSp>
          <p:nvCxnSpPr>
            <p:cNvPr id="23" name="直線單箭頭接點 41">
              <a:extLst>
                <a:ext uri="{FF2B5EF4-FFF2-40B4-BE49-F238E27FC236}">
                  <a16:creationId xmlns:a16="http://schemas.microsoft.com/office/drawing/2014/main" id="{99FEF6E1-BE95-85E0-1C65-B8C61F5C3D4D}"/>
                </a:ext>
              </a:extLst>
            </p:cNvPr>
            <p:cNvCxnSpPr>
              <a:cxnSpLocks/>
            </p:cNvCxnSpPr>
            <p:nvPr/>
          </p:nvCxnSpPr>
          <p:spPr>
            <a:xfrm>
              <a:off x="5583952" y="4510212"/>
              <a:ext cx="359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42">
              <a:extLst>
                <a:ext uri="{FF2B5EF4-FFF2-40B4-BE49-F238E27FC236}">
                  <a16:creationId xmlns:a16="http://schemas.microsoft.com/office/drawing/2014/main" id="{5BD9AF79-C24E-B3C7-FCE9-83FB0B1063A2}"/>
                </a:ext>
              </a:extLst>
            </p:cNvPr>
            <p:cNvCxnSpPr>
              <a:cxnSpLocks/>
            </p:cNvCxnSpPr>
            <p:nvPr/>
          </p:nvCxnSpPr>
          <p:spPr>
            <a:xfrm flipV="1">
              <a:off x="5395959" y="4712985"/>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43">
              <a:extLst>
                <a:ext uri="{FF2B5EF4-FFF2-40B4-BE49-F238E27FC236}">
                  <a16:creationId xmlns:a16="http://schemas.microsoft.com/office/drawing/2014/main" id="{1A9261BF-A025-2437-340A-E03F9E9A9933}"/>
                </a:ext>
              </a:extLst>
            </p:cNvPr>
            <p:cNvSpPr/>
            <p:nvPr/>
          </p:nvSpPr>
          <p:spPr>
            <a:xfrm>
              <a:off x="6664980" y="4237240"/>
              <a:ext cx="348865" cy="4543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600" dirty="0">
                <a:latin typeface="Corbel" panose="020B0503020204020204" pitchFamily="34" charset="0"/>
              </a:endParaRPr>
            </a:p>
          </p:txBody>
        </p:sp>
        <p:cxnSp>
          <p:nvCxnSpPr>
            <p:cNvPr id="26" name="直線單箭頭接點 44">
              <a:extLst>
                <a:ext uri="{FF2B5EF4-FFF2-40B4-BE49-F238E27FC236}">
                  <a16:creationId xmlns:a16="http://schemas.microsoft.com/office/drawing/2014/main" id="{F61613B1-6AB3-1A1C-6E26-DD4A2FEB9A67}"/>
                </a:ext>
              </a:extLst>
            </p:cNvPr>
            <p:cNvCxnSpPr>
              <a:cxnSpLocks/>
            </p:cNvCxnSpPr>
            <p:nvPr/>
          </p:nvCxnSpPr>
          <p:spPr>
            <a:xfrm>
              <a:off x="6305761" y="4510212"/>
              <a:ext cx="359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矩形 45">
              <a:extLst>
                <a:ext uri="{FF2B5EF4-FFF2-40B4-BE49-F238E27FC236}">
                  <a16:creationId xmlns:a16="http://schemas.microsoft.com/office/drawing/2014/main" id="{38B2D821-8409-7588-799A-BCC433317FE5}"/>
                </a:ext>
              </a:extLst>
            </p:cNvPr>
            <p:cNvSpPr/>
            <p:nvPr/>
          </p:nvSpPr>
          <p:spPr>
            <a:xfrm>
              <a:off x="7403658" y="4237240"/>
              <a:ext cx="348865" cy="4543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600" dirty="0">
                <a:latin typeface="Corbel" panose="020B0503020204020204" pitchFamily="34" charset="0"/>
              </a:endParaRPr>
            </a:p>
          </p:txBody>
        </p:sp>
        <p:cxnSp>
          <p:nvCxnSpPr>
            <p:cNvPr id="28" name="直線單箭頭接點 46">
              <a:extLst>
                <a:ext uri="{FF2B5EF4-FFF2-40B4-BE49-F238E27FC236}">
                  <a16:creationId xmlns:a16="http://schemas.microsoft.com/office/drawing/2014/main" id="{AA99081B-0C60-DB0D-732B-6B10E53F8F92}"/>
                </a:ext>
              </a:extLst>
            </p:cNvPr>
            <p:cNvCxnSpPr>
              <a:cxnSpLocks/>
            </p:cNvCxnSpPr>
            <p:nvPr/>
          </p:nvCxnSpPr>
          <p:spPr>
            <a:xfrm>
              <a:off x="7044439" y="4510212"/>
              <a:ext cx="359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47">
              <a:extLst>
                <a:ext uri="{FF2B5EF4-FFF2-40B4-BE49-F238E27FC236}">
                  <a16:creationId xmlns:a16="http://schemas.microsoft.com/office/drawing/2014/main" id="{F824EDB3-21FE-FA2D-C0F7-F0E945AA2333}"/>
                </a:ext>
              </a:extLst>
            </p:cNvPr>
            <p:cNvCxnSpPr>
              <a:cxnSpLocks/>
            </p:cNvCxnSpPr>
            <p:nvPr/>
          </p:nvCxnSpPr>
          <p:spPr>
            <a:xfrm flipH="1">
              <a:off x="5569659" y="4422382"/>
              <a:ext cx="359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48">
              <a:extLst>
                <a:ext uri="{FF2B5EF4-FFF2-40B4-BE49-F238E27FC236}">
                  <a16:creationId xmlns:a16="http://schemas.microsoft.com/office/drawing/2014/main" id="{977DFD55-5773-4815-2B44-CC5B63D44315}"/>
                </a:ext>
              </a:extLst>
            </p:cNvPr>
            <p:cNvCxnSpPr>
              <a:cxnSpLocks/>
            </p:cNvCxnSpPr>
            <p:nvPr/>
          </p:nvCxnSpPr>
          <p:spPr>
            <a:xfrm flipH="1">
              <a:off x="6291467" y="4422382"/>
              <a:ext cx="359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49">
              <a:extLst>
                <a:ext uri="{FF2B5EF4-FFF2-40B4-BE49-F238E27FC236}">
                  <a16:creationId xmlns:a16="http://schemas.microsoft.com/office/drawing/2014/main" id="{23B099C4-1FE6-F36B-3B08-81ED19ADF3FC}"/>
                </a:ext>
              </a:extLst>
            </p:cNvPr>
            <p:cNvCxnSpPr>
              <a:cxnSpLocks/>
            </p:cNvCxnSpPr>
            <p:nvPr/>
          </p:nvCxnSpPr>
          <p:spPr>
            <a:xfrm flipH="1">
              <a:off x="7030145" y="4422382"/>
              <a:ext cx="3592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矩形 50">
                  <a:extLst>
                    <a:ext uri="{FF2B5EF4-FFF2-40B4-BE49-F238E27FC236}">
                      <a16:creationId xmlns:a16="http://schemas.microsoft.com/office/drawing/2014/main" id="{F010F9E0-A6D5-E71E-0EB0-36C9EFC81506}"/>
                    </a:ext>
                  </a:extLst>
                </p:cNvPr>
                <p:cNvSpPr/>
                <p:nvPr/>
              </p:nvSpPr>
              <p:spPr>
                <a:xfrm>
                  <a:off x="5187508" y="5300984"/>
                  <a:ext cx="2621585" cy="454360"/>
                </a:xfrm>
                <a:prstGeom prst="rect">
                  <a:avLst/>
                </a:prstGeom>
                <a:solidFill>
                  <a:schemeClr val="accent1">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3600" i="1">
                                <a:latin typeface="Cambria Math" panose="02040503050406030204" pitchFamily="18" charset="0"/>
                              </a:rPr>
                            </m:ctrlPr>
                          </m:sSubSupPr>
                          <m:e>
                            <m:r>
                              <a:rPr lang="en-US" sz="3600" b="1" i="1">
                                <a:latin typeface="Cambria Math" panose="02040503050406030204" pitchFamily="18" charset="0"/>
                              </a:rPr>
                              <m:t>𝒉</m:t>
                            </m:r>
                          </m:e>
                          <m:sub/>
                          <m:sup>
                            <m:r>
                              <a:rPr lang="en-US" sz="3600" i="1">
                                <a:latin typeface="Cambria Math" panose="02040503050406030204" pitchFamily="18" charset="0"/>
                              </a:rPr>
                              <m:t>𝑖𝑛</m:t>
                            </m:r>
                          </m:sup>
                        </m:sSubSup>
                      </m:oMath>
                    </m:oMathPara>
                  </a14:m>
                  <a:endParaRPr lang="zh-TW" altLang="en-US" sz="3600" dirty="0">
                    <a:latin typeface="Corbel" panose="020B0503020204020204" pitchFamily="34" charset="0"/>
                    <a:cs typeface="Tahoma" panose="020B0604030504040204" pitchFamily="34" charset="0"/>
                  </a:endParaRPr>
                </a:p>
              </p:txBody>
            </p:sp>
          </mc:Choice>
          <mc:Fallback xmlns="">
            <p:sp>
              <p:nvSpPr>
                <p:cNvPr id="32" name="矩形 50">
                  <a:extLst>
                    <a:ext uri="{FF2B5EF4-FFF2-40B4-BE49-F238E27FC236}">
                      <a16:creationId xmlns:a16="http://schemas.microsoft.com/office/drawing/2014/main" id="{F010F9E0-A6D5-E71E-0EB0-36C9EFC81506}"/>
                    </a:ext>
                  </a:extLst>
                </p:cNvPr>
                <p:cNvSpPr>
                  <a:spLocks noRot="1" noChangeAspect="1" noMove="1" noResize="1" noEditPoints="1" noAdjustHandles="1" noChangeArrowheads="1" noChangeShapeType="1" noTextEdit="1"/>
                </p:cNvSpPr>
                <p:nvPr/>
              </p:nvSpPr>
              <p:spPr>
                <a:xfrm>
                  <a:off x="5187508" y="5300984"/>
                  <a:ext cx="2621585" cy="454360"/>
                </a:xfrm>
                <a:prstGeom prst="rect">
                  <a:avLst/>
                </a:prstGeom>
                <a:blipFill>
                  <a:blip r:embed="rId3"/>
                  <a:stretch>
                    <a:fillRect/>
                  </a:stretch>
                </a:blipFill>
                <a:ln>
                  <a:solidFill>
                    <a:schemeClr val="bg1"/>
                  </a:solidFill>
                </a:ln>
              </p:spPr>
              <p:txBody>
                <a:bodyPr/>
                <a:lstStyle/>
                <a:p>
                  <a:r>
                    <a:rPr lang="en-US">
                      <a:noFill/>
                    </a:rPr>
                    <a:t> </a:t>
                  </a:r>
                </a:p>
              </p:txBody>
            </p:sp>
          </mc:Fallback>
        </mc:AlternateContent>
        <p:cxnSp>
          <p:nvCxnSpPr>
            <p:cNvPr id="33" name="直線單箭頭接點 66">
              <a:extLst>
                <a:ext uri="{FF2B5EF4-FFF2-40B4-BE49-F238E27FC236}">
                  <a16:creationId xmlns:a16="http://schemas.microsoft.com/office/drawing/2014/main" id="{2601E886-E30C-3AAB-B157-71351DD520D4}"/>
                </a:ext>
              </a:extLst>
            </p:cNvPr>
            <p:cNvCxnSpPr>
              <a:cxnSpLocks/>
            </p:cNvCxnSpPr>
            <p:nvPr/>
          </p:nvCxnSpPr>
          <p:spPr>
            <a:xfrm flipV="1">
              <a:off x="6116651" y="4712985"/>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67">
              <a:extLst>
                <a:ext uri="{FF2B5EF4-FFF2-40B4-BE49-F238E27FC236}">
                  <a16:creationId xmlns:a16="http://schemas.microsoft.com/office/drawing/2014/main" id="{C9381FCB-4710-9766-2B1D-9B44B6CF45B2}"/>
                </a:ext>
              </a:extLst>
            </p:cNvPr>
            <p:cNvCxnSpPr>
              <a:cxnSpLocks/>
            </p:cNvCxnSpPr>
            <p:nvPr/>
          </p:nvCxnSpPr>
          <p:spPr>
            <a:xfrm flipV="1">
              <a:off x="6844562" y="4698820"/>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68">
              <a:extLst>
                <a:ext uri="{FF2B5EF4-FFF2-40B4-BE49-F238E27FC236}">
                  <a16:creationId xmlns:a16="http://schemas.microsoft.com/office/drawing/2014/main" id="{046B92F3-948A-7DC9-306C-33F37DD5E002}"/>
                </a:ext>
              </a:extLst>
            </p:cNvPr>
            <p:cNvCxnSpPr>
              <a:cxnSpLocks/>
            </p:cNvCxnSpPr>
            <p:nvPr/>
          </p:nvCxnSpPr>
          <p:spPr>
            <a:xfrm flipV="1">
              <a:off x="7586910" y="4698820"/>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69">
              <a:extLst>
                <a:ext uri="{FF2B5EF4-FFF2-40B4-BE49-F238E27FC236}">
                  <a16:creationId xmlns:a16="http://schemas.microsoft.com/office/drawing/2014/main" id="{F55108AE-28AA-0EE5-9F9E-C3E9335FC365}"/>
                </a:ext>
              </a:extLst>
            </p:cNvPr>
            <p:cNvCxnSpPr>
              <a:cxnSpLocks/>
            </p:cNvCxnSpPr>
            <p:nvPr/>
          </p:nvCxnSpPr>
          <p:spPr>
            <a:xfrm flipV="1">
              <a:off x="5395384" y="3663408"/>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70">
              <a:extLst>
                <a:ext uri="{FF2B5EF4-FFF2-40B4-BE49-F238E27FC236}">
                  <a16:creationId xmlns:a16="http://schemas.microsoft.com/office/drawing/2014/main" id="{86B1D752-5139-58FD-3738-8F398CE44233}"/>
                </a:ext>
              </a:extLst>
            </p:cNvPr>
            <p:cNvCxnSpPr>
              <a:cxnSpLocks/>
            </p:cNvCxnSpPr>
            <p:nvPr/>
          </p:nvCxnSpPr>
          <p:spPr>
            <a:xfrm flipV="1">
              <a:off x="6116075" y="3663408"/>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71">
              <a:extLst>
                <a:ext uri="{FF2B5EF4-FFF2-40B4-BE49-F238E27FC236}">
                  <a16:creationId xmlns:a16="http://schemas.microsoft.com/office/drawing/2014/main" id="{FAF82725-DBE1-87DD-E3D9-CA928AFE40E6}"/>
                </a:ext>
              </a:extLst>
            </p:cNvPr>
            <p:cNvCxnSpPr>
              <a:cxnSpLocks/>
            </p:cNvCxnSpPr>
            <p:nvPr/>
          </p:nvCxnSpPr>
          <p:spPr>
            <a:xfrm flipV="1">
              <a:off x="6843986" y="3649243"/>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72">
              <a:extLst>
                <a:ext uri="{FF2B5EF4-FFF2-40B4-BE49-F238E27FC236}">
                  <a16:creationId xmlns:a16="http://schemas.microsoft.com/office/drawing/2014/main" id="{F8650068-2E70-39AE-70CB-2D33C3BA076A}"/>
                </a:ext>
              </a:extLst>
            </p:cNvPr>
            <p:cNvCxnSpPr>
              <a:cxnSpLocks/>
            </p:cNvCxnSpPr>
            <p:nvPr/>
          </p:nvCxnSpPr>
          <p:spPr>
            <a:xfrm flipV="1">
              <a:off x="7586335" y="3649243"/>
              <a:ext cx="0" cy="587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矩形: 圓角 73">
              <a:extLst>
                <a:ext uri="{FF2B5EF4-FFF2-40B4-BE49-F238E27FC236}">
                  <a16:creationId xmlns:a16="http://schemas.microsoft.com/office/drawing/2014/main" id="{E926F163-9FF6-6648-D06A-AD090BA96E55}"/>
                </a:ext>
              </a:extLst>
            </p:cNvPr>
            <p:cNvSpPr/>
            <p:nvPr/>
          </p:nvSpPr>
          <p:spPr>
            <a:xfrm>
              <a:off x="4953423" y="3925343"/>
              <a:ext cx="3016666" cy="1127881"/>
            </a:xfrm>
            <a:prstGeom prst="roundRect">
              <a:avLst/>
            </a:prstGeom>
            <a:solidFill>
              <a:schemeClr val="accent5">
                <a:lumMod val="20000"/>
                <a:lumOff val="80000"/>
              </a:schemeClr>
            </a:solidFill>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3600" dirty="0">
                  <a:latin typeface="Corbel" panose="020B0503020204020204" pitchFamily="34" charset="0"/>
                </a:rPr>
                <a:t>Self-Attention Layer</a:t>
              </a:r>
              <a:endParaRPr lang="zh-TW" altLang="en-US" sz="360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50" name="矩形 50">
                  <a:extLst>
                    <a:ext uri="{FF2B5EF4-FFF2-40B4-BE49-F238E27FC236}">
                      <a16:creationId xmlns:a16="http://schemas.microsoft.com/office/drawing/2014/main" id="{978303E6-16CF-BDE5-056B-5948753B6488}"/>
                    </a:ext>
                  </a:extLst>
                </p:cNvPr>
                <p:cNvSpPr/>
                <p:nvPr/>
              </p:nvSpPr>
              <p:spPr>
                <a:xfrm>
                  <a:off x="5130938" y="3229700"/>
                  <a:ext cx="2621585" cy="413056"/>
                </a:xfrm>
                <a:prstGeom prst="rect">
                  <a:avLst/>
                </a:prstGeom>
                <a:solidFill>
                  <a:schemeClr val="accent1">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3600" i="1" smtClean="0">
                                <a:latin typeface="Cambria Math" panose="02040503050406030204" pitchFamily="18" charset="0"/>
                              </a:rPr>
                            </m:ctrlPr>
                          </m:sSubSupPr>
                          <m:e>
                            <m:r>
                              <a:rPr lang="en-US" sz="3600" b="1" i="1">
                                <a:latin typeface="Cambria Math" panose="02040503050406030204" pitchFamily="18" charset="0"/>
                              </a:rPr>
                              <m:t>𝒉</m:t>
                            </m:r>
                          </m:e>
                          <m:sub/>
                          <m:sup>
                            <m:r>
                              <a:rPr lang="en-US" sz="3600" b="0" i="1" smtClean="0">
                                <a:latin typeface="Cambria Math" panose="02040503050406030204" pitchFamily="18" charset="0"/>
                              </a:rPr>
                              <m:t>𝑜𝑢𝑡</m:t>
                            </m:r>
                          </m:sup>
                        </m:sSubSup>
                      </m:oMath>
                    </m:oMathPara>
                  </a14:m>
                  <a:endParaRPr lang="zh-TW" altLang="en-US" sz="3600" dirty="0">
                    <a:latin typeface="Corbel" panose="020B0503020204020204" pitchFamily="34" charset="0"/>
                    <a:cs typeface="Tahoma" panose="020B0604030504040204" pitchFamily="34" charset="0"/>
                  </a:endParaRPr>
                </a:p>
              </p:txBody>
            </p:sp>
          </mc:Choice>
          <mc:Fallback xmlns="">
            <p:sp>
              <p:nvSpPr>
                <p:cNvPr id="50" name="矩形 50">
                  <a:extLst>
                    <a:ext uri="{FF2B5EF4-FFF2-40B4-BE49-F238E27FC236}">
                      <a16:creationId xmlns:a16="http://schemas.microsoft.com/office/drawing/2014/main" id="{978303E6-16CF-BDE5-056B-5948753B6488}"/>
                    </a:ext>
                  </a:extLst>
                </p:cNvPr>
                <p:cNvSpPr>
                  <a:spLocks noRot="1" noChangeAspect="1" noMove="1" noResize="1" noEditPoints="1" noAdjustHandles="1" noChangeArrowheads="1" noChangeShapeType="1" noTextEdit="1"/>
                </p:cNvSpPr>
                <p:nvPr/>
              </p:nvSpPr>
              <p:spPr>
                <a:xfrm>
                  <a:off x="5130938" y="3229700"/>
                  <a:ext cx="2621585" cy="413056"/>
                </a:xfrm>
                <a:prstGeom prst="rect">
                  <a:avLst/>
                </a:prstGeom>
                <a:blipFill>
                  <a:blip r:embed="rId4"/>
                  <a:stretch>
                    <a:fillRect/>
                  </a:stretch>
                </a:blipFill>
                <a:ln>
                  <a:solidFill>
                    <a:schemeClr val="bg1"/>
                  </a:solidFill>
                </a:ln>
              </p:spPr>
              <p:txBody>
                <a:bodyPr/>
                <a:lstStyle/>
                <a:p>
                  <a:r>
                    <a:rPr lang="en-US">
                      <a:noFill/>
                    </a:rPr>
                    <a:t> </a:t>
                  </a:r>
                </a:p>
              </p:txBody>
            </p:sp>
          </mc:Fallback>
        </mc:AlternateContent>
      </p:grpSp>
      <p:cxnSp>
        <p:nvCxnSpPr>
          <p:cNvPr id="52" name="Curved Connector 51">
            <a:extLst>
              <a:ext uri="{FF2B5EF4-FFF2-40B4-BE49-F238E27FC236}">
                <a16:creationId xmlns:a16="http://schemas.microsoft.com/office/drawing/2014/main" id="{CAC2A147-5145-3C3B-2010-573170E2A8EC}"/>
              </a:ext>
            </a:extLst>
          </p:cNvPr>
          <p:cNvCxnSpPr>
            <a:stCxn id="32" idx="1"/>
            <a:endCxn id="50" idx="1"/>
          </p:cNvCxnSpPr>
          <p:nvPr/>
        </p:nvCxnSpPr>
        <p:spPr>
          <a:xfrm rot="10800000">
            <a:off x="4244039" y="3175524"/>
            <a:ext cx="79532" cy="2859093"/>
          </a:xfrm>
          <a:prstGeom prst="curvedConnector3">
            <a:avLst>
              <a:gd name="adj1" fmla="val 1664903"/>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FE75F9AB-3997-DD2E-A507-EF08ABC18D3F}"/>
                  </a:ext>
                </a:extLst>
              </p:cNvPr>
              <p:cNvSpPr txBox="1"/>
              <p:nvPr/>
            </p:nvSpPr>
            <p:spPr>
              <a:xfrm>
                <a:off x="2250474" y="1952367"/>
                <a:ext cx="7729152" cy="6622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3600" i="1">
                              <a:latin typeface="Cambria Math" panose="02040503050406030204" pitchFamily="18" charset="0"/>
                            </a:rPr>
                          </m:ctrlPr>
                        </m:sSubSupPr>
                        <m:e>
                          <m:r>
                            <a:rPr lang="en-US" sz="3600" b="1" i="1">
                              <a:latin typeface="Cambria Math" panose="02040503050406030204" pitchFamily="18" charset="0"/>
                            </a:rPr>
                            <m:t>𝒉</m:t>
                          </m:r>
                        </m:e>
                        <m:sub/>
                        <m:sup>
                          <m:r>
                            <a:rPr lang="en-US" sz="3600" i="1">
                              <a:latin typeface="Cambria Math" panose="02040503050406030204" pitchFamily="18" charset="0"/>
                            </a:rPr>
                            <m:t>𝑜𝑢𝑡</m:t>
                          </m:r>
                        </m:sup>
                      </m:sSubSup>
                      <m:r>
                        <a:rPr lang="en-US" sz="3600" i="1">
                          <a:latin typeface="Cambria Math" panose="02040503050406030204" pitchFamily="18" charset="0"/>
                        </a:rPr>
                        <m:t>=</m:t>
                      </m:r>
                      <m:sSubSup>
                        <m:sSubSupPr>
                          <m:ctrlPr>
                            <a:rPr lang="en-US" sz="3600" i="1">
                              <a:latin typeface="Cambria Math" panose="02040503050406030204" pitchFamily="18" charset="0"/>
                            </a:rPr>
                          </m:ctrlPr>
                        </m:sSubSupPr>
                        <m:e>
                          <m:r>
                            <a:rPr lang="en-US" sz="3600" b="1" i="1">
                              <a:latin typeface="Cambria Math" panose="02040503050406030204" pitchFamily="18" charset="0"/>
                            </a:rPr>
                            <m:t>𝒉</m:t>
                          </m:r>
                        </m:e>
                        <m:sub/>
                        <m:sup>
                          <m:r>
                            <a:rPr lang="en-US" sz="3600" i="1">
                              <a:latin typeface="Cambria Math" panose="02040503050406030204" pitchFamily="18" charset="0"/>
                            </a:rPr>
                            <m:t>𝑖𝑛</m:t>
                          </m:r>
                        </m:sup>
                      </m:sSubSup>
                      <m:r>
                        <a:rPr lang="en-US" sz="3600">
                          <a:latin typeface="Cambria Math" panose="02040503050406030204" pitchFamily="18" charset="0"/>
                        </a:rPr>
                        <m:t>+ </m:t>
                      </m:r>
                      <m:r>
                        <m:rPr>
                          <m:sty m:val="p"/>
                        </m:rPr>
                        <a:rPr lang="en-US" sz="3600">
                          <a:latin typeface="Cambria Math" panose="02040503050406030204" pitchFamily="18" charset="0"/>
                        </a:rPr>
                        <m:t>SA</m:t>
                      </m:r>
                      <m:r>
                        <a:rPr lang="en-US" sz="3600" i="1">
                          <a:latin typeface="Cambria Math" panose="02040503050406030204" pitchFamily="18" charset="0"/>
                        </a:rPr>
                        <m:t>(</m:t>
                      </m:r>
                      <m:sSubSup>
                        <m:sSubSupPr>
                          <m:ctrlPr>
                            <a:rPr lang="en-US" sz="3600" b="1" i="1">
                              <a:latin typeface="Cambria Math" panose="02040503050406030204" pitchFamily="18" charset="0"/>
                            </a:rPr>
                          </m:ctrlPr>
                        </m:sSubSupPr>
                        <m:e>
                          <m:r>
                            <a:rPr lang="en-US" sz="3600" b="1" i="1">
                              <a:latin typeface="Cambria Math" panose="02040503050406030204" pitchFamily="18" charset="0"/>
                            </a:rPr>
                            <m:t>𝒉</m:t>
                          </m:r>
                        </m:e>
                        <m:sub/>
                        <m:sup>
                          <m:r>
                            <a:rPr lang="en-US" sz="3600" b="1" i="1">
                              <a:latin typeface="Cambria Math" panose="02040503050406030204" pitchFamily="18" charset="0"/>
                            </a:rPr>
                            <m:t>𝒊𝒏</m:t>
                          </m:r>
                        </m:sup>
                      </m:sSubSup>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b="1" i="1">
                              <a:latin typeface="Cambria Math" panose="02040503050406030204" pitchFamily="18" charset="0"/>
                            </a:rPr>
                            <m:t>𝑾</m:t>
                          </m:r>
                        </m:e>
                        <m:sub>
                          <m:r>
                            <a:rPr lang="en-US" sz="3600" i="1">
                              <a:latin typeface="Cambria Math" panose="02040503050406030204" pitchFamily="18" charset="0"/>
                            </a:rPr>
                            <m:t>𝑞</m:t>
                          </m:r>
                        </m:sub>
                      </m:sSub>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b="1" i="1">
                              <a:latin typeface="Cambria Math" panose="02040503050406030204" pitchFamily="18" charset="0"/>
                            </a:rPr>
                            <m:t>𝑾</m:t>
                          </m:r>
                        </m:e>
                        <m:sub>
                          <m:r>
                            <a:rPr lang="en-US" sz="3600" i="1">
                              <a:latin typeface="Cambria Math" panose="02040503050406030204" pitchFamily="18" charset="0"/>
                            </a:rPr>
                            <m:t>𝑘</m:t>
                          </m:r>
                        </m:sub>
                      </m:sSub>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b="1" i="1">
                              <a:latin typeface="Cambria Math" panose="02040503050406030204" pitchFamily="18" charset="0"/>
                            </a:rPr>
                            <m:t>𝑾</m:t>
                          </m:r>
                        </m:e>
                        <m:sub>
                          <m:r>
                            <a:rPr lang="en-US" sz="3600" i="1">
                              <a:latin typeface="Cambria Math" panose="02040503050406030204" pitchFamily="18" charset="0"/>
                            </a:rPr>
                            <m:t>𝑣</m:t>
                          </m:r>
                        </m:sub>
                      </m:sSub>
                      <m:r>
                        <a:rPr lang="en-US" sz="3600" i="1">
                          <a:latin typeface="Cambria Math" panose="02040503050406030204" pitchFamily="18" charset="0"/>
                        </a:rPr>
                        <m:t>)</m:t>
                      </m:r>
                    </m:oMath>
                  </m:oMathPara>
                </a14:m>
                <a:endParaRPr lang="en-US" sz="3600" dirty="0">
                  <a:latin typeface="Times New Roman" panose="02020603050405020304" pitchFamily="18" charset="0"/>
                  <a:cs typeface="Times New Roman" panose="02020603050405020304" pitchFamily="18" charset="0"/>
                </a:endParaRPr>
              </a:p>
            </p:txBody>
          </p:sp>
        </mc:Choice>
        <mc:Fallback xmlns="">
          <p:sp>
            <p:nvSpPr>
              <p:cNvPr id="56" name="TextBox 55">
                <a:extLst>
                  <a:ext uri="{FF2B5EF4-FFF2-40B4-BE49-F238E27FC236}">
                    <a16:creationId xmlns:a16="http://schemas.microsoft.com/office/drawing/2014/main" id="{FE75F9AB-3997-DD2E-A507-EF08ABC18D3F}"/>
                  </a:ext>
                </a:extLst>
              </p:cNvPr>
              <p:cNvSpPr txBox="1">
                <a:spLocks noRot="1" noChangeAspect="1" noMove="1" noResize="1" noEditPoints="1" noAdjustHandles="1" noChangeArrowheads="1" noChangeShapeType="1" noTextEdit="1"/>
              </p:cNvSpPr>
              <p:nvPr/>
            </p:nvSpPr>
            <p:spPr>
              <a:xfrm>
                <a:off x="2250474" y="1952367"/>
                <a:ext cx="7729152" cy="66223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0818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E244-5A18-BDBF-71AE-F91AF22C0CDB}"/>
              </a:ext>
            </a:extLst>
          </p:cNvPr>
          <p:cNvSpPr>
            <a:spLocks noGrp="1"/>
          </p:cNvSpPr>
          <p:nvPr>
            <p:ph type="title"/>
          </p:nvPr>
        </p:nvSpPr>
        <p:spPr>
          <a:xfrm>
            <a:off x="175311" y="379413"/>
            <a:ext cx="11830050" cy="1006475"/>
          </a:xfrm>
        </p:spPr>
        <p:txBody>
          <a:bodyPr/>
          <a:lstStyle/>
          <a:p>
            <a:r>
              <a:rPr lang="en-US" dirty="0"/>
              <a:t>An SA Layer vs. a GD update</a:t>
            </a:r>
          </a:p>
        </p:txBody>
      </p:sp>
      <p:sp>
        <p:nvSpPr>
          <p:cNvPr id="3" name="Content Placeholder 2">
            <a:extLst>
              <a:ext uri="{FF2B5EF4-FFF2-40B4-BE49-F238E27FC236}">
                <a16:creationId xmlns:a16="http://schemas.microsoft.com/office/drawing/2014/main" id="{BCFD05DF-EE02-909F-E9ED-D8C1605B3D94}"/>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C2EF5B0F-8250-8BEA-F03E-39086F46C4ED}"/>
              </a:ext>
            </a:extLst>
          </p:cNvPr>
          <p:cNvSpPr>
            <a:spLocks noGrp="1"/>
          </p:cNvSpPr>
          <p:nvPr>
            <p:ph type="sldNum" sz="quarter" idx="10"/>
          </p:nvPr>
        </p:nvSpPr>
        <p:spPr/>
        <p:txBody>
          <a:bodyPr/>
          <a:lstStyle/>
          <a:p>
            <a:pPr>
              <a:defRPr/>
            </a:pPr>
            <a:fld id="{0121240C-47AF-2F4D-83B3-CC3EDF50F794}" type="slidenum">
              <a:rPr lang="en-US" smtClean="0"/>
              <a:pPr>
                <a:defRPr/>
              </a:pPr>
              <a:t>39</a:t>
            </a:fld>
            <a:endParaRPr lang="en-US" dirty="0"/>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FE75F9AB-3997-DD2E-A507-EF08ABC18D3F}"/>
                  </a:ext>
                </a:extLst>
              </p:cNvPr>
              <p:cNvSpPr txBox="1"/>
              <p:nvPr/>
            </p:nvSpPr>
            <p:spPr>
              <a:xfrm>
                <a:off x="2250474" y="1952367"/>
                <a:ext cx="7729152" cy="6622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3600" i="1">
                              <a:latin typeface="Cambria Math" panose="02040503050406030204" pitchFamily="18" charset="0"/>
                            </a:rPr>
                          </m:ctrlPr>
                        </m:sSubSupPr>
                        <m:e>
                          <m:r>
                            <a:rPr lang="en-US" sz="3600" b="1" i="1">
                              <a:latin typeface="Cambria Math" panose="02040503050406030204" pitchFamily="18" charset="0"/>
                            </a:rPr>
                            <m:t>𝒉</m:t>
                          </m:r>
                        </m:e>
                        <m:sub/>
                        <m:sup>
                          <m:r>
                            <a:rPr lang="en-US" sz="3600" i="1">
                              <a:latin typeface="Cambria Math" panose="02040503050406030204" pitchFamily="18" charset="0"/>
                            </a:rPr>
                            <m:t>𝑜𝑢𝑡</m:t>
                          </m:r>
                        </m:sup>
                      </m:sSubSup>
                      <m:r>
                        <a:rPr lang="en-US" sz="3600" i="1">
                          <a:latin typeface="Cambria Math" panose="02040503050406030204" pitchFamily="18" charset="0"/>
                        </a:rPr>
                        <m:t>=</m:t>
                      </m:r>
                      <m:sSubSup>
                        <m:sSubSupPr>
                          <m:ctrlPr>
                            <a:rPr lang="en-US" sz="3600" i="1">
                              <a:latin typeface="Cambria Math" panose="02040503050406030204" pitchFamily="18" charset="0"/>
                            </a:rPr>
                          </m:ctrlPr>
                        </m:sSubSupPr>
                        <m:e>
                          <m:r>
                            <a:rPr lang="en-US" sz="3600" b="1" i="1">
                              <a:latin typeface="Cambria Math" panose="02040503050406030204" pitchFamily="18" charset="0"/>
                            </a:rPr>
                            <m:t>𝒉</m:t>
                          </m:r>
                        </m:e>
                        <m:sub/>
                        <m:sup>
                          <m:r>
                            <a:rPr lang="en-US" sz="3600" i="1">
                              <a:latin typeface="Cambria Math" panose="02040503050406030204" pitchFamily="18" charset="0"/>
                            </a:rPr>
                            <m:t>𝑖𝑛</m:t>
                          </m:r>
                        </m:sup>
                      </m:sSubSup>
                      <m:r>
                        <a:rPr lang="en-US" sz="3600">
                          <a:latin typeface="Cambria Math" panose="02040503050406030204" pitchFamily="18" charset="0"/>
                        </a:rPr>
                        <m:t>+ </m:t>
                      </m:r>
                      <m:r>
                        <m:rPr>
                          <m:sty m:val="p"/>
                        </m:rPr>
                        <a:rPr lang="en-US" sz="3600">
                          <a:latin typeface="Cambria Math" panose="02040503050406030204" pitchFamily="18" charset="0"/>
                        </a:rPr>
                        <m:t>SA</m:t>
                      </m:r>
                      <m:r>
                        <a:rPr lang="en-US" sz="3600" i="1">
                          <a:latin typeface="Cambria Math" panose="02040503050406030204" pitchFamily="18" charset="0"/>
                        </a:rPr>
                        <m:t>(</m:t>
                      </m:r>
                      <m:sSubSup>
                        <m:sSubSupPr>
                          <m:ctrlPr>
                            <a:rPr lang="en-US" sz="3600" b="1" i="1">
                              <a:latin typeface="Cambria Math" panose="02040503050406030204" pitchFamily="18" charset="0"/>
                            </a:rPr>
                          </m:ctrlPr>
                        </m:sSubSupPr>
                        <m:e>
                          <m:r>
                            <a:rPr lang="en-US" sz="3600" b="1" i="1">
                              <a:latin typeface="Cambria Math" panose="02040503050406030204" pitchFamily="18" charset="0"/>
                            </a:rPr>
                            <m:t>𝒉</m:t>
                          </m:r>
                        </m:e>
                        <m:sub/>
                        <m:sup>
                          <m:r>
                            <a:rPr lang="en-US" sz="3600" b="1" i="1">
                              <a:latin typeface="Cambria Math" panose="02040503050406030204" pitchFamily="18" charset="0"/>
                            </a:rPr>
                            <m:t>𝒊𝒏</m:t>
                          </m:r>
                        </m:sup>
                      </m:sSubSup>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b="1" i="1">
                              <a:latin typeface="Cambria Math" panose="02040503050406030204" pitchFamily="18" charset="0"/>
                            </a:rPr>
                            <m:t>𝑾</m:t>
                          </m:r>
                        </m:e>
                        <m:sub>
                          <m:r>
                            <a:rPr lang="en-US" sz="3600" i="1">
                              <a:latin typeface="Cambria Math" panose="02040503050406030204" pitchFamily="18" charset="0"/>
                            </a:rPr>
                            <m:t>𝑞</m:t>
                          </m:r>
                        </m:sub>
                      </m:sSub>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b="1" i="1">
                              <a:latin typeface="Cambria Math" panose="02040503050406030204" pitchFamily="18" charset="0"/>
                            </a:rPr>
                            <m:t>𝑾</m:t>
                          </m:r>
                        </m:e>
                        <m:sub>
                          <m:r>
                            <a:rPr lang="en-US" sz="3600" i="1">
                              <a:latin typeface="Cambria Math" panose="02040503050406030204" pitchFamily="18" charset="0"/>
                            </a:rPr>
                            <m:t>𝑘</m:t>
                          </m:r>
                        </m:sub>
                      </m:sSub>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b="1" i="1">
                              <a:latin typeface="Cambria Math" panose="02040503050406030204" pitchFamily="18" charset="0"/>
                            </a:rPr>
                            <m:t>𝑾</m:t>
                          </m:r>
                        </m:e>
                        <m:sub>
                          <m:r>
                            <a:rPr lang="en-US" sz="3600" i="1">
                              <a:latin typeface="Cambria Math" panose="02040503050406030204" pitchFamily="18" charset="0"/>
                            </a:rPr>
                            <m:t>𝑣</m:t>
                          </m:r>
                        </m:sub>
                      </m:sSub>
                      <m:r>
                        <a:rPr lang="en-US" sz="3600" i="1">
                          <a:latin typeface="Cambria Math" panose="02040503050406030204" pitchFamily="18" charset="0"/>
                        </a:rPr>
                        <m:t>)</m:t>
                      </m:r>
                    </m:oMath>
                  </m:oMathPara>
                </a14:m>
                <a:endParaRPr lang="en-US" sz="3600" dirty="0">
                  <a:latin typeface="Times New Roman" panose="02020603050405020304" pitchFamily="18" charset="0"/>
                  <a:cs typeface="Times New Roman" panose="02020603050405020304" pitchFamily="18" charset="0"/>
                </a:endParaRPr>
              </a:p>
            </p:txBody>
          </p:sp>
        </mc:Choice>
        <mc:Fallback xmlns="">
          <p:sp>
            <p:nvSpPr>
              <p:cNvPr id="56" name="TextBox 55">
                <a:extLst>
                  <a:ext uri="{FF2B5EF4-FFF2-40B4-BE49-F238E27FC236}">
                    <a16:creationId xmlns:a16="http://schemas.microsoft.com/office/drawing/2014/main" id="{FE75F9AB-3997-DD2E-A507-EF08ABC18D3F}"/>
                  </a:ext>
                </a:extLst>
              </p:cNvPr>
              <p:cNvSpPr txBox="1">
                <a:spLocks noRot="1" noChangeAspect="1" noMove="1" noResize="1" noEditPoints="1" noAdjustHandles="1" noChangeArrowheads="1" noChangeShapeType="1" noTextEdit="1"/>
              </p:cNvSpPr>
              <p:nvPr/>
            </p:nvSpPr>
            <p:spPr>
              <a:xfrm>
                <a:off x="2250474" y="1952367"/>
                <a:ext cx="7729152" cy="6622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6E2B1D6-EAA1-6E00-5AA0-2D3F46D4D3E3}"/>
                  </a:ext>
                </a:extLst>
              </p:cNvPr>
              <p:cNvSpPr txBox="1"/>
              <p:nvPr/>
            </p:nvSpPr>
            <p:spPr>
              <a:xfrm>
                <a:off x="2566199" y="5343525"/>
                <a:ext cx="7026503" cy="6123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3600" i="1" smtClean="0">
                              <a:latin typeface="Cambria Math" panose="02040503050406030204" pitchFamily="18" charset="0"/>
                            </a:rPr>
                          </m:ctrlPr>
                        </m:sSubSupPr>
                        <m:e>
                          <m:r>
                            <a:rPr lang="en-US" sz="3600" b="1" i="1" smtClean="0">
                              <a:latin typeface="Cambria Math" panose="02040503050406030204" pitchFamily="18" charset="0"/>
                            </a:rPr>
                            <m:t>𝒘</m:t>
                          </m:r>
                        </m:e>
                        <m:sub/>
                        <m:sup>
                          <m:r>
                            <a:rPr lang="en-US" sz="3600" b="0" i="1" smtClean="0">
                              <a:latin typeface="Cambria Math" panose="02040503050406030204" pitchFamily="18" charset="0"/>
                            </a:rPr>
                            <m:t>𝑡</m:t>
                          </m:r>
                          <m:r>
                            <a:rPr lang="en-US" sz="3600" b="0" i="1" smtClean="0">
                              <a:latin typeface="Cambria Math" panose="02040503050406030204" pitchFamily="18" charset="0"/>
                            </a:rPr>
                            <m:t>+1</m:t>
                          </m:r>
                        </m:sup>
                      </m:sSubSup>
                      <m:r>
                        <a:rPr lang="en-US" sz="3600" i="1">
                          <a:latin typeface="Cambria Math" panose="02040503050406030204" pitchFamily="18" charset="0"/>
                        </a:rPr>
                        <m:t>=</m:t>
                      </m:r>
                      <m:sSubSup>
                        <m:sSubSupPr>
                          <m:ctrlPr>
                            <a:rPr lang="en-US" sz="3600" i="1">
                              <a:latin typeface="Cambria Math" panose="02040503050406030204" pitchFamily="18" charset="0"/>
                            </a:rPr>
                          </m:ctrlPr>
                        </m:sSubSupPr>
                        <m:e>
                          <m:r>
                            <a:rPr lang="en-US" sz="3600" b="1" i="1">
                              <a:latin typeface="Cambria Math" panose="02040503050406030204" pitchFamily="18" charset="0"/>
                            </a:rPr>
                            <m:t>𝒘</m:t>
                          </m:r>
                        </m:e>
                        <m:sub/>
                        <m:sup>
                          <m:r>
                            <a:rPr lang="en-US" sz="3600" i="1">
                              <a:latin typeface="Cambria Math" panose="02040503050406030204" pitchFamily="18" charset="0"/>
                            </a:rPr>
                            <m:t>𝑡</m:t>
                          </m:r>
                        </m:sup>
                      </m:sSubSup>
                      <m:r>
                        <a:rPr lang="en-US" sz="3600" b="0" i="0" smtClean="0">
                          <a:latin typeface="Cambria Math" panose="02040503050406030204" pitchFamily="18" charset="0"/>
                        </a:rPr>
                        <m:t>−</m:t>
                      </m:r>
                      <m:r>
                        <a:rPr lang="en-US" sz="3600" b="0" i="1" smtClean="0">
                          <a:latin typeface="Cambria Math" panose="02040503050406030204" pitchFamily="18" charset="0"/>
                        </a:rPr>
                        <m:t>𝜂</m:t>
                      </m:r>
                      <m:r>
                        <a:rPr lang="en-US" sz="3600" b="0" i="1" smtClean="0">
                          <a:latin typeface="Cambria Math" panose="02040503050406030204" pitchFamily="18" charset="0"/>
                        </a:rPr>
                        <m:t>×</m:t>
                      </m:r>
                      <m:r>
                        <m:rPr>
                          <m:sty m:val="p"/>
                        </m:rPr>
                        <a:rPr lang="en-US" sz="3600" b="0" i="0" smtClean="0">
                          <a:latin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ℒ</m:t>
                      </m:r>
                    </m:oMath>
                  </m:oMathPara>
                </a14:m>
                <a:endParaRPr lang="en-US" sz="36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6E2B1D6-EAA1-6E00-5AA0-2D3F46D4D3E3}"/>
                  </a:ext>
                </a:extLst>
              </p:cNvPr>
              <p:cNvSpPr txBox="1">
                <a:spLocks noRot="1" noChangeAspect="1" noMove="1" noResize="1" noEditPoints="1" noAdjustHandles="1" noChangeArrowheads="1" noChangeShapeType="1" noTextEdit="1"/>
              </p:cNvSpPr>
              <p:nvPr/>
            </p:nvSpPr>
            <p:spPr>
              <a:xfrm>
                <a:off x="2566199" y="5343525"/>
                <a:ext cx="7026503" cy="612347"/>
              </a:xfrm>
              <a:prstGeom prst="rect">
                <a:avLst/>
              </a:prstGeom>
              <a:blipFill>
                <a:blip r:embed="rId4"/>
                <a:stretch>
                  <a:fillRect/>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E5FB03DF-3F33-CFA7-074C-670ABD9084B4}"/>
              </a:ext>
            </a:extLst>
          </p:cNvPr>
          <p:cNvSpPr/>
          <p:nvPr/>
        </p:nvSpPr>
        <p:spPr>
          <a:xfrm rot="16200000">
            <a:off x="7262951" y="731370"/>
            <a:ext cx="313508" cy="4079967"/>
          </a:xfrm>
          <a:prstGeom prst="leftBrace">
            <a:avLst>
              <a:gd name="adj1" fmla="val 14687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EF449B13-8073-2DBE-C71A-34E18E4A2A5C}"/>
              </a:ext>
            </a:extLst>
          </p:cNvPr>
          <p:cNvSpPr/>
          <p:nvPr/>
        </p:nvSpPr>
        <p:spPr>
          <a:xfrm rot="5400000">
            <a:off x="7277201" y="4707989"/>
            <a:ext cx="285007" cy="1140820"/>
          </a:xfrm>
          <a:prstGeom prst="leftBrace">
            <a:avLst>
              <a:gd name="adj1" fmla="val 14687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C307D1F0-8A00-668E-6418-71782084AF2C}"/>
              </a:ext>
            </a:extLst>
          </p:cNvPr>
          <p:cNvCxnSpPr>
            <a:cxnSpLocks/>
            <a:stCxn id="13" idx="1"/>
            <a:endCxn id="14" idx="1"/>
          </p:cNvCxnSpPr>
          <p:nvPr/>
        </p:nvCxnSpPr>
        <p:spPr>
          <a:xfrm flipH="1">
            <a:off x="7419705" y="2928108"/>
            <a:ext cx="1" cy="220778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DF1B42F0-3345-4341-1666-3CCC482C8EA5}"/>
              </a:ext>
            </a:extLst>
          </p:cNvPr>
          <p:cNvSpPr/>
          <p:nvPr/>
        </p:nvSpPr>
        <p:spPr>
          <a:xfrm>
            <a:off x="5068385" y="3546904"/>
            <a:ext cx="4571603" cy="1057440"/>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venir Book" panose="02000503020000020003" pitchFamily="2" charset="0"/>
              </a:rPr>
              <a:t>Each layer simulates an implicit gradient update?</a:t>
            </a:r>
          </a:p>
        </p:txBody>
      </p:sp>
    </p:spTree>
    <p:extLst>
      <p:ext uri="{BB962C8B-B14F-4D97-AF65-F5344CB8AC3E}">
        <p14:creationId xmlns:p14="http://schemas.microsoft.com/office/powerpoint/2010/main" val="219978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FE11-5E2B-2272-6C6D-09B7C6363D3D}"/>
              </a:ext>
            </a:extLst>
          </p:cNvPr>
          <p:cNvSpPr>
            <a:spLocks noGrp="1"/>
          </p:cNvSpPr>
          <p:nvPr>
            <p:ph type="title"/>
          </p:nvPr>
        </p:nvSpPr>
        <p:spPr/>
        <p:txBody>
          <a:bodyPr/>
          <a:lstStyle/>
          <a:p>
            <a:r>
              <a:rPr lang="en-US" dirty="0"/>
              <a:t>How does In-Context Learning work?</a:t>
            </a:r>
          </a:p>
        </p:txBody>
      </p:sp>
      <p:sp>
        <p:nvSpPr>
          <p:cNvPr id="3" name="Slide Number Placeholder 3">
            <a:extLst>
              <a:ext uri="{FF2B5EF4-FFF2-40B4-BE49-F238E27FC236}">
                <a16:creationId xmlns:a16="http://schemas.microsoft.com/office/drawing/2014/main" id="{60E4A51C-6449-722E-0B28-DAA58B121718}"/>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4</a:t>
            </a:fld>
            <a:endParaRPr lang="en-US" dirty="0"/>
          </a:p>
        </p:txBody>
      </p:sp>
      <p:sp>
        <p:nvSpPr>
          <p:cNvPr id="15" name="Text Placeholder 20">
            <a:extLst>
              <a:ext uri="{FF2B5EF4-FFF2-40B4-BE49-F238E27FC236}">
                <a16:creationId xmlns:a16="http://schemas.microsoft.com/office/drawing/2014/main" id="{3BCDDEBB-382A-4576-3E5E-1272DD19165B}"/>
              </a:ext>
            </a:extLst>
          </p:cNvPr>
          <p:cNvSpPr>
            <a:spLocks noGrp="1"/>
          </p:cNvSpPr>
          <p:nvPr/>
        </p:nvSpPr>
        <p:spPr>
          <a:xfrm>
            <a:off x="3250614" y="6114289"/>
            <a:ext cx="8941386" cy="792420"/>
          </a:xfrm>
          <a:prstGeom prst="rect">
            <a:avLst/>
          </a:prstGeom>
        </p:spPr>
        <p:txBody>
          <a:bodyPr wrap="square" lIns="111962" tIns="111962" rIns="111962" bIns="111962">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514350" indent="-514350">
              <a:buFont typeface="Arial" pitchFamily="34" charset="0"/>
              <a:buAutoNum type="arabicPeriod"/>
            </a:pPr>
            <a:r>
              <a:rPr lang="en-US" sz="800" dirty="0">
                <a:latin typeface="Arial" charset="0"/>
                <a:ea typeface="Arial" charset="0"/>
                <a:cs typeface="Arial" charset="0"/>
              </a:rPr>
              <a:t>Dai, </a:t>
            </a:r>
            <a:r>
              <a:rPr lang="en-US" sz="800" dirty="0" err="1">
                <a:latin typeface="Arial" charset="0"/>
                <a:ea typeface="Arial" charset="0"/>
                <a:cs typeface="Arial" charset="0"/>
              </a:rPr>
              <a:t>Damai</a:t>
            </a:r>
            <a:r>
              <a:rPr lang="en-US" sz="800" dirty="0">
                <a:latin typeface="Arial" charset="0"/>
                <a:ea typeface="Arial" charset="0"/>
                <a:cs typeface="Arial" charset="0"/>
              </a:rPr>
              <a:t>, et al. "Why can </a:t>
            </a:r>
            <a:r>
              <a:rPr lang="en-US" sz="800" dirty="0" err="1">
                <a:latin typeface="Arial" charset="0"/>
                <a:ea typeface="Arial" charset="0"/>
                <a:cs typeface="Arial" charset="0"/>
              </a:rPr>
              <a:t>gpt</a:t>
            </a:r>
            <a:r>
              <a:rPr lang="en-US" sz="800" dirty="0">
                <a:latin typeface="Arial" charset="0"/>
                <a:ea typeface="Arial" charset="0"/>
                <a:cs typeface="Arial" charset="0"/>
              </a:rPr>
              <a:t> learn in-context? language models implicitly perform gradient descent as meta-optimizers." </a:t>
            </a:r>
            <a:r>
              <a:rPr lang="en-US" sz="800" dirty="0" err="1">
                <a:latin typeface="Arial" charset="0"/>
                <a:ea typeface="Arial" charset="0"/>
                <a:cs typeface="Arial" charset="0"/>
              </a:rPr>
              <a:t>arXiv</a:t>
            </a:r>
            <a:r>
              <a:rPr lang="en-US" sz="800" dirty="0">
                <a:latin typeface="Arial" charset="0"/>
                <a:ea typeface="Arial" charset="0"/>
                <a:cs typeface="Arial" charset="0"/>
              </a:rPr>
              <a:t> preprint arXiv:2212.10559 (2022).</a:t>
            </a:r>
          </a:p>
          <a:p>
            <a:pPr marL="514350" indent="-514350">
              <a:buFont typeface="Arial" pitchFamily="34" charset="0"/>
              <a:buAutoNum type="arabicPeriod"/>
            </a:pPr>
            <a:r>
              <a:rPr lang="en-US" sz="800" dirty="0" err="1">
                <a:latin typeface="Arial" charset="0"/>
                <a:ea typeface="Arial" charset="0"/>
                <a:cs typeface="Arial" charset="0"/>
              </a:rPr>
              <a:t>Akyürek</a:t>
            </a:r>
            <a:r>
              <a:rPr lang="en-US" sz="800" dirty="0">
                <a:latin typeface="Arial" charset="0"/>
                <a:ea typeface="Arial" charset="0"/>
                <a:cs typeface="Arial" charset="0"/>
              </a:rPr>
              <a:t>, </a:t>
            </a:r>
            <a:r>
              <a:rPr lang="en-US" sz="800" dirty="0" err="1">
                <a:latin typeface="Arial" charset="0"/>
                <a:ea typeface="Arial" charset="0"/>
                <a:cs typeface="Arial" charset="0"/>
              </a:rPr>
              <a:t>Ekin</a:t>
            </a:r>
            <a:r>
              <a:rPr lang="en-US" sz="800" dirty="0">
                <a:latin typeface="Arial" charset="0"/>
                <a:ea typeface="Arial" charset="0"/>
                <a:cs typeface="Arial" charset="0"/>
              </a:rPr>
              <a:t>, et al. "What learning algorithm is in-context learning? investigations with linear models." </a:t>
            </a:r>
            <a:r>
              <a:rPr lang="en-US" sz="800" dirty="0" err="1">
                <a:latin typeface="Arial" charset="0"/>
                <a:ea typeface="Arial" charset="0"/>
                <a:cs typeface="Arial" charset="0"/>
              </a:rPr>
              <a:t>arXiv</a:t>
            </a:r>
            <a:r>
              <a:rPr lang="en-US" sz="800" dirty="0">
                <a:latin typeface="Arial" charset="0"/>
                <a:ea typeface="Arial" charset="0"/>
                <a:cs typeface="Arial" charset="0"/>
              </a:rPr>
              <a:t> preprint arXiv:2211.15661 (2022).</a:t>
            </a:r>
          </a:p>
          <a:p>
            <a:pPr marL="514350" indent="-514350">
              <a:buAutoNum type="arabicPeriod"/>
            </a:pPr>
            <a:r>
              <a:rPr lang="en-US" sz="800" dirty="0">
                <a:latin typeface="Arial" charset="0"/>
                <a:ea typeface="Arial" charset="0"/>
                <a:cs typeface="Arial" charset="0"/>
              </a:rPr>
              <a:t>Von Oswald, Johannes, et al. "Transformers learn in-context by gradient descent." International Conference on Machine Learning. PMLR, 2023.</a:t>
            </a:r>
          </a:p>
          <a:p>
            <a:pPr marL="514350" indent="-514350">
              <a:buFont typeface="Arial" pitchFamily="34" charset="0"/>
              <a:buAutoNum type="arabicPeriod"/>
            </a:pPr>
            <a:r>
              <a:rPr lang="en-US" sz="800" dirty="0">
                <a:latin typeface="Arial" charset="0"/>
                <a:ea typeface="Arial" charset="0"/>
                <a:cs typeface="Arial" charset="0"/>
              </a:rPr>
              <a:t>Kim, Juno, and Taiji Suzuki. "Transformers learn nonlinear features in context: Nonconvex mean-field dynamics on the attention landscape." </a:t>
            </a:r>
            <a:r>
              <a:rPr lang="en-US" sz="800" dirty="0" err="1">
                <a:latin typeface="Arial" charset="0"/>
                <a:ea typeface="Arial" charset="0"/>
                <a:cs typeface="Arial" charset="0"/>
              </a:rPr>
              <a:t>arXiv</a:t>
            </a:r>
            <a:r>
              <a:rPr lang="en-US" sz="800" dirty="0">
                <a:latin typeface="Arial" charset="0"/>
                <a:ea typeface="Arial" charset="0"/>
                <a:cs typeface="Arial" charset="0"/>
              </a:rPr>
              <a:t> preprint arXiv:2402.01258 (2024).</a:t>
            </a:r>
          </a:p>
        </p:txBody>
      </p:sp>
      <p:sp>
        <p:nvSpPr>
          <p:cNvPr id="20" name="Rounded Rectangle 19">
            <a:extLst>
              <a:ext uri="{FF2B5EF4-FFF2-40B4-BE49-F238E27FC236}">
                <a16:creationId xmlns:a16="http://schemas.microsoft.com/office/drawing/2014/main" id="{1809F36A-D735-6D6F-0D58-50D2934C5ECB}"/>
              </a:ext>
            </a:extLst>
          </p:cNvPr>
          <p:cNvSpPr/>
          <p:nvPr/>
        </p:nvSpPr>
        <p:spPr>
          <a:xfrm>
            <a:off x="1932637" y="4830991"/>
            <a:ext cx="2635955" cy="86954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venir Book" panose="02000503020000020003" pitchFamily="2" charset="0"/>
              </a:rPr>
              <a:t>Set of (x, y) pairs</a:t>
            </a:r>
          </a:p>
          <a:p>
            <a:pPr algn="ctr"/>
            <a:r>
              <a:rPr lang="en-US" sz="2400" dirty="0">
                <a:solidFill>
                  <a:schemeClr val="tx1"/>
                </a:solidFill>
                <a:latin typeface="Avenir Book" panose="02000503020000020003" pitchFamily="2" charset="0"/>
              </a:rPr>
              <a:t>+ new x</a:t>
            </a:r>
          </a:p>
        </p:txBody>
      </p:sp>
      <p:sp>
        <p:nvSpPr>
          <p:cNvPr id="22" name="Rounded Rectangle 21">
            <a:extLst>
              <a:ext uri="{FF2B5EF4-FFF2-40B4-BE49-F238E27FC236}">
                <a16:creationId xmlns:a16="http://schemas.microsoft.com/office/drawing/2014/main" id="{8058CB12-A806-C247-E020-096122B46A98}"/>
              </a:ext>
            </a:extLst>
          </p:cNvPr>
          <p:cNvSpPr/>
          <p:nvPr/>
        </p:nvSpPr>
        <p:spPr>
          <a:xfrm>
            <a:off x="8075916" y="4447578"/>
            <a:ext cx="2007855" cy="13255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Predict y for new x according to the rule</a:t>
            </a:r>
          </a:p>
        </p:txBody>
      </p:sp>
      <p:cxnSp>
        <p:nvCxnSpPr>
          <p:cNvPr id="23" name="Straight Arrow Connector 22">
            <a:extLst>
              <a:ext uri="{FF2B5EF4-FFF2-40B4-BE49-F238E27FC236}">
                <a16:creationId xmlns:a16="http://schemas.microsoft.com/office/drawing/2014/main" id="{69A3E816-1A31-0A5C-4373-18A5BCA7983D}"/>
              </a:ext>
            </a:extLst>
          </p:cNvPr>
          <p:cNvCxnSpPr>
            <a:cxnSpLocks/>
          </p:cNvCxnSpPr>
          <p:nvPr/>
        </p:nvCxnSpPr>
        <p:spPr>
          <a:xfrm>
            <a:off x="4838447" y="5219951"/>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4" name="Straight Arrow Connector 23">
            <a:extLst>
              <a:ext uri="{FF2B5EF4-FFF2-40B4-BE49-F238E27FC236}">
                <a16:creationId xmlns:a16="http://schemas.microsoft.com/office/drawing/2014/main" id="{5736AC92-9D4A-BDE2-8285-438DE9AAC3D7}"/>
              </a:ext>
            </a:extLst>
          </p:cNvPr>
          <p:cNvCxnSpPr>
            <a:cxnSpLocks/>
          </p:cNvCxnSpPr>
          <p:nvPr/>
        </p:nvCxnSpPr>
        <p:spPr>
          <a:xfrm>
            <a:off x="7416058" y="5219951"/>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6" name="Rounded Rectangle 25">
            <a:extLst>
              <a:ext uri="{FF2B5EF4-FFF2-40B4-BE49-F238E27FC236}">
                <a16:creationId xmlns:a16="http://schemas.microsoft.com/office/drawing/2014/main" id="{3C047885-83ED-90D5-B219-9C0123A295EA}"/>
              </a:ext>
            </a:extLst>
          </p:cNvPr>
          <p:cNvSpPr/>
          <p:nvPr/>
        </p:nvSpPr>
        <p:spPr>
          <a:xfrm>
            <a:off x="5548374" y="4511550"/>
            <a:ext cx="1677217" cy="126267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27" name="TextBox 26">
            <a:extLst>
              <a:ext uri="{FF2B5EF4-FFF2-40B4-BE49-F238E27FC236}">
                <a16:creationId xmlns:a16="http://schemas.microsoft.com/office/drawing/2014/main" id="{B1E6D624-E62B-A1A0-7AD9-5A1658EEC0C7}"/>
              </a:ext>
            </a:extLst>
          </p:cNvPr>
          <p:cNvSpPr txBox="1"/>
          <p:nvPr/>
        </p:nvSpPr>
        <p:spPr>
          <a:xfrm>
            <a:off x="5418917" y="4659661"/>
            <a:ext cx="1967125" cy="1015663"/>
          </a:xfrm>
          <a:prstGeom prst="rect">
            <a:avLst/>
          </a:prstGeom>
          <a:noFill/>
        </p:spPr>
        <p:txBody>
          <a:bodyPr wrap="square">
            <a:spAutoFit/>
          </a:bodyPr>
          <a:lstStyle/>
          <a:p>
            <a:pPr algn="ctr"/>
            <a:r>
              <a:rPr lang="en-US" sz="6000" b="1" dirty="0">
                <a:latin typeface="Avenir Book" panose="02000503020000020003" pitchFamily="2" charset="0"/>
              </a:rPr>
              <a:t>LLM</a:t>
            </a:r>
          </a:p>
        </p:txBody>
      </p:sp>
      <p:sp>
        <p:nvSpPr>
          <p:cNvPr id="38" name="Rounded Rectangle 37">
            <a:extLst>
              <a:ext uri="{FF2B5EF4-FFF2-40B4-BE49-F238E27FC236}">
                <a16:creationId xmlns:a16="http://schemas.microsoft.com/office/drawing/2014/main" id="{D1AE6444-9D00-0919-71DA-10C32346D796}"/>
              </a:ext>
            </a:extLst>
          </p:cNvPr>
          <p:cNvSpPr/>
          <p:nvPr/>
        </p:nvSpPr>
        <p:spPr>
          <a:xfrm>
            <a:off x="439439" y="2653892"/>
            <a:ext cx="2537053" cy="72923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venir Book" panose="02000503020000020003" pitchFamily="2" charset="0"/>
              </a:rPr>
              <a:t>Set of (x, y) pairs</a:t>
            </a:r>
          </a:p>
        </p:txBody>
      </p:sp>
      <p:sp>
        <p:nvSpPr>
          <p:cNvPr id="39" name="Rounded Rectangle 38">
            <a:extLst>
              <a:ext uri="{FF2B5EF4-FFF2-40B4-BE49-F238E27FC236}">
                <a16:creationId xmlns:a16="http://schemas.microsoft.com/office/drawing/2014/main" id="{B5142FA8-A87B-766D-296D-B4AE22767731}"/>
              </a:ext>
            </a:extLst>
          </p:cNvPr>
          <p:cNvSpPr/>
          <p:nvPr/>
        </p:nvSpPr>
        <p:spPr>
          <a:xfrm>
            <a:off x="3899357" y="2355015"/>
            <a:ext cx="1677217" cy="12626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40" name="TextBox 39">
            <a:extLst>
              <a:ext uri="{FF2B5EF4-FFF2-40B4-BE49-F238E27FC236}">
                <a16:creationId xmlns:a16="http://schemas.microsoft.com/office/drawing/2014/main" id="{7B18D99C-BE59-8E7D-B307-17CB0CC0BA2D}"/>
              </a:ext>
            </a:extLst>
          </p:cNvPr>
          <p:cNvSpPr txBox="1"/>
          <p:nvPr/>
        </p:nvSpPr>
        <p:spPr>
          <a:xfrm>
            <a:off x="3782237" y="2460033"/>
            <a:ext cx="1967125" cy="1077218"/>
          </a:xfrm>
          <a:prstGeom prst="rect">
            <a:avLst/>
          </a:prstGeom>
          <a:noFill/>
        </p:spPr>
        <p:txBody>
          <a:bodyPr wrap="square">
            <a:spAutoFit/>
          </a:bodyPr>
          <a:lstStyle/>
          <a:p>
            <a:pPr algn="ctr"/>
            <a:r>
              <a:rPr lang="en-US" sz="3200" b="1" dirty="0">
                <a:latin typeface="Avenir Book" panose="02000503020000020003" pitchFamily="2" charset="0"/>
              </a:rPr>
              <a:t>Learn</a:t>
            </a:r>
            <a:br>
              <a:rPr lang="en-US" sz="3200" b="1" dirty="0">
                <a:latin typeface="Avenir Book" panose="02000503020000020003" pitchFamily="2" charset="0"/>
              </a:rPr>
            </a:br>
            <a:r>
              <a:rPr lang="en-US" sz="3200" b="1" dirty="0">
                <a:latin typeface="Avenir Book" panose="02000503020000020003" pitchFamily="2" charset="0"/>
              </a:rPr>
              <a:t>model</a:t>
            </a:r>
          </a:p>
        </p:txBody>
      </p:sp>
      <p:sp>
        <p:nvSpPr>
          <p:cNvPr id="45" name="Rounded Rectangle 44">
            <a:extLst>
              <a:ext uri="{FF2B5EF4-FFF2-40B4-BE49-F238E27FC236}">
                <a16:creationId xmlns:a16="http://schemas.microsoft.com/office/drawing/2014/main" id="{E03BC00C-A004-56EF-C2C3-AC3079D5924C}"/>
              </a:ext>
            </a:extLst>
          </p:cNvPr>
          <p:cNvSpPr/>
          <p:nvPr/>
        </p:nvSpPr>
        <p:spPr>
          <a:xfrm>
            <a:off x="7804052" y="2349254"/>
            <a:ext cx="1677217" cy="126267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46" name="TextBox 45">
            <a:extLst>
              <a:ext uri="{FF2B5EF4-FFF2-40B4-BE49-F238E27FC236}">
                <a16:creationId xmlns:a16="http://schemas.microsoft.com/office/drawing/2014/main" id="{1F2AB6CB-6CFE-C09C-294C-A73FA1E087D6}"/>
              </a:ext>
            </a:extLst>
          </p:cNvPr>
          <p:cNvSpPr txBox="1"/>
          <p:nvPr/>
        </p:nvSpPr>
        <p:spPr>
          <a:xfrm>
            <a:off x="7686932" y="2454272"/>
            <a:ext cx="1967125" cy="1077218"/>
          </a:xfrm>
          <a:prstGeom prst="rect">
            <a:avLst/>
          </a:prstGeom>
          <a:noFill/>
        </p:spPr>
        <p:txBody>
          <a:bodyPr wrap="square">
            <a:spAutoFit/>
          </a:bodyPr>
          <a:lstStyle/>
          <a:p>
            <a:pPr algn="ctr"/>
            <a:r>
              <a:rPr lang="en-US" sz="3200" b="1" dirty="0">
                <a:latin typeface="Avenir Book" panose="02000503020000020003" pitchFamily="2" charset="0"/>
              </a:rPr>
              <a:t>Learnt</a:t>
            </a:r>
            <a:br>
              <a:rPr lang="en-US" sz="3200" b="1" dirty="0">
                <a:latin typeface="Avenir Book" panose="02000503020000020003" pitchFamily="2" charset="0"/>
              </a:rPr>
            </a:br>
            <a:r>
              <a:rPr lang="en-US" sz="3200" b="1" dirty="0">
                <a:latin typeface="Avenir Book" panose="02000503020000020003" pitchFamily="2" charset="0"/>
              </a:rPr>
              <a:t>model</a:t>
            </a:r>
          </a:p>
        </p:txBody>
      </p:sp>
      <p:sp>
        <p:nvSpPr>
          <p:cNvPr id="47" name="Rounded Rectangle 46">
            <a:extLst>
              <a:ext uri="{FF2B5EF4-FFF2-40B4-BE49-F238E27FC236}">
                <a16:creationId xmlns:a16="http://schemas.microsoft.com/office/drawing/2014/main" id="{B90A6095-744C-2232-F7F9-6C949E517E9C}"/>
              </a:ext>
            </a:extLst>
          </p:cNvPr>
          <p:cNvSpPr/>
          <p:nvPr/>
        </p:nvSpPr>
        <p:spPr>
          <a:xfrm>
            <a:off x="5882944" y="2650299"/>
            <a:ext cx="1427470" cy="69530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venir Book" panose="02000503020000020003" pitchFamily="2" charset="0"/>
              </a:rPr>
              <a:t>new x</a:t>
            </a:r>
          </a:p>
        </p:txBody>
      </p:sp>
      <p:pic>
        <p:nvPicPr>
          <p:cNvPr id="54" name="Picture 53">
            <a:extLst>
              <a:ext uri="{FF2B5EF4-FFF2-40B4-BE49-F238E27FC236}">
                <a16:creationId xmlns:a16="http://schemas.microsoft.com/office/drawing/2014/main" id="{901C9DDD-47D9-70AA-C035-1BF10D80A4C3}"/>
              </a:ext>
            </a:extLst>
          </p:cNvPr>
          <p:cNvPicPr>
            <a:picLocks noChangeAspect="1"/>
          </p:cNvPicPr>
          <p:nvPr/>
        </p:nvPicPr>
        <p:blipFill>
          <a:blip r:embed="rId3"/>
          <a:stretch>
            <a:fillRect/>
          </a:stretch>
        </p:blipFill>
        <p:spPr>
          <a:xfrm>
            <a:off x="4593626" y="1973959"/>
            <a:ext cx="332624" cy="332624"/>
          </a:xfrm>
          <a:prstGeom prst="rect">
            <a:avLst/>
          </a:prstGeom>
        </p:spPr>
      </p:pic>
      <p:pic>
        <p:nvPicPr>
          <p:cNvPr id="55" name="Picture 54">
            <a:extLst>
              <a:ext uri="{FF2B5EF4-FFF2-40B4-BE49-F238E27FC236}">
                <a16:creationId xmlns:a16="http://schemas.microsoft.com/office/drawing/2014/main" id="{B949973D-E183-CE0C-2606-AED33A989F15}"/>
              </a:ext>
            </a:extLst>
          </p:cNvPr>
          <p:cNvPicPr>
            <a:picLocks noChangeAspect="1"/>
          </p:cNvPicPr>
          <p:nvPr/>
        </p:nvPicPr>
        <p:blipFill>
          <a:blip r:embed="rId4"/>
          <a:stretch>
            <a:fillRect/>
          </a:stretch>
        </p:blipFill>
        <p:spPr>
          <a:xfrm>
            <a:off x="8503790" y="1961176"/>
            <a:ext cx="333408" cy="333408"/>
          </a:xfrm>
          <a:prstGeom prst="rect">
            <a:avLst/>
          </a:prstGeom>
        </p:spPr>
      </p:pic>
      <p:cxnSp>
        <p:nvCxnSpPr>
          <p:cNvPr id="58" name="Straight Arrow Connector 57">
            <a:extLst>
              <a:ext uri="{FF2B5EF4-FFF2-40B4-BE49-F238E27FC236}">
                <a16:creationId xmlns:a16="http://schemas.microsoft.com/office/drawing/2014/main" id="{57103678-E927-FF95-387F-119F5836E110}"/>
              </a:ext>
            </a:extLst>
          </p:cNvPr>
          <p:cNvCxnSpPr>
            <a:cxnSpLocks/>
          </p:cNvCxnSpPr>
          <p:nvPr/>
        </p:nvCxnSpPr>
        <p:spPr>
          <a:xfrm>
            <a:off x="3168550" y="3007426"/>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59" name="Straight Arrow Connector 58">
            <a:extLst>
              <a:ext uri="{FF2B5EF4-FFF2-40B4-BE49-F238E27FC236}">
                <a16:creationId xmlns:a16="http://schemas.microsoft.com/office/drawing/2014/main" id="{6B964A7A-8E55-7A78-1E55-ED35D80CD23B}"/>
              </a:ext>
            </a:extLst>
          </p:cNvPr>
          <p:cNvCxnSpPr>
            <a:cxnSpLocks/>
          </p:cNvCxnSpPr>
          <p:nvPr/>
        </p:nvCxnSpPr>
        <p:spPr>
          <a:xfrm>
            <a:off x="3250614" y="3089489"/>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60" name="Straight Arrow Connector 59">
            <a:extLst>
              <a:ext uri="{FF2B5EF4-FFF2-40B4-BE49-F238E27FC236}">
                <a16:creationId xmlns:a16="http://schemas.microsoft.com/office/drawing/2014/main" id="{CCF0F06D-C8E2-05DE-B2BD-BF301929189E}"/>
              </a:ext>
            </a:extLst>
          </p:cNvPr>
          <p:cNvCxnSpPr>
            <a:cxnSpLocks/>
          </p:cNvCxnSpPr>
          <p:nvPr/>
        </p:nvCxnSpPr>
        <p:spPr>
          <a:xfrm>
            <a:off x="3324113" y="3169875"/>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61" name="Rounded Rectangle 60">
            <a:extLst>
              <a:ext uri="{FF2B5EF4-FFF2-40B4-BE49-F238E27FC236}">
                <a16:creationId xmlns:a16="http://schemas.microsoft.com/office/drawing/2014/main" id="{81F9D862-2AAF-C52B-6424-2C27C8967364}"/>
              </a:ext>
            </a:extLst>
          </p:cNvPr>
          <p:cNvSpPr/>
          <p:nvPr/>
        </p:nvSpPr>
        <p:spPr>
          <a:xfrm>
            <a:off x="9942711" y="2321939"/>
            <a:ext cx="2007855" cy="13255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Predict y for new x according to the rule</a:t>
            </a:r>
          </a:p>
        </p:txBody>
      </p:sp>
      <p:cxnSp>
        <p:nvCxnSpPr>
          <p:cNvPr id="62" name="Straight Arrow Connector 61">
            <a:extLst>
              <a:ext uri="{FF2B5EF4-FFF2-40B4-BE49-F238E27FC236}">
                <a16:creationId xmlns:a16="http://schemas.microsoft.com/office/drawing/2014/main" id="{C6F87613-973D-3F28-34D2-4D0536E15290}"/>
              </a:ext>
            </a:extLst>
          </p:cNvPr>
          <p:cNvCxnSpPr>
            <a:cxnSpLocks/>
          </p:cNvCxnSpPr>
          <p:nvPr/>
        </p:nvCxnSpPr>
        <p:spPr>
          <a:xfrm>
            <a:off x="7334067" y="3007899"/>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48" name="Straight Arrow Connector 47">
            <a:extLst>
              <a:ext uri="{FF2B5EF4-FFF2-40B4-BE49-F238E27FC236}">
                <a16:creationId xmlns:a16="http://schemas.microsoft.com/office/drawing/2014/main" id="{71292F91-D51A-5B8B-B799-FC0917533973}"/>
              </a:ext>
            </a:extLst>
          </p:cNvPr>
          <p:cNvCxnSpPr>
            <a:cxnSpLocks/>
          </p:cNvCxnSpPr>
          <p:nvPr/>
        </p:nvCxnSpPr>
        <p:spPr>
          <a:xfrm>
            <a:off x="9481269" y="2992881"/>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63" name="Rectangle 62">
            <a:extLst>
              <a:ext uri="{FF2B5EF4-FFF2-40B4-BE49-F238E27FC236}">
                <a16:creationId xmlns:a16="http://schemas.microsoft.com/office/drawing/2014/main" id="{0EDE7994-783D-8549-0FBB-3A2DFB120208}"/>
              </a:ext>
            </a:extLst>
          </p:cNvPr>
          <p:cNvSpPr/>
          <p:nvPr/>
        </p:nvSpPr>
        <p:spPr>
          <a:xfrm>
            <a:off x="248119" y="1577989"/>
            <a:ext cx="5526410" cy="232116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3C61B07D-DB8C-582C-7167-7E5D5175DF9F}"/>
              </a:ext>
            </a:extLst>
          </p:cNvPr>
          <p:cNvSpPr txBox="1"/>
          <p:nvPr/>
        </p:nvSpPr>
        <p:spPr>
          <a:xfrm>
            <a:off x="290481" y="1590914"/>
            <a:ext cx="1067532" cy="369332"/>
          </a:xfrm>
          <a:prstGeom prst="rect">
            <a:avLst/>
          </a:prstGeom>
          <a:noFill/>
        </p:spPr>
        <p:txBody>
          <a:bodyPr wrap="square">
            <a:spAutoFit/>
          </a:bodyPr>
          <a:lstStyle/>
          <a:p>
            <a:r>
              <a:rPr lang="en-US" sz="1800" dirty="0">
                <a:solidFill>
                  <a:schemeClr val="tx1"/>
                </a:solidFill>
                <a:latin typeface="Aptos" panose="020B0004020202020204" pitchFamily="34" charset="0"/>
              </a:rPr>
              <a:t>Training</a:t>
            </a:r>
            <a:endParaRPr lang="en-US" dirty="0">
              <a:latin typeface="Aptos" panose="020B0004020202020204" pitchFamily="34" charset="0"/>
            </a:endParaRPr>
          </a:p>
        </p:txBody>
      </p:sp>
      <p:sp>
        <p:nvSpPr>
          <p:cNvPr id="66" name="Rectangle 65">
            <a:extLst>
              <a:ext uri="{FF2B5EF4-FFF2-40B4-BE49-F238E27FC236}">
                <a16:creationId xmlns:a16="http://schemas.microsoft.com/office/drawing/2014/main" id="{46FCAD9C-A935-C1DE-B66D-3DD9633C5385}"/>
              </a:ext>
            </a:extLst>
          </p:cNvPr>
          <p:cNvSpPr/>
          <p:nvPr/>
        </p:nvSpPr>
        <p:spPr>
          <a:xfrm>
            <a:off x="5823196" y="1579344"/>
            <a:ext cx="6205021" cy="23198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4CAE3813-2F94-3CE6-E293-E21B2006E45D}"/>
              </a:ext>
            </a:extLst>
          </p:cNvPr>
          <p:cNvSpPr txBox="1"/>
          <p:nvPr/>
        </p:nvSpPr>
        <p:spPr>
          <a:xfrm>
            <a:off x="5816891" y="1599597"/>
            <a:ext cx="1218432" cy="369332"/>
          </a:xfrm>
          <a:prstGeom prst="rect">
            <a:avLst/>
          </a:prstGeom>
          <a:noFill/>
        </p:spPr>
        <p:txBody>
          <a:bodyPr wrap="square">
            <a:spAutoFit/>
          </a:bodyPr>
          <a:lstStyle/>
          <a:p>
            <a:r>
              <a:rPr lang="en-US" sz="1800" dirty="0">
                <a:solidFill>
                  <a:schemeClr val="tx1"/>
                </a:solidFill>
                <a:latin typeface="Aptos" panose="020B0004020202020204" pitchFamily="34" charset="0"/>
              </a:rPr>
              <a:t>Inference</a:t>
            </a:r>
            <a:endParaRPr lang="en-US" dirty="0">
              <a:latin typeface="Aptos" panose="020B0004020202020204" pitchFamily="34" charset="0"/>
            </a:endParaRPr>
          </a:p>
        </p:txBody>
      </p:sp>
      <p:pic>
        <p:nvPicPr>
          <p:cNvPr id="68" name="Picture 67">
            <a:extLst>
              <a:ext uri="{FF2B5EF4-FFF2-40B4-BE49-F238E27FC236}">
                <a16:creationId xmlns:a16="http://schemas.microsoft.com/office/drawing/2014/main" id="{C8F21B2B-4848-1555-7B98-D1A554B4EA7F}"/>
              </a:ext>
            </a:extLst>
          </p:cNvPr>
          <p:cNvPicPr>
            <a:picLocks noChangeAspect="1"/>
          </p:cNvPicPr>
          <p:nvPr/>
        </p:nvPicPr>
        <p:blipFill>
          <a:blip r:embed="rId4"/>
          <a:stretch>
            <a:fillRect/>
          </a:stretch>
        </p:blipFill>
        <p:spPr>
          <a:xfrm>
            <a:off x="6235775" y="4133379"/>
            <a:ext cx="333408" cy="333408"/>
          </a:xfrm>
          <a:prstGeom prst="rect">
            <a:avLst/>
          </a:prstGeom>
        </p:spPr>
      </p:pic>
      <p:sp>
        <p:nvSpPr>
          <p:cNvPr id="69" name="Rectangle 68">
            <a:extLst>
              <a:ext uri="{FF2B5EF4-FFF2-40B4-BE49-F238E27FC236}">
                <a16:creationId xmlns:a16="http://schemas.microsoft.com/office/drawing/2014/main" id="{C20F4772-B1A1-BE1D-C761-ED0C713E3D00}"/>
              </a:ext>
            </a:extLst>
          </p:cNvPr>
          <p:cNvSpPr/>
          <p:nvPr/>
        </p:nvSpPr>
        <p:spPr>
          <a:xfrm>
            <a:off x="1358013" y="4023236"/>
            <a:ext cx="9264580" cy="20462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95AF266-98DA-195C-B866-E775205AC4D8}"/>
              </a:ext>
            </a:extLst>
          </p:cNvPr>
          <p:cNvSpPr txBox="1"/>
          <p:nvPr/>
        </p:nvSpPr>
        <p:spPr>
          <a:xfrm>
            <a:off x="1357810" y="4037038"/>
            <a:ext cx="2200556" cy="369332"/>
          </a:xfrm>
          <a:prstGeom prst="rect">
            <a:avLst/>
          </a:prstGeom>
          <a:noFill/>
        </p:spPr>
        <p:txBody>
          <a:bodyPr wrap="square">
            <a:spAutoFit/>
          </a:bodyPr>
          <a:lstStyle/>
          <a:p>
            <a:r>
              <a:rPr lang="en-US" sz="1800" dirty="0">
                <a:solidFill>
                  <a:schemeClr val="tx1"/>
                </a:solidFill>
                <a:latin typeface="Aptos" panose="020B0004020202020204" pitchFamily="34" charset="0"/>
              </a:rPr>
              <a:t>Training + Inference?</a:t>
            </a:r>
            <a:endParaRPr lang="en-US" dirty="0">
              <a:latin typeface="Aptos" panose="020B0004020202020204" pitchFamily="34" charset="0"/>
            </a:endParaRPr>
          </a:p>
        </p:txBody>
      </p:sp>
      <p:sp>
        <p:nvSpPr>
          <p:cNvPr id="71" name="Horizontal Scroll 70">
            <a:extLst>
              <a:ext uri="{FF2B5EF4-FFF2-40B4-BE49-F238E27FC236}">
                <a16:creationId xmlns:a16="http://schemas.microsoft.com/office/drawing/2014/main" id="{01C73827-3812-C62B-9F11-9DD002C53AFD}"/>
              </a:ext>
            </a:extLst>
          </p:cNvPr>
          <p:cNvSpPr/>
          <p:nvPr/>
        </p:nvSpPr>
        <p:spPr>
          <a:xfrm rot="20278731">
            <a:off x="757" y="1633573"/>
            <a:ext cx="2011993" cy="395514"/>
          </a:xfrm>
          <a:prstGeom prst="horizontalScroll">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Gradient Descent</a:t>
            </a:r>
          </a:p>
        </p:txBody>
      </p:sp>
      <p:sp>
        <p:nvSpPr>
          <p:cNvPr id="72" name="Horizontal Scroll 71">
            <a:extLst>
              <a:ext uri="{FF2B5EF4-FFF2-40B4-BE49-F238E27FC236}">
                <a16:creationId xmlns:a16="http://schemas.microsoft.com/office/drawing/2014/main" id="{C80769BF-96C2-A666-6C7E-318F736C0D4D}"/>
              </a:ext>
            </a:extLst>
          </p:cNvPr>
          <p:cNvSpPr/>
          <p:nvPr/>
        </p:nvSpPr>
        <p:spPr>
          <a:xfrm rot="20352876">
            <a:off x="691663" y="4065970"/>
            <a:ext cx="2233820" cy="395514"/>
          </a:xfrm>
          <a:prstGeom prst="horizontalScroll">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In-Context Learning</a:t>
            </a:r>
          </a:p>
        </p:txBody>
      </p:sp>
      <p:pic>
        <p:nvPicPr>
          <p:cNvPr id="4" name="Picture 3">
            <a:extLst>
              <a:ext uri="{FF2B5EF4-FFF2-40B4-BE49-F238E27FC236}">
                <a16:creationId xmlns:a16="http://schemas.microsoft.com/office/drawing/2014/main" id="{18C43631-BFDD-82E3-4089-4920CEBA3FE1}"/>
              </a:ext>
            </a:extLst>
          </p:cNvPr>
          <p:cNvPicPr>
            <a:picLocks noChangeAspect="1"/>
          </p:cNvPicPr>
          <p:nvPr/>
        </p:nvPicPr>
        <p:blipFill>
          <a:blip r:embed="rId5"/>
          <a:stretch>
            <a:fillRect/>
          </a:stretch>
        </p:blipFill>
        <p:spPr>
          <a:xfrm>
            <a:off x="50467" y="61110"/>
            <a:ext cx="10045944" cy="322346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A19EA63-7162-F16D-93A4-D5785CACB0DE}"/>
              </a:ext>
            </a:extLst>
          </p:cNvPr>
          <p:cNvPicPr>
            <a:picLocks noChangeAspect="1"/>
          </p:cNvPicPr>
          <p:nvPr/>
        </p:nvPicPr>
        <p:blipFill>
          <a:blip r:embed="rId6"/>
          <a:stretch>
            <a:fillRect/>
          </a:stretch>
        </p:blipFill>
        <p:spPr>
          <a:xfrm>
            <a:off x="1813706" y="1639176"/>
            <a:ext cx="9893440" cy="282216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913E1C9-73DD-CDA4-7147-30304196D83F}"/>
              </a:ext>
            </a:extLst>
          </p:cNvPr>
          <p:cNvPicPr>
            <a:picLocks noChangeAspect="1"/>
          </p:cNvPicPr>
          <p:nvPr/>
        </p:nvPicPr>
        <p:blipFill>
          <a:blip r:embed="rId7"/>
          <a:stretch>
            <a:fillRect/>
          </a:stretch>
        </p:blipFill>
        <p:spPr>
          <a:xfrm>
            <a:off x="0" y="3652128"/>
            <a:ext cx="10527240" cy="242126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359A023-EB42-849E-A721-729F8B8411E5}"/>
              </a:ext>
            </a:extLst>
          </p:cNvPr>
          <p:cNvPicPr>
            <a:picLocks noChangeAspect="1"/>
          </p:cNvPicPr>
          <p:nvPr/>
        </p:nvPicPr>
        <p:blipFill>
          <a:blip r:embed="rId8"/>
          <a:stretch>
            <a:fillRect/>
          </a:stretch>
        </p:blipFill>
        <p:spPr>
          <a:xfrm>
            <a:off x="2216291" y="-20192"/>
            <a:ext cx="9975709" cy="23703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374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wipe(down)">
                                      <p:cBhvr>
                                        <p:cTn id="23" dur="500"/>
                                        <p:tgtEl>
                                          <p:spTgt spid="71"/>
                                        </p:tgtEl>
                                      </p:cBhvr>
                                    </p:animEffect>
                                  </p:childTnLst>
                                </p:cTn>
                              </p:par>
                              <p:par>
                                <p:cTn id="24" presetID="1" presetClass="entr" presetSubtype="0"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5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6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dissolve">
                                      <p:cBhvr>
                                        <p:cTn id="76" dur="500"/>
                                        <p:tgtEl>
                                          <p:spTgt spid="24"/>
                                        </p:tgtEl>
                                      </p:cBhvr>
                                    </p:animEffect>
                                  </p:childTnLst>
                                </p:cTn>
                              </p:par>
                              <p:par>
                                <p:cTn id="77" presetID="1"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wipe(down)">
                                      <p:cBhvr>
                                        <p:cTn id="89" dur="500"/>
                                        <p:tgtEl>
                                          <p:spTgt spid="72"/>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6"/>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2" grpId="0" animBg="1"/>
      <p:bldP spid="26" grpId="0" animBg="1"/>
      <p:bldP spid="27" grpId="0"/>
      <p:bldP spid="38" grpId="0" animBg="1"/>
      <p:bldP spid="39" grpId="0" animBg="1"/>
      <p:bldP spid="40" grpId="0"/>
      <p:bldP spid="45" grpId="0" animBg="1"/>
      <p:bldP spid="46" grpId="0"/>
      <p:bldP spid="47" grpId="0" animBg="1"/>
      <p:bldP spid="61" grpId="0" animBg="1"/>
      <p:bldP spid="63" grpId="0" animBg="1"/>
      <p:bldP spid="65" grpId="0"/>
      <p:bldP spid="66" grpId="0" animBg="1"/>
      <p:bldP spid="67" grpId="0"/>
      <p:bldP spid="69" grpId="0" animBg="1"/>
      <p:bldP spid="70" grpId="0"/>
      <p:bldP spid="71" grpId="0" animBg="1"/>
      <p:bldP spid="72"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E244-5A18-BDBF-71AE-F91AF22C0CDB}"/>
              </a:ext>
            </a:extLst>
          </p:cNvPr>
          <p:cNvSpPr>
            <a:spLocks noGrp="1"/>
          </p:cNvSpPr>
          <p:nvPr>
            <p:ph type="title"/>
          </p:nvPr>
        </p:nvSpPr>
        <p:spPr>
          <a:xfrm>
            <a:off x="175311" y="379413"/>
            <a:ext cx="11830050" cy="1006475"/>
          </a:xfrm>
        </p:spPr>
        <p:txBody>
          <a:bodyPr/>
          <a:lstStyle/>
          <a:p>
            <a:r>
              <a:rPr lang="en-US" dirty="0"/>
              <a:t>An SA Layer vs. a GD update</a:t>
            </a:r>
          </a:p>
        </p:txBody>
      </p:sp>
      <p:sp>
        <p:nvSpPr>
          <p:cNvPr id="4" name="Slide Number Placeholder 3">
            <a:extLst>
              <a:ext uri="{FF2B5EF4-FFF2-40B4-BE49-F238E27FC236}">
                <a16:creationId xmlns:a16="http://schemas.microsoft.com/office/drawing/2014/main" id="{C2EF5B0F-8250-8BEA-F03E-39086F46C4ED}"/>
              </a:ext>
            </a:extLst>
          </p:cNvPr>
          <p:cNvSpPr>
            <a:spLocks noGrp="1"/>
          </p:cNvSpPr>
          <p:nvPr>
            <p:ph type="sldNum" sz="quarter" idx="10"/>
          </p:nvPr>
        </p:nvSpPr>
        <p:spPr/>
        <p:txBody>
          <a:bodyPr/>
          <a:lstStyle/>
          <a:p>
            <a:pPr>
              <a:defRPr/>
            </a:pPr>
            <a:fld id="{0121240C-47AF-2F4D-83B3-CC3EDF50F794}" type="slidenum">
              <a:rPr lang="en-US" smtClean="0"/>
              <a:pPr>
                <a:defRPr/>
              </a:pPr>
              <a:t>40</a:t>
            </a:fld>
            <a:endParaRPr lang="en-US" dirty="0"/>
          </a:p>
        </p:txBody>
      </p:sp>
      <p:sp>
        <p:nvSpPr>
          <p:cNvPr id="6" name="TextBox 5">
            <a:extLst>
              <a:ext uri="{FF2B5EF4-FFF2-40B4-BE49-F238E27FC236}">
                <a16:creationId xmlns:a16="http://schemas.microsoft.com/office/drawing/2014/main" id="{706F12C0-2A95-D60C-D224-FE87F74F4B4B}"/>
              </a:ext>
            </a:extLst>
          </p:cNvPr>
          <p:cNvSpPr txBox="1"/>
          <p:nvPr/>
        </p:nvSpPr>
        <p:spPr>
          <a:xfrm>
            <a:off x="9060306" y="62453"/>
            <a:ext cx="2685479" cy="369332"/>
          </a:xfrm>
          <a:prstGeom prst="rect">
            <a:avLst/>
          </a:prstGeom>
          <a:noFill/>
        </p:spPr>
        <p:txBody>
          <a:bodyPr wrap="none" rtlCol="0">
            <a:spAutoFit/>
          </a:bodyPr>
          <a:lstStyle/>
          <a:p>
            <a:pPr algn="ctr"/>
            <a:r>
              <a:rPr lang="en-US" sz="1800" dirty="0">
                <a:latin typeface="Avenir Book" panose="02000503020000020003" pitchFamily="2" charset="0"/>
              </a:rPr>
              <a:t>[Von Oswald et al. 2023]</a:t>
            </a:r>
            <a:endParaRPr lang="en-US" sz="2000" dirty="0">
              <a:latin typeface="Avenir Book" panose="02000503020000020003" pitchFamily="2" charset="0"/>
            </a:endParaRPr>
          </a:p>
        </p:txBody>
      </p:sp>
      <p:pic>
        <p:nvPicPr>
          <p:cNvPr id="7" name="Picture 6">
            <a:extLst>
              <a:ext uri="{FF2B5EF4-FFF2-40B4-BE49-F238E27FC236}">
                <a16:creationId xmlns:a16="http://schemas.microsoft.com/office/drawing/2014/main" id="{738836D1-D98A-DA91-CAA1-91E0D608006A}"/>
              </a:ext>
            </a:extLst>
          </p:cNvPr>
          <p:cNvPicPr>
            <a:picLocks noChangeAspect="1"/>
          </p:cNvPicPr>
          <p:nvPr/>
        </p:nvPicPr>
        <p:blipFill>
          <a:blip r:embed="rId3"/>
          <a:stretch>
            <a:fillRect/>
          </a:stretch>
        </p:blipFill>
        <p:spPr>
          <a:xfrm>
            <a:off x="2906111" y="4006423"/>
            <a:ext cx="2514600" cy="673100"/>
          </a:xfrm>
          <a:prstGeom prst="rect">
            <a:avLst/>
          </a:prstGeom>
        </p:spPr>
      </p:pic>
      <p:pic>
        <p:nvPicPr>
          <p:cNvPr id="8" name="Picture 7">
            <a:extLst>
              <a:ext uri="{FF2B5EF4-FFF2-40B4-BE49-F238E27FC236}">
                <a16:creationId xmlns:a16="http://schemas.microsoft.com/office/drawing/2014/main" id="{43A57F24-8893-9A39-DEEB-D3B9B5C35C06}"/>
              </a:ext>
            </a:extLst>
          </p:cNvPr>
          <p:cNvPicPr>
            <a:picLocks noChangeAspect="1"/>
          </p:cNvPicPr>
          <p:nvPr/>
        </p:nvPicPr>
        <p:blipFill>
          <a:blip r:embed="rId4"/>
          <a:stretch>
            <a:fillRect/>
          </a:stretch>
        </p:blipFill>
        <p:spPr>
          <a:xfrm>
            <a:off x="5717219" y="4000073"/>
            <a:ext cx="2133600" cy="685800"/>
          </a:xfrm>
          <a:prstGeom prst="rect">
            <a:avLst/>
          </a:prstGeom>
        </p:spPr>
      </p:pic>
      <p:pic>
        <p:nvPicPr>
          <p:cNvPr id="9" name="Picture 8">
            <a:extLst>
              <a:ext uri="{FF2B5EF4-FFF2-40B4-BE49-F238E27FC236}">
                <a16:creationId xmlns:a16="http://schemas.microsoft.com/office/drawing/2014/main" id="{7ACD8E52-17DC-44C1-2040-9C6D7F97C28F}"/>
              </a:ext>
            </a:extLst>
          </p:cNvPr>
          <p:cNvPicPr>
            <a:picLocks noChangeAspect="1"/>
          </p:cNvPicPr>
          <p:nvPr/>
        </p:nvPicPr>
        <p:blipFill>
          <a:blip r:embed="rId5"/>
          <a:stretch>
            <a:fillRect/>
          </a:stretch>
        </p:blipFill>
        <p:spPr>
          <a:xfrm>
            <a:off x="7977819" y="4129200"/>
            <a:ext cx="965200" cy="444500"/>
          </a:xfrm>
          <a:prstGeom prst="rect">
            <a:avLst/>
          </a:prstGeom>
        </p:spPr>
      </p:pic>
      <p:pic>
        <p:nvPicPr>
          <p:cNvPr id="10" name="Picture 9">
            <a:extLst>
              <a:ext uri="{FF2B5EF4-FFF2-40B4-BE49-F238E27FC236}">
                <a16:creationId xmlns:a16="http://schemas.microsoft.com/office/drawing/2014/main" id="{4A311588-43BC-DE32-296C-05E4CDDA5A0C}"/>
              </a:ext>
            </a:extLst>
          </p:cNvPr>
          <p:cNvPicPr>
            <a:picLocks noChangeAspect="1"/>
          </p:cNvPicPr>
          <p:nvPr/>
        </p:nvPicPr>
        <p:blipFill>
          <a:blip r:embed="rId6"/>
          <a:stretch>
            <a:fillRect/>
          </a:stretch>
        </p:blipFill>
        <p:spPr>
          <a:xfrm>
            <a:off x="2906111" y="1422757"/>
            <a:ext cx="5994400" cy="825500"/>
          </a:xfrm>
          <a:prstGeom prst="rect">
            <a:avLst/>
          </a:prstGeom>
        </p:spPr>
      </p:pic>
      <p:pic>
        <p:nvPicPr>
          <p:cNvPr id="11" name="Picture 10">
            <a:extLst>
              <a:ext uri="{FF2B5EF4-FFF2-40B4-BE49-F238E27FC236}">
                <a16:creationId xmlns:a16="http://schemas.microsoft.com/office/drawing/2014/main" id="{301D3F0E-20A6-6A98-670D-6CE79D2FD00C}"/>
              </a:ext>
            </a:extLst>
          </p:cNvPr>
          <p:cNvPicPr>
            <a:picLocks noChangeAspect="1"/>
          </p:cNvPicPr>
          <p:nvPr/>
        </p:nvPicPr>
        <p:blipFill>
          <a:blip r:embed="rId7"/>
          <a:stretch>
            <a:fillRect/>
          </a:stretch>
        </p:blipFill>
        <p:spPr>
          <a:xfrm>
            <a:off x="2204136" y="4858910"/>
            <a:ext cx="7772400" cy="1617499"/>
          </a:xfrm>
          <a:prstGeom prst="rect">
            <a:avLst/>
          </a:prstGeom>
        </p:spPr>
      </p:pic>
      <p:pic>
        <p:nvPicPr>
          <p:cNvPr id="12" name="Picture 11">
            <a:extLst>
              <a:ext uri="{FF2B5EF4-FFF2-40B4-BE49-F238E27FC236}">
                <a16:creationId xmlns:a16="http://schemas.microsoft.com/office/drawing/2014/main" id="{65D7E87D-B6EF-FF18-B291-8D69FD30C18E}"/>
              </a:ext>
            </a:extLst>
          </p:cNvPr>
          <p:cNvPicPr>
            <a:picLocks noChangeAspect="1"/>
          </p:cNvPicPr>
          <p:nvPr/>
        </p:nvPicPr>
        <p:blipFill>
          <a:blip r:embed="rId8"/>
          <a:stretch>
            <a:fillRect/>
          </a:stretch>
        </p:blipFill>
        <p:spPr>
          <a:xfrm>
            <a:off x="2622986" y="2497032"/>
            <a:ext cx="3845112" cy="1090812"/>
          </a:xfrm>
          <a:prstGeom prst="rect">
            <a:avLst/>
          </a:prstGeom>
        </p:spPr>
      </p:pic>
      <p:pic>
        <p:nvPicPr>
          <p:cNvPr id="15" name="Picture 14">
            <a:extLst>
              <a:ext uri="{FF2B5EF4-FFF2-40B4-BE49-F238E27FC236}">
                <a16:creationId xmlns:a16="http://schemas.microsoft.com/office/drawing/2014/main" id="{B07D9F42-8500-10E0-6EF9-9A4F064D5F6B}"/>
              </a:ext>
            </a:extLst>
          </p:cNvPr>
          <p:cNvPicPr>
            <a:picLocks noChangeAspect="1"/>
          </p:cNvPicPr>
          <p:nvPr/>
        </p:nvPicPr>
        <p:blipFill>
          <a:blip r:embed="rId9"/>
          <a:stretch>
            <a:fillRect/>
          </a:stretch>
        </p:blipFill>
        <p:spPr>
          <a:xfrm>
            <a:off x="6598749" y="2477407"/>
            <a:ext cx="5245100" cy="1041400"/>
          </a:xfrm>
          <a:prstGeom prst="rect">
            <a:avLst/>
          </a:prstGeom>
        </p:spPr>
      </p:pic>
      <p:pic>
        <p:nvPicPr>
          <p:cNvPr id="19" name="Picture 18">
            <a:extLst>
              <a:ext uri="{FF2B5EF4-FFF2-40B4-BE49-F238E27FC236}">
                <a16:creationId xmlns:a16="http://schemas.microsoft.com/office/drawing/2014/main" id="{AC343B5D-712B-6A82-BED7-79B1EEC71E85}"/>
              </a:ext>
            </a:extLst>
          </p:cNvPr>
          <p:cNvPicPr>
            <a:picLocks noChangeAspect="1"/>
          </p:cNvPicPr>
          <p:nvPr/>
        </p:nvPicPr>
        <p:blipFill>
          <a:blip r:embed="rId10"/>
          <a:stretch>
            <a:fillRect/>
          </a:stretch>
        </p:blipFill>
        <p:spPr>
          <a:xfrm>
            <a:off x="838200" y="2833497"/>
            <a:ext cx="1422400" cy="330200"/>
          </a:xfrm>
          <a:prstGeom prst="rect">
            <a:avLst/>
          </a:prstGeom>
        </p:spPr>
      </p:pic>
      <p:sp>
        <p:nvSpPr>
          <p:cNvPr id="20" name="Rectangle 19">
            <a:extLst>
              <a:ext uri="{FF2B5EF4-FFF2-40B4-BE49-F238E27FC236}">
                <a16:creationId xmlns:a16="http://schemas.microsoft.com/office/drawing/2014/main" id="{2CF98747-5211-BD10-6BC9-865C892E9214}"/>
              </a:ext>
            </a:extLst>
          </p:cNvPr>
          <p:cNvSpPr/>
          <p:nvPr/>
        </p:nvSpPr>
        <p:spPr>
          <a:xfrm>
            <a:off x="708509" y="2688699"/>
            <a:ext cx="1682742" cy="6540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7D5D13BE-51D3-8B7F-BDFF-C2EE71D3335D}"/>
              </a:ext>
            </a:extLst>
          </p:cNvPr>
          <p:cNvSpPr txBox="1"/>
          <p:nvPr/>
        </p:nvSpPr>
        <p:spPr>
          <a:xfrm>
            <a:off x="814743" y="2337072"/>
            <a:ext cx="1470274" cy="369332"/>
          </a:xfrm>
          <a:prstGeom prst="rect">
            <a:avLst/>
          </a:prstGeom>
          <a:noFill/>
        </p:spPr>
        <p:txBody>
          <a:bodyPr wrap="none" rtlCol="0">
            <a:spAutoFit/>
          </a:bodyPr>
          <a:lstStyle/>
          <a:p>
            <a:r>
              <a:rPr lang="en-US" dirty="0"/>
              <a:t>Linear Model</a:t>
            </a:r>
          </a:p>
        </p:txBody>
      </p:sp>
    </p:spTree>
    <p:extLst>
      <p:ext uri="{BB962C8B-B14F-4D97-AF65-F5344CB8AC3E}">
        <p14:creationId xmlns:p14="http://schemas.microsoft.com/office/powerpoint/2010/main" val="205451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E244-5A18-BDBF-71AE-F91AF22C0CDB}"/>
              </a:ext>
            </a:extLst>
          </p:cNvPr>
          <p:cNvSpPr>
            <a:spLocks noGrp="1"/>
          </p:cNvSpPr>
          <p:nvPr>
            <p:ph type="title"/>
          </p:nvPr>
        </p:nvSpPr>
        <p:spPr>
          <a:xfrm>
            <a:off x="175311" y="379413"/>
            <a:ext cx="11830050" cy="1006475"/>
          </a:xfrm>
        </p:spPr>
        <p:txBody>
          <a:bodyPr/>
          <a:lstStyle/>
          <a:p>
            <a:r>
              <a:rPr lang="en-US" dirty="0"/>
              <a:t>Results: Transformers </a:t>
            </a:r>
            <a:r>
              <a:rPr lang="en-US" dirty="0">
                <a:solidFill>
                  <a:srgbClr val="C00000"/>
                </a:solidFill>
              </a:rPr>
              <a:t>can</a:t>
            </a:r>
            <a:r>
              <a:rPr lang="en-US" dirty="0"/>
              <a:t> implement GD</a:t>
            </a:r>
          </a:p>
        </p:txBody>
      </p:sp>
      <p:sp>
        <p:nvSpPr>
          <p:cNvPr id="3" name="Content Placeholder 2">
            <a:extLst>
              <a:ext uri="{FF2B5EF4-FFF2-40B4-BE49-F238E27FC236}">
                <a16:creationId xmlns:a16="http://schemas.microsoft.com/office/drawing/2014/main" id="{BCFD05DF-EE02-909F-E9ED-D8C1605B3D94}"/>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C2EF5B0F-8250-8BEA-F03E-39086F46C4ED}"/>
              </a:ext>
            </a:extLst>
          </p:cNvPr>
          <p:cNvSpPr>
            <a:spLocks noGrp="1"/>
          </p:cNvSpPr>
          <p:nvPr>
            <p:ph type="sldNum" sz="quarter" idx="10"/>
          </p:nvPr>
        </p:nvSpPr>
        <p:spPr/>
        <p:txBody>
          <a:bodyPr/>
          <a:lstStyle/>
          <a:p>
            <a:pPr>
              <a:defRPr/>
            </a:pPr>
            <a:fld id="{0121240C-47AF-2F4D-83B3-CC3EDF50F794}" type="slidenum">
              <a:rPr lang="en-US" smtClean="0"/>
              <a:pPr>
                <a:defRPr/>
              </a:pPr>
              <a:t>41</a:t>
            </a:fld>
            <a:endParaRPr lang="en-US" dirty="0"/>
          </a:p>
        </p:txBody>
      </p:sp>
      <p:cxnSp>
        <p:nvCxnSpPr>
          <p:cNvPr id="23" name="直線單箭頭接點 41">
            <a:extLst>
              <a:ext uri="{FF2B5EF4-FFF2-40B4-BE49-F238E27FC236}">
                <a16:creationId xmlns:a16="http://schemas.microsoft.com/office/drawing/2014/main" id="{99FEF6E1-BE95-85E0-1C65-B8C61F5C3D4D}"/>
              </a:ext>
            </a:extLst>
          </p:cNvPr>
          <p:cNvCxnSpPr>
            <a:cxnSpLocks/>
          </p:cNvCxnSpPr>
          <p:nvPr/>
        </p:nvCxnSpPr>
        <p:spPr>
          <a:xfrm>
            <a:off x="1610494" y="5274299"/>
            <a:ext cx="3794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42">
            <a:extLst>
              <a:ext uri="{FF2B5EF4-FFF2-40B4-BE49-F238E27FC236}">
                <a16:creationId xmlns:a16="http://schemas.microsoft.com/office/drawing/2014/main" id="{5BD9AF79-C24E-B3C7-FCE9-83FB0B1063A2}"/>
              </a:ext>
            </a:extLst>
          </p:cNvPr>
          <p:cNvCxnSpPr>
            <a:cxnSpLocks/>
          </p:cNvCxnSpPr>
          <p:nvPr/>
        </p:nvCxnSpPr>
        <p:spPr>
          <a:xfrm flipV="1">
            <a:off x="1411890" y="5439766"/>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44">
            <a:extLst>
              <a:ext uri="{FF2B5EF4-FFF2-40B4-BE49-F238E27FC236}">
                <a16:creationId xmlns:a16="http://schemas.microsoft.com/office/drawing/2014/main" id="{F61613B1-6AB3-1A1C-6E26-DD4A2FEB9A67}"/>
              </a:ext>
            </a:extLst>
          </p:cNvPr>
          <p:cNvCxnSpPr>
            <a:cxnSpLocks/>
          </p:cNvCxnSpPr>
          <p:nvPr/>
        </p:nvCxnSpPr>
        <p:spPr>
          <a:xfrm>
            <a:off x="2373047" y="5274299"/>
            <a:ext cx="3794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46">
            <a:extLst>
              <a:ext uri="{FF2B5EF4-FFF2-40B4-BE49-F238E27FC236}">
                <a16:creationId xmlns:a16="http://schemas.microsoft.com/office/drawing/2014/main" id="{AA99081B-0C60-DB0D-732B-6B10E53F8F92}"/>
              </a:ext>
            </a:extLst>
          </p:cNvPr>
          <p:cNvCxnSpPr>
            <a:cxnSpLocks/>
          </p:cNvCxnSpPr>
          <p:nvPr/>
        </p:nvCxnSpPr>
        <p:spPr>
          <a:xfrm>
            <a:off x="3153421" y="5274299"/>
            <a:ext cx="3794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47">
            <a:extLst>
              <a:ext uri="{FF2B5EF4-FFF2-40B4-BE49-F238E27FC236}">
                <a16:creationId xmlns:a16="http://schemas.microsoft.com/office/drawing/2014/main" id="{F824EDB3-21FE-FA2D-C0F7-F0E945AA2333}"/>
              </a:ext>
            </a:extLst>
          </p:cNvPr>
          <p:cNvCxnSpPr>
            <a:cxnSpLocks/>
          </p:cNvCxnSpPr>
          <p:nvPr/>
        </p:nvCxnSpPr>
        <p:spPr>
          <a:xfrm flipH="1">
            <a:off x="1595394" y="5202628"/>
            <a:ext cx="3794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48">
            <a:extLst>
              <a:ext uri="{FF2B5EF4-FFF2-40B4-BE49-F238E27FC236}">
                <a16:creationId xmlns:a16="http://schemas.microsoft.com/office/drawing/2014/main" id="{977DFD55-5773-4815-2B44-CC5B63D44315}"/>
              </a:ext>
            </a:extLst>
          </p:cNvPr>
          <p:cNvCxnSpPr>
            <a:cxnSpLocks/>
          </p:cNvCxnSpPr>
          <p:nvPr/>
        </p:nvCxnSpPr>
        <p:spPr>
          <a:xfrm flipH="1">
            <a:off x="2357946" y="5202628"/>
            <a:ext cx="3794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49">
            <a:extLst>
              <a:ext uri="{FF2B5EF4-FFF2-40B4-BE49-F238E27FC236}">
                <a16:creationId xmlns:a16="http://schemas.microsoft.com/office/drawing/2014/main" id="{23B099C4-1FE6-F36B-3B08-81ED19ADF3FC}"/>
              </a:ext>
            </a:extLst>
          </p:cNvPr>
          <p:cNvCxnSpPr>
            <a:cxnSpLocks/>
          </p:cNvCxnSpPr>
          <p:nvPr/>
        </p:nvCxnSpPr>
        <p:spPr>
          <a:xfrm flipH="1">
            <a:off x="3138320" y="5202628"/>
            <a:ext cx="3794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矩形 50">
                <a:extLst>
                  <a:ext uri="{FF2B5EF4-FFF2-40B4-BE49-F238E27FC236}">
                    <a16:creationId xmlns:a16="http://schemas.microsoft.com/office/drawing/2014/main" id="{F010F9E0-A6D5-E71E-0EB0-36C9EFC81506}"/>
                  </a:ext>
                </a:extLst>
              </p:cNvPr>
              <p:cNvSpPr/>
              <p:nvPr/>
            </p:nvSpPr>
            <p:spPr>
              <a:xfrm>
                <a:off x="1126321" y="5919585"/>
                <a:ext cx="2923374" cy="370767"/>
              </a:xfrm>
              <a:prstGeom prst="rect">
                <a:avLst/>
              </a:prstGeom>
              <a:solidFill>
                <a:schemeClr val="accent1">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1" i="1" smtClean="0">
                          <a:latin typeface="Cambria Math" panose="02040503050406030204" pitchFamily="18" charset="0"/>
                        </a:rPr>
                        <m:t>,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𝒚</m:t>
                          </m:r>
                        </m:e>
                        <m:sub>
                          <m:r>
                            <a:rPr lang="en-US" sz="2400" b="0" i="1" smtClean="0">
                              <a:latin typeface="Cambria Math" panose="02040503050406030204" pitchFamily="18" charset="0"/>
                            </a:rPr>
                            <m:t>1</m:t>
                          </m:r>
                        </m:sub>
                      </m:sSub>
                      <m:r>
                        <a:rPr lang="en-US" sz="2400" b="1" i="1" smtClean="0">
                          <a:latin typeface="Cambria Math" panose="02040503050406030204" pitchFamily="18" charset="0"/>
                        </a:rPr>
                        <m:t>, …,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𝑁</m:t>
                          </m:r>
                        </m:sub>
                      </m:sSub>
                      <m:r>
                        <a:rPr lang="en-US" sz="2400" b="1" i="1" smtClean="0">
                          <a:latin typeface="Cambria Math" panose="02040503050406030204" pitchFamily="18" charset="0"/>
                        </a:rPr>
                        <m:t>,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𝒚</m:t>
                          </m:r>
                        </m:e>
                        <m:sub>
                          <m:r>
                            <a:rPr lang="en-US" sz="2400" b="0" i="1" smtClean="0">
                              <a:latin typeface="Cambria Math" panose="02040503050406030204" pitchFamily="18" charset="0"/>
                            </a:rPr>
                            <m:t>𝑁</m:t>
                          </m:r>
                        </m:sub>
                      </m:sSub>
                      <m:r>
                        <a:rPr lang="en-US" sz="2400" b="1" i="1" smtClean="0">
                          <a:latin typeface="Cambria Math" panose="02040503050406030204" pitchFamily="18" charset="0"/>
                        </a:rPr>
                        <m:t>,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 </m:t>
                          </m:r>
                          <m:r>
                            <a:rPr lang="en-US" sz="2400" b="1" i="1" smtClean="0">
                              <a:latin typeface="Cambria Math" panose="02040503050406030204" pitchFamily="18" charset="0"/>
                            </a:rPr>
                            <m:t>𝒙</m:t>
                          </m:r>
                        </m:e>
                        <m:sub>
                          <m:r>
                            <m:rPr>
                              <m:sty m:val="p"/>
                            </m:rPr>
                            <a:rPr lang="en-US" sz="2400" b="0" i="0" smtClean="0">
                              <a:latin typeface="Cambria Math" panose="02040503050406030204" pitchFamily="18" charset="0"/>
                            </a:rPr>
                            <m:t>test</m:t>
                          </m:r>
                        </m:sub>
                      </m:sSub>
                    </m:oMath>
                  </m:oMathPara>
                </a14:m>
                <a:endParaRPr lang="zh-TW" altLang="en-US" sz="2400" b="1" dirty="0">
                  <a:latin typeface="Corbel" panose="020B0503020204020204" pitchFamily="34" charset="0"/>
                  <a:cs typeface="Tahoma" panose="020B0604030504040204" pitchFamily="34" charset="0"/>
                </a:endParaRPr>
              </a:p>
            </p:txBody>
          </p:sp>
        </mc:Choice>
        <mc:Fallback xmlns="">
          <p:sp>
            <p:nvSpPr>
              <p:cNvPr id="32" name="矩形 50">
                <a:extLst>
                  <a:ext uri="{FF2B5EF4-FFF2-40B4-BE49-F238E27FC236}">
                    <a16:creationId xmlns:a16="http://schemas.microsoft.com/office/drawing/2014/main" id="{F010F9E0-A6D5-E71E-0EB0-36C9EFC81506}"/>
                  </a:ext>
                </a:extLst>
              </p:cNvPr>
              <p:cNvSpPr>
                <a:spLocks noRot="1" noChangeAspect="1" noMove="1" noResize="1" noEditPoints="1" noAdjustHandles="1" noChangeArrowheads="1" noChangeShapeType="1" noTextEdit="1"/>
              </p:cNvSpPr>
              <p:nvPr/>
            </p:nvSpPr>
            <p:spPr>
              <a:xfrm>
                <a:off x="1126321" y="5919585"/>
                <a:ext cx="2923374" cy="370767"/>
              </a:xfrm>
              <a:prstGeom prst="rect">
                <a:avLst/>
              </a:prstGeom>
              <a:blipFill>
                <a:blip r:embed="rId3"/>
                <a:stretch>
                  <a:fillRect l="-1663" b="-23810"/>
                </a:stretch>
              </a:blipFill>
              <a:ln>
                <a:solidFill>
                  <a:schemeClr val="bg1"/>
                </a:solidFill>
              </a:ln>
            </p:spPr>
            <p:txBody>
              <a:bodyPr/>
              <a:lstStyle/>
              <a:p>
                <a:r>
                  <a:rPr lang="en-US">
                    <a:noFill/>
                  </a:rPr>
                  <a:t> </a:t>
                </a:r>
              </a:p>
            </p:txBody>
          </p:sp>
        </mc:Fallback>
      </mc:AlternateContent>
      <p:cxnSp>
        <p:nvCxnSpPr>
          <p:cNvPr id="33" name="直線單箭頭接點 66">
            <a:extLst>
              <a:ext uri="{FF2B5EF4-FFF2-40B4-BE49-F238E27FC236}">
                <a16:creationId xmlns:a16="http://schemas.microsoft.com/office/drawing/2014/main" id="{2601E886-E30C-3AAB-B157-71351DD520D4}"/>
              </a:ext>
            </a:extLst>
          </p:cNvPr>
          <p:cNvCxnSpPr>
            <a:cxnSpLocks/>
          </p:cNvCxnSpPr>
          <p:nvPr/>
        </p:nvCxnSpPr>
        <p:spPr>
          <a:xfrm flipV="1">
            <a:off x="2173263" y="5439766"/>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67">
            <a:extLst>
              <a:ext uri="{FF2B5EF4-FFF2-40B4-BE49-F238E27FC236}">
                <a16:creationId xmlns:a16="http://schemas.microsoft.com/office/drawing/2014/main" id="{C9381FCB-4710-9766-2B1D-9B44B6CF45B2}"/>
              </a:ext>
            </a:extLst>
          </p:cNvPr>
          <p:cNvCxnSpPr>
            <a:cxnSpLocks/>
          </p:cNvCxnSpPr>
          <p:nvPr/>
        </p:nvCxnSpPr>
        <p:spPr>
          <a:xfrm flipV="1">
            <a:off x="2942261" y="5428207"/>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68">
            <a:extLst>
              <a:ext uri="{FF2B5EF4-FFF2-40B4-BE49-F238E27FC236}">
                <a16:creationId xmlns:a16="http://schemas.microsoft.com/office/drawing/2014/main" id="{046B92F3-948A-7DC9-306C-33F37DD5E002}"/>
              </a:ext>
            </a:extLst>
          </p:cNvPr>
          <p:cNvCxnSpPr>
            <a:cxnSpLocks/>
          </p:cNvCxnSpPr>
          <p:nvPr/>
        </p:nvCxnSpPr>
        <p:spPr>
          <a:xfrm flipV="1">
            <a:off x="3726513" y="5428207"/>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69">
            <a:extLst>
              <a:ext uri="{FF2B5EF4-FFF2-40B4-BE49-F238E27FC236}">
                <a16:creationId xmlns:a16="http://schemas.microsoft.com/office/drawing/2014/main" id="{F55108AE-28AA-0EE5-9F9E-C3E9335FC365}"/>
              </a:ext>
            </a:extLst>
          </p:cNvPr>
          <p:cNvCxnSpPr>
            <a:cxnSpLocks/>
          </p:cNvCxnSpPr>
          <p:nvPr/>
        </p:nvCxnSpPr>
        <p:spPr>
          <a:xfrm flipV="1">
            <a:off x="1411283" y="4986752"/>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70">
            <a:extLst>
              <a:ext uri="{FF2B5EF4-FFF2-40B4-BE49-F238E27FC236}">
                <a16:creationId xmlns:a16="http://schemas.microsoft.com/office/drawing/2014/main" id="{86B1D752-5139-58FD-3738-8F398CE44233}"/>
              </a:ext>
            </a:extLst>
          </p:cNvPr>
          <p:cNvCxnSpPr>
            <a:cxnSpLocks/>
          </p:cNvCxnSpPr>
          <p:nvPr/>
        </p:nvCxnSpPr>
        <p:spPr>
          <a:xfrm flipV="1">
            <a:off x="2172654" y="4986752"/>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71">
            <a:extLst>
              <a:ext uri="{FF2B5EF4-FFF2-40B4-BE49-F238E27FC236}">
                <a16:creationId xmlns:a16="http://schemas.microsoft.com/office/drawing/2014/main" id="{FAF82725-DBE1-87DD-E3D9-CA928AFE40E6}"/>
              </a:ext>
            </a:extLst>
          </p:cNvPr>
          <p:cNvCxnSpPr>
            <a:cxnSpLocks/>
          </p:cNvCxnSpPr>
          <p:nvPr/>
        </p:nvCxnSpPr>
        <p:spPr>
          <a:xfrm flipV="1">
            <a:off x="2941653" y="4975192"/>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72">
            <a:extLst>
              <a:ext uri="{FF2B5EF4-FFF2-40B4-BE49-F238E27FC236}">
                <a16:creationId xmlns:a16="http://schemas.microsoft.com/office/drawing/2014/main" id="{F8650068-2E70-39AE-70CB-2D33C3BA076A}"/>
              </a:ext>
            </a:extLst>
          </p:cNvPr>
          <p:cNvCxnSpPr>
            <a:cxnSpLocks/>
          </p:cNvCxnSpPr>
          <p:nvPr/>
        </p:nvCxnSpPr>
        <p:spPr>
          <a:xfrm flipV="1">
            <a:off x="3725905" y="4975192"/>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矩形: 圓角 73">
            <a:extLst>
              <a:ext uri="{FF2B5EF4-FFF2-40B4-BE49-F238E27FC236}">
                <a16:creationId xmlns:a16="http://schemas.microsoft.com/office/drawing/2014/main" id="{E926F163-9FF6-6648-D06A-AD090BA96E55}"/>
              </a:ext>
            </a:extLst>
          </p:cNvPr>
          <p:cNvSpPr/>
          <p:nvPr/>
        </p:nvSpPr>
        <p:spPr>
          <a:xfrm>
            <a:off x="944374" y="5176888"/>
            <a:ext cx="3186947" cy="566257"/>
          </a:xfrm>
          <a:prstGeom prst="roundRect">
            <a:avLst/>
          </a:prstGeom>
          <a:solidFill>
            <a:schemeClr val="accent5">
              <a:lumMod val="20000"/>
              <a:lumOff val="80000"/>
            </a:schemeClr>
          </a:solidFill>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latin typeface="Corbel" panose="020B0503020204020204" pitchFamily="34" charset="0"/>
              </a:rPr>
              <a:t>Self-Attention Layer</a:t>
            </a:r>
            <a:endParaRPr lang="zh-TW" altLang="en-US" sz="240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50" name="矩形 50">
                <a:extLst>
                  <a:ext uri="{FF2B5EF4-FFF2-40B4-BE49-F238E27FC236}">
                    <a16:creationId xmlns:a16="http://schemas.microsoft.com/office/drawing/2014/main" id="{978303E6-16CF-BDE5-056B-5948753B6488}"/>
                  </a:ext>
                </a:extLst>
              </p:cNvPr>
              <p:cNvSpPr/>
              <p:nvPr/>
            </p:nvSpPr>
            <p:spPr>
              <a:xfrm>
                <a:off x="1176090" y="4657644"/>
                <a:ext cx="2769564" cy="337062"/>
              </a:xfrm>
              <a:prstGeom prst="rect">
                <a:avLst/>
              </a:prstGeom>
              <a:solidFill>
                <a:schemeClr val="accent1">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b="1" i="1">
                              <a:latin typeface="Cambria Math" panose="02040503050406030204" pitchFamily="18" charset="0"/>
                            </a:rPr>
                            <m:t>𝒉</m:t>
                          </m:r>
                        </m:e>
                        <m:sub>
                          <m:r>
                            <a:rPr lang="en-US" sz="2400" b="1" i="1" smtClean="0">
                              <a:latin typeface="Cambria Math" panose="02040503050406030204" pitchFamily="18" charset="0"/>
                            </a:rPr>
                            <m:t>𝟏</m:t>
                          </m:r>
                        </m:sub>
                        <m:sup/>
                      </m:sSubSup>
                    </m:oMath>
                  </m:oMathPara>
                </a14:m>
                <a:endParaRPr lang="zh-TW" altLang="en-US" sz="2400" dirty="0">
                  <a:latin typeface="Corbel" panose="020B0503020204020204" pitchFamily="34" charset="0"/>
                  <a:cs typeface="Tahoma" panose="020B0604030504040204" pitchFamily="34" charset="0"/>
                </a:endParaRPr>
              </a:p>
            </p:txBody>
          </p:sp>
        </mc:Choice>
        <mc:Fallback xmlns="">
          <p:sp>
            <p:nvSpPr>
              <p:cNvPr id="50" name="矩形 50">
                <a:extLst>
                  <a:ext uri="{FF2B5EF4-FFF2-40B4-BE49-F238E27FC236}">
                    <a16:creationId xmlns:a16="http://schemas.microsoft.com/office/drawing/2014/main" id="{978303E6-16CF-BDE5-056B-5948753B6488}"/>
                  </a:ext>
                </a:extLst>
              </p:cNvPr>
              <p:cNvSpPr>
                <a:spLocks noRot="1" noChangeAspect="1" noMove="1" noResize="1" noEditPoints="1" noAdjustHandles="1" noChangeArrowheads="1" noChangeShapeType="1" noTextEdit="1"/>
              </p:cNvSpPr>
              <p:nvPr/>
            </p:nvSpPr>
            <p:spPr>
              <a:xfrm>
                <a:off x="1176090" y="4657644"/>
                <a:ext cx="2769564" cy="337062"/>
              </a:xfrm>
              <a:prstGeom prst="rect">
                <a:avLst/>
              </a:prstGeom>
              <a:blipFill>
                <a:blip r:embed="rId4"/>
                <a:stretch>
                  <a:fillRect b="-8772"/>
                </a:stretch>
              </a:blipFill>
              <a:ln>
                <a:solidFill>
                  <a:schemeClr val="bg1"/>
                </a:solidFill>
              </a:ln>
            </p:spPr>
            <p:txBody>
              <a:bodyPr/>
              <a:lstStyle/>
              <a:p>
                <a:r>
                  <a:rPr lang="en-US">
                    <a:noFill/>
                  </a:rPr>
                  <a:t> </a:t>
                </a:r>
              </a:p>
            </p:txBody>
          </p:sp>
        </mc:Fallback>
      </mc:AlternateContent>
      <p:cxnSp>
        <p:nvCxnSpPr>
          <p:cNvPr id="52" name="Curved Connector 51">
            <a:extLst>
              <a:ext uri="{FF2B5EF4-FFF2-40B4-BE49-F238E27FC236}">
                <a16:creationId xmlns:a16="http://schemas.microsoft.com/office/drawing/2014/main" id="{CAC2A147-5145-3C3B-2010-573170E2A8EC}"/>
              </a:ext>
            </a:extLst>
          </p:cNvPr>
          <p:cNvCxnSpPr>
            <a:cxnSpLocks/>
            <a:stCxn id="32" idx="1"/>
            <a:endCxn id="50" idx="1"/>
          </p:cNvCxnSpPr>
          <p:nvPr/>
        </p:nvCxnSpPr>
        <p:spPr>
          <a:xfrm rot="10800000" flipH="1">
            <a:off x="1126320" y="4826175"/>
            <a:ext cx="49769" cy="1278794"/>
          </a:xfrm>
          <a:prstGeom prst="curvedConnector3">
            <a:avLst>
              <a:gd name="adj1" fmla="val -1832830"/>
            </a:avLst>
          </a:prstGeom>
          <a:ln w="28575">
            <a:tailEnd type="triangle"/>
          </a:ln>
        </p:spPr>
        <p:style>
          <a:lnRef idx="1">
            <a:schemeClr val="dk1"/>
          </a:lnRef>
          <a:fillRef idx="0">
            <a:schemeClr val="dk1"/>
          </a:fillRef>
          <a:effectRef idx="0">
            <a:schemeClr val="dk1"/>
          </a:effectRef>
          <a:fontRef idx="minor">
            <a:schemeClr val="tx1"/>
          </a:fontRef>
        </p:style>
      </p:cxnSp>
      <p:cxnSp>
        <p:nvCxnSpPr>
          <p:cNvPr id="61" name="直線單箭頭接點 41">
            <a:extLst>
              <a:ext uri="{FF2B5EF4-FFF2-40B4-BE49-F238E27FC236}">
                <a16:creationId xmlns:a16="http://schemas.microsoft.com/office/drawing/2014/main" id="{1EE79D2C-8384-2B20-A03F-D9B8A20F9EB7}"/>
              </a:ext>
            </a:extLst>
          </p:cNvPr>
          <p:cNvCxnSpPr>
            <a:cxnSpLocks/>
          </p:cNvCxnSpPr>
          <p:nvPr/>
        </p:nvCxnSpPr>
        <p:spPr>
          <a:xfrm>
            <a:off x="1781346" y="3971804"/>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42">
            <a:extLst>
              <a:ext uri="{FF2B5EF4-FFF2-40B4-BE49-F238E27FC236}">
                <a16:creationId xmlns:a16="http://schemas.microsoft.com/office/drawing/2014/main" id="{09CE149A-931C-F097-D0E6-A95C69598451}"/>
              </a:ext>
            </a:extLst>
          </p:cNvPr>
          <p:cNvCxnSpPr>
            <a:cxnSpLocks/>
          </p:cNvCxnSpPr>
          <p:nvPr/>
        </p:nvCxnSpPr>
        <p:spPr>
          <a:xfrm flipV="1">
            <a:off x="1602633" y="4137271"/>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44">
            <a:extLst>
              <a:ext uri="{FF2B5EF4-FFF2-40B4-BE49-F238E27FC236}">
                <a16:creationId xmlns:a16="http://schemas.microsoft.com/office/drawing/2014/main" id="{122DD1C6-6C85-F549-6C17-E96A5CE67F8A}"/>
              </a:ext>
            </a:extLst>
          </p:cNvPr>
          <p:cNvCxnSpPr>
            <a:cxnSpLocks/>
          </p:cNvCxnSpPr>
          <p:nvPr/>
        </p:nvCxnSpPr>
        <p:spPr>
          <a:xfrm>
            <a:off x="2467527" y="3971804"/>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46">
            <a:extLst>
              <a:ext uri="{FF2B5EF4-FFF2-40B4-BE49-F238E27FC236}">
                <a16:creationId xmlns:a16="http://schemas.microsoft.com/office/drawing/2014/main" id="{B0475A52-CBAC-4BA7-EF02-C65A8450DCE4}"/>
              </a:ext>
            </a:extLst>
          </p:cNvPr>
          <p:cNvCxnSpPr>
            <a:cxnSpLocks/>
          </p:cNvCxnSpPr>
          <p:nvPr/>
        </p:nvCxnSpPr>
        <p:spPr>
          <a:xfrm>
            <a:off x="3169744" y="3971804"/>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47">
            <a:extLst>
              <a:ext uri="{FF2B5EF4-FFF2-40B4-BE49-F238E27FC236}">
                <a16:creationId xmlns:a16="http://schemas.microsoft.com/office/drawing/2014/main" id="{082643B3-A4A6-23A8-1F21-7046F2B6528E}"/>
              </a:ext>
            </a:extLst>
          </p:cNvPr>
          <p:cNvCxnSpPr>
            <a:cxnSpLocks/>
          </p:cNvCxnSpPr>
          <p:nvPr/>
        </p:nvCxnSpPr>
        <p:spPr>
          <a:xfrm flipH="1">
            <a:off x="1767758" y="3900133"/>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48">
            <a:extLst>
              <a:ext uri="{FF2B5EF4-FFF2-40B4-BE49-F238E27FC236}">
                <a16:creationId xmlns:a16="http://schemas.microsoft.com/office/drawing/2014/main" id="{B225B2DB-BA1E-5872-5CCA-9DDF44EA15A6}"/>
              </a:ext>
            </a:extLst>
          </p:cNvPr>
          <p:cNvCxnSpPr>
            <a:cxnSpLocks/>
          </p:cNvCxnSpPr>
          <p:nvPr/>
        </p:nvCxnSpPr>
        <p:spPr>
          <a:xfrm flipH="1">
            <a:off x="2453938" y="3900133"/>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49">
            <a:extLst>
              <a:ext uri="{FF2B5EF4-FFF2-40B4-BE49-F238E27FC236}">
                <a16:creationId xmlns:a16="http://schemas.microsoft.com/office/drawing/2014/main" id="{0A894654-4AEB-436C-BC18-949E7329ECA0}"/>
              </a:ext>
            </a:extLst>
          </p:cNvPr>
          <p:cNvCxnSpPr>
            <a:cxnSpLocks/>
          </p:cNvCxnSpPr>
          <p:nvPr/>
        </p:nvCxnSpPr>
        <p:spPr>
          <a:xfrm flipH="1">
            <a:off x="3156155" y="3900133"/>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6">
            <a:extLst>
              <a:ext uri="{FF2B5EF4-FFF2-40B4-BE49-F238E27FC236}">
                <a16:creationId xmlns:a16="http://schemas.microsoft.com/office/drawing/2014/main" id="{309B57B3-01D3-0D18-04E5-3CCAF0DCD402}"/>
              </a:ext>
            </a:extLst>
          </p:cNvPr>
          <p:cNvCxnSpPr>
            <a:cxnSpLocks/>
          </p:cNvCxnSpPr>
          <p:nvPr/>
        </p:nvCxnSpPr>
        <p:spPr>
          <a:xfrm flipV="1">
            <a:off x="2287751" y="4137271"/>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7">
            <a:extLst>
              <a:ext uri="{FF2B5EF4-FFF2-40B4-BE49-F238E27FC236}">
                <a16:creationId xmlns:a16="http://schemas.microsoft.com/office/drawing/2014/main" id="{863E1761-F17B-27A3-40CD-0AF0C7FB69B3}"/>
              </a:ext>
            </a:extLst>
          </p:cNvPr>
          <p:cNvCxnSpPr>
            <a:cxnSpLocks/>
          </p:cNvCxnSpPr>
          <p:nvPr/>
        </p:nvCxnSpPr>
        <p:spPr>
          <a:xfrm flipV="1">
            <a:off x="2979733" y="4125712"/>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68">
            <a:extLst>
              <a:ext uri="{FF2B5EF4-FFF2-40B4-BE49-F238E27FC236}">
                <a16:creationId xmlns:a16="http://schemas.microsoft.com/office/drawing/2014/main" id="{AA97AEB9-E422-5252-EF28-03D2C7C1B123}"/>
              </a:ext>
            </a:extLst>
          </p:cNvPr>
          <p:cNvCxnSpPr>
            <a:cxnSpLocks/>
          </p:cNvCxnSpPr>
          <p:nvPr/>
        </p:nvCxnSpPr>
        <p:spPr>
          <a:xfrm flipV="1">
            <a:off x="3685439" y="4125712"/>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69">
            <a:extLst>
              <a:ext uri="{FF2B5EF4-FFF2-40B4-BE49-F238E27FC236}">
                <a16:creationId xmlns:a16="http://schemas.microsoft.com/office/drawing/2014/main" id="{BE80CB98-E8C5-8627-E3E9-27B1E2979169}"/>
              </a:ext>
            </a:extLst>
          </p:cNvPr>
          <p:cNvCxnSpPr>
            <a:cxnSpLocks/>
          </p:cNvCxnSpPr>
          <p:nvPr/>
        </p:nvCxnSpPr>
        <p:spPr>
          <a:xfrm flipV="1">
            <a:off x="1602086" y="3684257"/>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0">
            <a:extLst>
              <a:ext uri="{FF2B5EF4-FFF2-40B4-BE49-F238E27FC236}">
                <a16:creationId xmlns:a16="http://schemas.microsoft.com/office/drawing/2014/main" id="{4D496F6C-FE0C-E07A-B5CF-75837E795134}"/>
              </a:ext>
            </a:extLst>
          </p:cNvPr>
          <p:cNvCxnSpPr>
            <a:cxnSpLocks/>
          </p:cNvCxnSpPr>
          <p:nvPr/>
        </p:nvCxnSpPr>
        <p:spPr>
          <a:xfrm flipV="1">
            <a:off x="2287204" y="3684257"/>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1">
            <a:extLst>
              <a:ext uri="{FF2B5EF4-FFF2-40B4-BE49-F238E27FC236}">
                <a16:creationId xmlns:a16="http://schemas.microsoft.com/office/drawing/2014/main" id="{476132A8-A239-232F-1272-7FF8858266E3}"/>
              </a:ext>
            </a:extLst>
          </p:cNvPr>
          <p:cNvCxnSpPr>
            <a:cxnSpLocks/>
          </p:cNvCxnSpPr>
          <p:nvPr/>
        </p:nvCxnSpPr>
        <p:spPr>
          <a:xfrm flipV="1">
            <a:off x="2979185" y="3672697"/>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2">
            <a:extLst>
              <a:ext uri="{FF2B5EF4-FFF2-40B4-BE49-F238E27FC236}">
                <a16:creationId xmlns:a16="http://schemas.microsoft.com/office/drawing/2014/main" id="{0C8357C3-9FE7-436B-DE81-E62D7167915B}"/>
              </a:ext>
            </a:extLst>
          </p:cNvPr>
          <p:cNvCxnSpPr>
            <a:cxnSpLocks/>
          </p:cNvCxnSpPr>
          <p:nvPr/>
        </p:nvCxnSpPr>
        <p:spPr>
          <a:xfrm flipV="1">
            <a:off x="3684892" y="3672697"/>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矩形: 圓角 73">
            <a:extLst>
              <a:ext uri="{FF2B5EF4-FFF2-40B4-BE49-F238E27FC236}">
                <a16:creationId xmlns:a16="http://schemas.microsoft.com/office/drawing/2014/main" id="{48F0DB36-7377-055B-6A8C-4B9A1EC9D398}"/>
              </a:ext>
            </a:extLst>
          </p:cNvPr>
          <p:cNvSpPr/>
          <p:nvPr/>
        </p:nvSpPr>
        <p:spPr>
          <a:xfrm>
            <a:off x="1181940" y="3874393"/>
            <a:ext cx="2867764" cy="566257"/>
          </a:xfrm>
          <a:prstGeom prst="roundRect">
            <a:avLst/>
          </a:prstGeom>
          <a:solidFill>
            <a:schemeClr val="accent5">
              <a:lumMod val="20000"/>
              <a:lumOff val="80000"/>
            </a:schemeClr>
          </a:solidFill>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latin typeface="Corbel" panose="020B0503020204020204" pitchFamily="34" charset="0"/>
              </a:rPr>
              <a:t>Self-Attention Layer</a:t>
            </a:r>
            <a:endParaRPr lang="zh-TW" altLang="en-US" sz="240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78" name="矩形 50">
                <a:extLst>
                  <a:ext uri="{FF2B5EF4-FFF2-40B4-BE49-F238E27FC236}">
                    <a16:creationId xmlns:a16="http://schemas.microsoft.com/office/drawing/2014/main" id="{54DCA142-285F-544D-3756-0B2CE4596E89}"/>
                  </a:ext>
                </a:extLst>
              </p:cNvPr>
              <p:cNvSpPr/>
              <p:nvPr/>
            </p:nvSpPr>
            <p:spPr>
              <a:xfrm>
                <a:off x="1161831" y="3355149"/>
                <a:ext cx="2769565" cy="337062"/>
              </a:xfrm>
              <a:prstGeom prst="rect">
                <a:avLst/>
              </a:prstGeom>
              <a:solidFill>
                <a:schemeClr val="accent1">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b="1" i="1">
                              <a:latin typeface="Cambria Math" panose="02040503050406030204" pitchFamily="18" charset="0"/>
                            </a:rPr>
                            <m:t>𝒉</m:t>
                          </m:r>
                        </m:e>
                        <m:sub>
                          <m:r>
                            <a:rPr lang="en-US" sz="2400" b="1" i="1" smtClean="0">
                              <a:latin typeface="Cambria Math" panose="02040503050406030204" pitchFamily="18" charset="0"/>
                            </a:rPr>
                            <m:t>𝟐</m:t>
                          </m:r>
                        </m:sub>
                        <m:sup/>
                      </m:sSubSup>
                    </m:oMath>
                  </m:oMathPara>
                </a14:m>
                <a:endParaRPr lang="zh-TW" altLang="en-US" sz="2400" dirty="0">
                  <a:latin typeface="Corbel" panose="020B0503020204020204" pitchFamily="34" charset="0"/>
                  <a:cs typeface="Tahoma" panose="020B0604030504040204" pitchFamily="34" charset="0"/>
                </a:endParaRPr>
              </a:p>
            </p:txBody>
          </p:sp>
        </mc:Choice>
        <mc:Fallback xmlns="">
          <p:sp>
            <p:nvSpPr>
              <p:cNvPr id="78" name="矩形 50">
                <a:extLst>
                  <a:ext uri="{FF2B5EF4-FFF2-40B4-BE49-F238E27FC236}">
                    <a16:creationId xmlns:a16="http://schemas.microsoft.com/office/drawing/2014/main" id="{54DCA142-285F-544D-3756-0B2CE4596E89}"/>
                  </a:ext>
                </a:extLst>
              </p:cNvPr>
              <p:cNvSpPr>
                <a:spLocks noRot="1" noChangeAspect="1" noMove="1" noResize="1" noEditPoints="1" noAdjustHandles="1" noChangeArrowheads="1" noChangeShapeType="1" noTextEdit="1"/>
              </p:cNvSpPr>
              <p:nvPr/>
            </p:nvSpPr>
            <p:spPr>
              <a:xfrm>
                <a:off x="1161831" y="3355149"/>
                <a:ext cx="2769565" cy="337062"/>
              </a:xfrm>
              <a:prstGeom prst="rect">
                <a:avLst/>
              </a:prstGeom>
              <a:blipFill>
                <a:blip r:embed="rId5"/>
                <a:stretch>
                  <a:fillRect b="-8621"/>
                </a:stretch>
              </a:blipFill>
              <a:ln>
                <a:solidFill>
                  <a:schemeClr val="bg1"/>
                </a:solidFill>
              </a:ln>
            </p:spPr>
            <p:txBody>
              <a:bodyPr/>
              <a:lstStyle/>
              <a:p>
                <a:r>
                  <a:rPr lang="en-US">
                    <a:noFill/>
                  </a:rPr>
                  <a:t> </a:t>
                </a:r>
              </a:p>
            </p:txBody>
          </p:sp>
        </mc:Fallback>
      </mc:AlternateContent>
      <p:cxnSp>
        <p:nvCxnSpPr>
          <p:cNvPr id="79" name="Curved Connector 78">
            <a:extLst>
              <a:ext uri="{FF2B5EF4-FFF2-40B4-BE49-F238E27FC236}">
                <a16:creationId xmlns:a16="http://schemas.microsoft.com/office/drawing/2014/main" id="{6F6ECCC1-D8C2-948F-BC53-89F86BFE5A57}"/>
              </a:ext>
            </a:extLst>
          </p:cNvPr>
          <p:cNvCxnSpPr>
            <a:cxnSpLocks/>
            <a:stCxn id="50" idx="1"/>
            <a:endCxn id="78" idx="1"/>
          </p:cNvCxnSpPr>
          <p:nvPr/>
        </p:nvCxnSpPr>
        <p:spPr>
          <a:xfrm rot="10800000">
            <a:off x="1161832" y="3523681"/>
            <a:ext cx="14259" cy="1302495"/>
          </a:xfrm>
          <a:prstGeom prst="curvedConnector3">
            <a:avLst>
              <a:gd name="adj1" fmla="val 6310450"/>
            </a:avLst>
          </a:prstGeom>
          <a:ln w="28575">
            <a:tailEnd type="triangle"/>
          </a:ln>
        </p:spPr>
        <p:style>
          <a:lnRef idx="1">
            <a:schemeClr val="dk1"/>
          </a:lnRef>
          <a:fillRef idx="0">
            <a:schemeClr val="dk1"/>
          </a:fillRef>
          <a:effectRef idx="0">
            <a:schemeClr val="dk1"/>
          </a:effectRef>
          <a:fontRef idx="minor">
            <a:schemeClr val="tx1"/>
          </a:fontRef>
        </p:style>
      </p:cxnSp>
      <p:cxnSp>
        <p:nvCxnSpPr>
          <p:cNvPr id="81" name="直線單箭頭接點 41">
            <a:extLst>
              <a:ext uri="{FF2B5EF4-FFF2-40B4-BE49-F238E27FC236}">
                <a16:creationId xmlns:a16="http://schemas.microsoft.com/office/drawing/2014/main" id="{411D6803-FF02-DFD7-092F-9FCF4D94EA0C}"/>
              </a:ext>
            </a:extLst>
          </p:cNvPr>
          <p:cNvCxnSpPr>
            <a:cxnSpLocks/>
          </p:cNvCxnSpPr>
          <p:nvPr/>
        </p:nvCxnSpPr>
        <p:spPr>
          <a:xfrm>
            <a:off x="1725726" y="2652663"/>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42">
            <a:extLst>
              <a:ext uri="{FF2B5EF4-FFF2-40B4-BE49-F238E27FC236}">
                <a16:creationId xmlns:a16="http://schemas.microsoft.com/office/drawing/2014/main" id="{1DE7719B-99EB-67AB-414B-35A2A27E4C51}"/>
              </a:ext>
            </a:extLst>
          </p:cNvPr>
          <p:cNvCxnSpPr>
            <a:cxnSpLocks/>
          </p:cNvCxnSpPr>
          <p:nvPr/>
        </p:nvCxnSpPr>
        <p:spPr>
          <a:xfrm flipV="1">
            <a:off x="1547013" y="2818130"/>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單箭頭接點 44">
            <a:extLst>
              <a:ext uri="{FF2B5EF4-FFF2-40B4-BE49-F238E27FC236}">
                <a16:creationId xmlns:a16="http://schemas.microsoft.com/office/drawing/2014/main" id="{C16A254B-32C2-C909-5FC8-D553CB5BD25E}"/>
              </a:ext>
            </a:extLst>
          </p:cNvPr>
          <p:cNvCxnSpPr>
            <a:cxnSpLocks/>
          </p:cNvCxnSpPr>
          <p:nvPr/>
        </p:nvCxnSpPr>
        <p:spPr>
          <a:xfrm>
            <a:off x="2411907" y="2652663"/>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單箭頭接點 46">
            <a:extLst>
              <a:ext uri="{FF2B5EF4-FFF2-40B4-BE49-F238E27FC236}">
                <a16:creationId xmlns:a16="http://schemas.microsoft.com/office/drawing/2014/main" id="{70C808D4-AD76-DA3B-8218-AD64F5A71197}"/>
              </a:ext>
            </a:extLst>
          </p:cNvPr>
          <p:cNvCxnSpPr>
            <a:cxnSpLocks/>
          </p:cNvCxnSpPr>
          <p:nvPr/>
        </p:nvCxnSpPr>
        <p:spPr>
          <a:xfrm>
            <a:off x="3114124" y="2652663"/>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單箭頭接點 47">
            <a:extLst>
              <a:ext uri="{FF2B5EF4-FFF2-40B4-BE49-F238E27FC236}">
                <a16:creationId xmlns:a16="http://schemas.microsoft.com/office/drawing/2014/main" id="{73645C76-BA79-64A0-B59B-8F66DF1ACDCB}"/>
              </a:ext>
            </a:extLst>
          </p:cNvPr>
          <p:cNvCxnSpPr>
            <a:cxnSpLocks/>
          </p:cNvCxnSpPr>
          <p:nvPr/>
        </p:nvCxnSpPr>
        <p:spPr>
          <a:xfrm flipH="1">
            <a:off x="1712138" y="2580992"/>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單箭頭接點 48">
            <a:extLst>
              <a:ext uri="{FF2B5EF4-FFF2-40B4-BE49-F238E27FC236}">
                <a16:creationId xmlns:a16="http://schemas.microsoft.com/office/drawing/2014/main" id="{56A83915-AECC-12A2-E4EE-925CB65DA8E1}"/>
              </a:ext>
            </a:extLst>
          </p:cNvPr>
          <p:cNvCxnSpPr>
            <a:cxnSpLocks/>
          </p:cNvCxnSpPr>
          <p:nvPr/>
        </p:nvCxnSpPr>
        <p:spPr>
          <a:xfrm flipH="1">
            <a:off x="2398318" y="2580992"/>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單箭頭接點 49">
            <a:extLst>
              <a:ext uri="{FF2B5EF4-FFF2-40B4-BE49-F238E27FC236}">
                <a16:creationId xmlns:a16="http://schemas.microsoft.com/office/drawing/2014/main" id="{C4C18659-D8FF-7B58-DB78-FC88DDED1B68}"/>
              </a:ext>
            </a:extLst>
          </p:cNvPr>
          <p:cNvCxnSpPr>
            <a:cxnSpLocks/>
          </p:cNvCxnSpPr>
          <p:nvPr/>
        </p:nvCxnSpPr>
        <p:spPr>
          <a:xfrm flipH="1">
            <a:off x="3100535" y="2580992"/>
            <a:ext cx="3414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66">
            <a:extLst>
              <a:ext uri="{FF2B5EF4-FFF2-40B4-BE49-F238E27FC236}">
                <a16:creationId xmlns:a16="http://schemas.microsoft.com/office/drawing/2014/main" id="{1787B41B-89CA-567B-0BAE-9C004D28AF51}"/>
              </a:ext>
            </a:extLst>
          </p:cNvPr>
          <p:cNvCxnSpPr>
            <a:cxnSpLocks/>
          </p:cNvCxnSpPr>
          <p:nvPr/>
        </p:nvCxnSpPr>
        <p:spPr>
          <a:xfrm flipV="1">
            <a:off x="2232131" y="2818130"/>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67">
            <a:extLst>
              <a:ext uri="{FF2B5EF4-FFF2-40B4-BE49-F238E27FC236}">
                <a16:creationId xmlns:a16="http://schemas.microsoft.com/office/drawing/2014/main" id="{8E140C1B-8F65-07F4-0086-D8A823F45DBF}"/>
              </a:ext>
            </a:extLst>
          </p:cNvPr>
          <p:cNvCxnSpPr>
            <a:cxnSpLocks/>
          </p:cNvCxnSpPr>
          <p:nvPr/>
        </p:nvCxnSpPr>
        <p:spPr>
          <a:xfrm flipV="1">
            <a:off x="2924113" y="2806571"/>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68">
            <a:extLst>
              <a:ext uri="{FF2B5EF4-FFF2-40B4-BE49-F238E27FC236}">
                <a16:creationId xmlns:a16="http://schemas.microsoft.com/office/drawing/2014/main" id="{1B2183F9-B895-E798-6539-9B4A5E81740A}"/>
              </a:ext>
            </a:extLst>
          </p:cNvPr>
          <p:cNvCxnSpPr>
            <a:cxnSpLocks/>
          </p:cNvCxnSpPr>
          <p:nvPr/>
        </p:nvCxnSpPr>
        <p:spPr>
          <a:xfrm flipV="1">
            <a:off x="3629819" y="2806571"/>
            <a:ext cx="0" cy="479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69">
            <a:extLst>
              <a:ext uri="{FF2B5EF4-FFF2-40B4-BE49-F238E27FC236}">
                <a16:creationId xmlns:a16="http://schemas.microsoft.com/office/drawing/2014/main" id="{C6D7E293-F21E-B613-72DE-37C3E5A5033C}"/>
              </a:ext>
            </a:extLst>
          </p:cNvPr>
          <p:cNvCxnSpPr>
            <a:cxnSpLocks/>
          </p:cNvCxnSpPr>
          <p:nvPr/>
        </p:nvCxnSpPr>
        <p:spPr>
          <a:xfrm flipV="1">
            <a:off x="1546466" y="2365116"/>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單箭頭接點 70">
            <a:extLst>
              <a:ext uri="{FF2B5EF4-FFF2-40B4-BE49-F238E27FC236}">
                <a16:creationId xmlns:a16="http://schemas.microsoft.com/office/drawing/2014/main" id="{F95FC854-6CD0-760C-FA33-0BB3048760AC}"/>
              </a:ext>
            </a:extLst>
          </p:cNvPr>
          <p:cNvCxnSpPr>
            <a:cxnSpLocks/>
          </p:cNvCxnSpPr>
          <p:nvPr/>
        </p:nvCxnSpPr>
        <p:spPr>
          <a:xfrm flipV="1">
            <a:off x="2231584" y="2365116"/>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單箭頭接點 71">
            <a:extLst>
              <a:ext uri="{FF2B5EF4-FFF2-40B4-BE49-F238E27FC236}">
                <a16:creationId xmlns:a16="http://schemas.microsoft.com/office/drawing/2014/main" id="{3F427A0D-293C-5ABD-C15F-60E4FB2E89F3}"/>
              </a:ext>
            </a:extLst>
          </p:cNvPr>
          <p:cNvCxnSpPr>
            <a:cxnSpLocks/>
          </p:cNvCxnSpPr>
          <p:nvPr/>
        </p:nvCxnSpPr>
        <p:spPr>
          <a:xfrm flipV="1">
            <a:off x="2923565" y="2353556"/>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72">
            <a:extLst>
              <a:ext uri="{FF2B5EF4-FFF2-40B4-BE49-F238E27FC236}">
                <a16:creationId xmlns:a16="http://schemas.microsoft.com/office/drawing/2014/main" id="{C00169BF-FDD5-B8F4-3542-A946F6921C28}"/>
              </a:ext>
            </a:extLst>
          </p:cNvPr>
          <p:cNvCxnSpPr>
            <a:cxnSpLocks/>
          </p:cNvCxnSpPr>
          <p:nvPr/>
        </p:nvCxnSpPr>
        <p:spPr>
          <a:xfrm flipV="1">
            <a:off x="3629272" y="2353556"/>
            <a:ext cx="0" cy="2979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矩形: 圓角 73">
            <a:extLst>
              <a:ext uri="{FF2B5EF4-FFF2-40B4-BE49-F238E27FC236}">
                <a16:creationId xmlns:a16="http://schemas.microsoft.com/office/drawing/2014/main" id="{5C608EED-AB52-B5EC-0AC6-C3FF72E37332}"/>
              </a:ext>
            </a:extLst>
          </p:cNvPr>
          <p:cNvSpPr/>
          <p:nvPr/>
        </p:nvSpPr>
        <p:spPr>
          <a:xfrm>
            <a:off x="1126320" y="2555252"/>
            <a:ext cx="2867764" cy="566257"/>
          </a:xfrm>
          <a:prstGeom prst="roundRect">
            <a:avLst/>
          </a:prstGeom>
          <a:solidFill>
            <a:schemeClr val="accent5">
              <a:lumMod val="20000"/>
              <a:lumOff val="80000"/>
            </a:schemeClr>
          </a:solidFill>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latin typeface="Corbel" panose="020B0503020204020204" pitchFamily="34" charset="0"/>
              </a:rPr>
              <a:t>Self-Attention Layer</a:t>
            </a:r>
            <a:endParaRPr lang="zh-TW" altLang="en-US" sz="240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97" name="矩形 50">
                <a:extLst>
                  <a:ext uri="{FF2B5EF4-FFF2-40B4-BE49-F238E27FC236}">
                    <a16:creationId xmlns:a16="http://schemas.microsoft.com/office/drawing/2014/main" id="{4DF0242F-027F-9E5C-1F4B-7B6BCB68B7ED}"/>
                  </a:ext>
                </a:extLst>
              </p:cNvPr>
              <p:cNvSpPr/>
              <p:nvPr/>
            </p:nvSpPr>
            <p:spPr>
              <a:xfrm>
                <a:off x="1159219" y="2036008"/>
                <a:ext cx="2769565" cy="337062"/>
              </a:xfrm>
              <a:prstGeom prst="rect">
                <a:avLst/>
              </a:prstGeom>
              <a:solidFill>
                <a:schemeClr val="accent1">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b="1" i="1">
                              <a:latin typeface="Cambria Math" panose="02040503050406030204" pitchFamily="18" charset="0"/>
                            </a:rPr>
                            <m:t>𝒉</m:t>
                          </m:r>
                        </m:e>
                        <m:sub>
                          <m:r>
                            <a:rPr lang="en-US" sz="2400" b="1" i="1" smtClean="0">
                              <a:latin typeface="Cambria Math" panose="02040503050406030204" pitchFamily="18" charset="0"/>
                            </a:rPr>
                            <m:t>𝟑</m:t>
                          </m:r>
                        </m:sub>
                        <m:sup>
                          <m:r>
                            <a:rPr lang="en-US" sz="2400" b="0" i="1" smtClean="0">
                              <a:latin typeface="Cambria Math" panose="02040503050406030204" pitchFamily="18" charset="0"/>
                            </a:rPr>
                            <m:t>𝑜𝑢𝑡</m:t>
                          </m:r>
                        </m:sup>
                      </m:sSubSup>
                    </m:oMath>
                  </m:oMathPara>
                </a14:m>
                <a:endParaRPr lang="zh-TW" altLang="en-US" sz="2400" dirty="0">
                  <a:latin typeface="Times New Roman" panose="02020603050405020304" pitchFamily="18" charset="0"/>
                  <a:cs typeface="Times New Roman" panose="02020603050405020304" pitchFamily="18" charset="0"/>
                </a:endParaRPr>
              </a:p>
            </p:txBody>
          </p:sp>
        </mc:Choice>
        <mc:Fallback xmlns="">
          <p:sp>
            <p:nvSpPr>
              <p:cNvPr id="97" name="矩形 50">
                <a:extLst>
                  <a:ext uri="{FF2B5EF4-FFF2-40B4-BE49-F238E27FC236}">
                    <a16:creationId xmlns:a16="http://schemas.microsoft.com/office/drawing/2014/main" id="{4DF0242F-027F-9E5C-1F4B-7B6BCB68B7ED}"/>
                  </a:ext>
                </a:extLst>
              </p:cNvPr>
              <p:cNvSpPr>
                <a:spLocks noRot="1" noChangeAspect="1" noMove="1" noResize="1" noEditPoints="1" noAdjustHandles="1" noChangeArrowheads="1" noChangeShapeType="1" noTextEdit="1"/>
              </p:cNvSpPr>
              <p:nvPr/>
            </p:nvSpPr>
            <p:spPr>
              <a:xfrm>
                <a:off x="1159219" y="2036008"/>
                <a:ext cx="2769565" cy="337062"/>
              </a:xfrm>
              <a:prstGeom prst="rect">
                <a:avLst/>
              </a:prstGeom>
              <a:blipFill>
                <a:blip r:embed="rId6"/>
                <a:stretch>
                  <a:fillRect b="-5263"/>
                </a:stretch>
              </a:blipFill>
              <a:ln>
                <a:solidFill>
                  <a:schemeClr val="bg1"/>
                </a:solidFill>
              </a:ln>
            </p:spPr>
            <p:txBody>
              <a:bodyPr/>
              <a:lstStyle/>
              <a:p>
                <a:r>
                  <a:rPr lang="en-US">
                    <a:noFill/>
                  </a:rPr>
                  <a:t> </a:t>
                </a:r>
              </a:p>
            </p:txBody>
          </p:sp>
        </mc:Fallback>
      </mc:AlternateContent>
      <p:cxnSp>
        <p:nvCxnSpPr>
          <p:cNvPr id="98" name="Curved Connector 97">
            <a:extLst>
              <a:ext uri="{FF2B5EF4-FFF2-40B4-BE49-F238E27FC236}">
                <a16:creationId xmlns:a16="http://schemas.microsoft.com/office/drawing/2014/main" id="{74073A49-9F2F-4BBF-0365-70F4A6E6C917}"/>
              </a:ext>
            </a:extLst>
          </p:cNvPr>
          <p:cNvCxnSpPr>
            <a:cxnSpLocks/>
            <a:stCxn id="78" idx="1"/>
            <a:endCxn id="97" idx="1"/>
          </p:cNvCxnSpPr>
          <p:nvPr/>
        </p:nvCxnSpPr>
        <p:spPr>
          <a:xfrm rot="10800000">
            <a:off x="1159219" y="2204540"/>
            <a:ext cx="2612" cy="1319141"/>
          </a:xfrm>
          <a:prstGeom prst="curvedConnector3">
            <a:avLst>
              <a:gd name="adj1" fmla="val 34003063"/>
            </a:avLst>
          </a:prstGeom>
          <a:ln w="28575">
            <a:tailEnd type="triangle"/>
          </a:ln>
        </p:spPr>
        <p:style>
          <a:lnRef idx="1">
            <a:schemeClr val="dk1"/>
          </a:lnRef>
          <a:fillRef idx="0">
            <a:schemeClr val="dk1"/>
          </a:fillRef>
          <a:effectRef idx="0">
            <a:schemeClr val="dk1"/>
          </a:effectRef>
          <a:fontRef idx="minor">
            <a:schemeClr val="tx1"/>
          </a:fontRef>
        </p:style>
      </p:cxnSp>
      <p:sp>
        <p:nvSpPr>
          <p:cNvPr id="106" name="Extract 105">
            <a:extLst>
              <a:ext uri="{FF2B5EF4-FFF2-40B4-BE49-F238E27FC236}">
                <a16:creationId xmlns:a16="http://schemas.microsoft.com/office/drawing/2014/main" id="{26602785-D650-2C6A-E9D4-1AF352BFD478}"/>
              </a:ext>
            </a:extLst>
          </p:cNvPr>
          <p:cNvSpPr/>
          <p:nvPr/>
        </p:nvSpPr>
        <p:spPr>
          <a:xfrm>
            <a:off x="1429201" y="1619390"/>
            <a:ext cx="2464065" cy="391060"/>
          </a:xfrm>
          <a:prstGeom prst="flowChartExtract">
            <a:avLst/>
          </a:prstGeom>
          <a:solidFill>
            <a:srgbClr val="FFD9D5"/>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BFABA5C1-1C18-9A96-F741-5D0DB346F36C}"/>
                  </a:ext>
                </a:extLst>
              </p:cNvPr>
              <p:cNvSpPr txBox="1"/>
              <p:nvPr/>
            </p:nvSpPr>
            <p:spPr>
              <a:xfrm>
                <a:off x="1767699" y="1159412"/>
                <a:ext cx="185980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1" i="1" smtClean="0">
                                  <a:latin typeface="Cambria Math" panose="02040503050406030204" pitchFamily="18" charset="0"/>
                                </a:rPr>
                                <m:t>𝒚</m:t>
                              </m:r>
                            </m:e>
                          </m:acc>
                        </m:e>
                        <m:sub>
                          <m:r>
                            <m:rPr>
                              <m:sty m:val="p"/>
                            </m:rPr>
                            <a:rPr lang="en-US" sz="2400" b="0" i="0" smtClean="0">
                              <a:latin typeface="Cambria Math" panose="02040503050406030204" pitchFamily="18" charset="0"/>
                            </a:rPr>
                            <m:t>test</m:t>
                          </m:r>
                        </m:sub>
                      </m:sSub>
                    </m:oMath>
                  </m:oMathPara>
                </a14:m>
                <a:endParaRPr lang="en-US" sz="2400" dirty="0"/>
              </a:p>
            </p:txBody>
          </p:sp>
        </mc:Choice>
        <mc:Fallback xmlns="">
          <p:sp>
            <p:nvSpPr>
              <p:cNvPr id="110" name="TextBox 109">
                <a:extLst>
                  <a:ext uri="{FF2B5EF4-FFF2-40B4-BE49-F238E27FC236}">
                    <a16:creationId xmlns:a16="http://schemas.microsoft.com/office/drawing/2014/main" id="{BFABA5C1-1C18-9A96-F741-5D0DB346F36C}"/>
                  </a:ext>
                </a:extLst>
              </p:cNvPr>
              <p:cNvSpPr txBox="1">
                <a:spLocks noRot="1" noChangeAspect="1" noMove="1" noResize="1" noEditPoints="1" noAdjustHandles="1" noChangeArrowheads="1" noChangeShapeType="1" noTextEdit="1"/>
              </p:cNvSpPr>
              <p:nvPr/>
            </p:nvSpPr>
            <p:spPr>
              <a:xfrm>
                <a:off x="1767699" y="1159412"/>
                <a:ext cx="1859807" cy="461665"/>
              </a:xfrm>
              <a:prstGeom prst="rect">
                <a:avLst/>
              </a:prstGeom>
              <a:blipFill>
                <a:blip r:embed="rId7"/>
                <a:stretch>
                  <a:fillRect t="-5263" b="-10526"/>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9FC3B766-6137-FA2D-8E6D-EA0207488202}"/>
              </a:ext>
            </a:extLst>
          </p:cNvPr>
          <p:cNvGrpSpPr/>
          <p:nvPr/>
        </p:nvGrpSpPr>
        <p:grpSpPr>
          <a:xfrm>
            <a:off x="4294742" y="4174927"/>
            <a:ext cx="6037297" cy="1256947"/>
            <a:chOff x="4294742" y="4174927"/>
            <a:chExt cx="6037297" cy="1256947"/>
          </a:xfrm>
        </p:grpSpPr>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D1530AFC-A4DF-07F1-A8DA-DFD1E4642328}"/>
                    </a:ext>
                  </a:extLst>
                </p:cNvPr>
                <p:cNvSpPr txBox="1"/>
                <p:nvPr/>
              </p:nvSpPr>
              <p:spPr>
                <a:xfrm>
                  <a:off x="5213040" y="4174927"/>
                  <a:ext cx="5118999" cy="1256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b="1" i="1" smtClean="0">
                                <a:latin typeface="Cambria Math" panose="02040503050406030204" pitchFamily="18" charset="0"/>
                              </a:rPr>
                              <m:t>𝒘</m:t>
                            </m:r>
                          </m:e>
                          <m:sub/>
                          <m:sup>
                            <m:r>
                              <a:rPr lang="en-US" sz="2800" b="0" i="1" smtClean="0">
                                <a:latin typeface="Cambria Math" panose="02040503050406030204" pitchFamily="18" charset="0"/>
                              </a:rPr>
                              <m:t>1</m:t>
                            </m:r>
                          </m:sup>
                        </m:sSubSup>
                        <m:r>
                          <a:rPr lang="en-US" sz="2800" i="1">
                            <a:latin typeface="Cambria Math" panose="02040503050406030204" pitchFamily="18" charset="0"/>
                          </a:rPr>
                          <m:t>=</m:t>
                        </m:r>
                        <m:sSubSup>
                          <m:sSubSupPr>
                            <m:ctrlPr>
                              <a:rPr lang="en-US" sz="2800" i="1">
                                <a:latin typeface="Cambria Math" panose="02040503050406030204" pitchFamily="18" charset="0"/>
                              </a:rPr>
                            </m:ctrlPr>
                          </m:sSubSupPr>
                          <m:e>
                            <m:r>
                              <a:rPr lang="en-US" sz="2800" b="1" i="1">
                                <a:latin typeface="Cambria Math" panose="02040503050406030204" pitchFamily="18" charset="0"/>
                              </a:rPr>
                              <m:t>𝒘</m:t>
                            </m:r>
                          </m:e>
                          <m:sub/>
                          <m:sup>
                            <m:r>
                              <a:rPr lang="en-US" sz="2800" b="0" i="1" smtClean="0">
                                <a:latin typeface="Cambria Math" panose="02040503050406030204" pitchFamily="18" charset="0"/>
                              </a:rPr>
                              <m:t>0</m:t>
                            </m:r>
                          </m:sup>
                        </m:sSubSup>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i="1">
                                <a:latin typeface="Cambria Math" panose="02040503050406030204" pitchFamily="18" charset="0"/>
                              </a:rPr>
                              <m:t>𝜂</m:t>
                            </m:r>
                          </m:num>
                          <m:den>
                            <m:r>
                              <a:rPr lang="en-US" sz="2800" b="0" i="1" smtClean="0">
                                <a:latin typeface="Cambria Math" panose="02040503050406030204" pitchFamily="18" charset="0"/>
                              </a:rPr>
                              <m:t>𝑁</m:t>
                            </m:r>
                          </m:den>
                        </m:f>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𝑁</m:t>
                            </m:r>
                          </m:sup>
                          <m:e>
                            <m:r>
                              <m:rPr>
                                <m:sty m:val="p"/>
                              </m:rPr>
                              <a:rPr lang="en-US" sz="2800" b="0" i="0" smtClean="0">
                                <a:latin typeface="Cambria Math" panose="02040503050406030204" pitchFamily="18" charset="0"/>
                              </a:rPr>
                              <m:t>∇</m:t>
                            </m:r>
                            <m:r>
                              <a:rPr lang="en-US" sz="2800" b="0" i="1" smtClean="0">
                                <a:latin typeface="Cambria Math" panose="02040503050406030204" pitchFamily="18" charset="0"/>
                              </a:rPr>
                              <m:t>ℓ(</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sSub>
                                  <m:sSubPr>
                                    <m:ctrlPr>
                                      <a:rPr lang="en-US" sz="2800" i="1" smtClean="0">
                                        <a:latin typeface="Cambria Math" panose="02040503050406030204" pitchFamily="18" charset="0"/>
                                      </a:rPr>
                                    </m:ctrlPr>
                                  </m:sSubPr>
                                  <m:e>
                                    <m:r>
                                      <a:rPr lang="en-US" sz="2800" b="1" i="1" smtClean="0">
                                        <a:latin typeface="Cambria Math" panose="02040503050406030204" pitchFamily="18" charset="0"/>
                                      </a:rPr>
                                      <m:t>𝒙</m:t>
                                    </m:r>
                                  </m:e>
                                  <m:sub>
                                    <m:r>
                                      <a:rPr lang="en-US" sz="2800" b="0" i="1" smtClean="0">
                                        <a:latin typeface="Cambria Math" panose="02040503050406030204" pitchFamily="18" charset="0"/>
                                      </a:rPr>
                                      <m:t>𝑖</m:t>
                                    </m:r>
                                  </m:sub>
                                </m:sSub>
                              </m:e>
                            </m:d>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1" i="1" smtClean="0">
                                    <a:latin typeface="Cambria Math" panose="02040503050406030204" pitchFamily="18" charset="0"/>
                                  </a:rPr>
                                  <m:t>𝒚</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e>
                        </m:nary>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11" name="TextBox 110">
                  <a:extLst>
                    <a:ext uri="{FF2B5EF4-FFF2-40B4-BE49-F238E27FC236}">
                      <a16:creationId xmlns:a16="http://schemas.microsoft.com/office/drawing/2014/main" id="{D1530AFC-A4DF-07F1-A8DA-DFD1E4642328}"/>
                    </a:ext>
                  </a:extLst>
                </p:cNvPr>
                <p:cNvSpPr txBox="1">
                  <a:spLocks noRot="1" noChangeAspect="1" noMove="1" noResize="1" noEditPoints="1" noAdjustHandles="1" noChangeArrowheads="1" noChangeShapeType="1" noTextEdit="1"/>
                </p:cNvSpPr>
                <p:nvPr/>
              </p:nvSpPr>
              <p:spPr>
                <a:xfrm>
                  <a:off x="5213040" y="4174927"/>
                  <a:ext cx="5118999" cy="1256947"/>
                </a:xfrm>
                <a:prstGeom prst="rect">
                  <a:avLst/>
                </a:prstGeom>
                <a:blipFill>
                  <a:blip r:embed="rId8"/>
                  <a:stretch>
                    <a:fillRect/>
                  </a:stretch>
                </a:blipFill>
              </p:spPr>
              <p:txBody>
                <a:bodyPr/>
                <a:lstStyle/>
                <a:p>
                  <a:r>
                    <a:rPr lang="en-US">
                      <a:noFill/>
                    </a:rPr>
                    <a:t> </a:t>
                  </a:r>
                </a:p>
              </p:txBody>
            </p:sp>
          </mc:Fallback>
        </mc:AlternateContent>
        <p:cxnSp>
          <p:nvCxnSpPr>
            <p:cNvPr id="127" name="Straight Arrow Connector 126">
              <a:extLst>
                <a:ext uri="{FF2B5EF4-FFF2-40B4-BE49-F238E27FC236}">
                  <a16:creationId xmlns:a16="http://schemas.microsoft.com/office/drawing/2014/main" id="{FCD93394-4859-A107-C58D-C4228C8857E1}"/>
                </a:ext>
              </a:extLst>
            </p:cNvPr>
            <p:cNvCxnSpPr>
              <a:cxnSpLocks/>
            </p:cNvCxnSpPr>
            <p:nvPr/>
          </p:nvCxnSpPr>
          <p:spPr>
            <a:xfrm>
              <a:off x="4294742" y="4826175"/>
              <a:ext cx="817085" cy="0"/>
            </a:xfrm>
            <a:prstGeom prst="straightConnector1">
              <a:avLst/>
            </a:prstGeom>
            <a:ln w="28575">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8EBD5B0-623E-4D57-62A9-729F9E0BCA8C}"/>
              </a:ext>
            </a:extLst>
          </p:cNvPr>
          <p:cNvGrpSpPr/>
          <p:nvPr/>
        </p:nvGrpSpPr>
        <p:grpSpPr>
          <a:xfrm>
            <a:off x="4294741" y="2872797"/>
            <a:ext cx="6030334" cy="1256947"/>
            <a:chOff x="4294741" y="2872797"/>
            <a:chExt cx="6030334" cy="1256947"/>
          </a:xfrm>
        </p:grpSpPr>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CA96CFFA-FC40-081D-F3AA-6D0F1DA943EB}"/>
                    </a:ext>
                  </a:extLst>
                </p:cNvPr>
                <p:cNvSpPr txBox="1"/>
                <p:nvPr/>
              </p:nvSpPr>
              <p:spPr>
                <a:xfrm>
                  <a:off x="5206076" y="2872797"/>
                  <a:ext cx="5118999" cy="1256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b="1" i="1" smtClean="0">
                                <a:latin typeface="Cambria Math" panose="02040503050406030204" pitchFamily="18" charset="0"/>
                              </a:rPr>
                              <m:t>𝒘</m:t>
                            </m:r>
                          </m:e>
                          <m:sub/>
                          <m:sup>
                            <m:r>
                              <a:rPr lang="en-US" sz="2800" b="0" i="1" smtClean="0">
                                <a:latin typeface="Cambria Math" panose="02040503050406030204" pitchFamily="18" charset="0"/>
                              </a:rPr>
                              <m:t>2</m:t>
                            </m:r>
                          </m:sup>
                        </m:sSubSup>
                        <m:r>
                          <a:rPr lang="en-US" sz="2800" i="1">
                            <a:latin typeface="Cambria Math" panose="02040503050406030204" pitchFamily="18" charset="0"/>
                          </a:rPr>
                          <m:t>=</m:t>
                        </m:r>
                        <m:sSubSup>
                          <m:sSubSupPr>
                            <m:ctrlPr>
                              <a:rPr lang="en-US" sz="2800" i="1">
                                <a:latin typeface="Cambria Math" panose="02040503050406030204" pitchFamily="18" charset="0"/>
                              </a:rPr>
                            </m:ctrlPr>
                          </m:sSubSupPr>
                          <m:e>
                            <m:r>
                              <a:rPr lang="en-US" sz="2800" b="1" i="1">
                                <a:latin typeface="Cambria Math" panose="02040503050406030204" pitchFamily="18" charset="0"/>
                              </a:rPr>
                              <m:t>𝒘</m:t>
                            </m:r>
                          </m:e>
                          <m:sub/>
                          <m:sup>
                            <m:r>
                              <a:rPr lang="en-US" sz="2800" b="0" i="1" smtClean="0">
                                <a:latin typeface="Cambria Math" panose="02040503050406030204" pitchFamily="18" charset="0"/>
                              </a:rPr>
                              <m:t>1</m:t>
                            </m:r>
                          </m:sup>
                        </m:sSubSup>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i="1">
                                <a:latin typeface="Cambria Math" panose="02040503050406030204" pitchFamily="18" charset="0"/>
                              </a:rPr>
                              <m:t>𝜂</m:t>
                            </m:r>
                          </m:num>
                          <m:den>
                            <m:r>
                              <a:rPr lang="en-US" sz="2800" b="0" i="1" smtClean="0">
                                <a:latin typeface="Cambria Math" panose="02040503050406030204" pitchFamily="18" charset="0"/>
                              </a:rPr>
                              <m:t>𝑁</m:t>
                            </m:r>
                          </m:den>
                        </m:f>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𝑁</m:t>
                            </m:r>
                          </m:sup>
                          <m:e>
                            <m:r>
                              <m:rPr>
                                <m:sty m:val="p"/>
                              </m:rPr>
                              <a:rPr lang="en-US" sz="2800" b="0" i="0" smtClean="0">
                                <a:latin typeface="Cambria Math" panose="02040503050406030204" pitchFamily="18" charset="0"/>
                              </a:rPr>
                              <m:t>∇</m:t>
                            </m:r>
                            <m:r>
                              <a:rPr lang="en-US" sz="2800" b="0" i="1" smtClean="0">
                                <a:latin typeface="Cambria Math" panose="02040503050406030204" pitchFamily="18" charset="0"/>
                              </a:rPr>
                              <m:t>ℓ(</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sSub>
                                  <m:sSubPr>
                                    <m:ctrlPr>
                                      <a:rPr lang="en-US" sz="2800" i="1" smtClean="0">
                                        <a:latin typeface="Cambria Math" panose="02040503050406030204" pitchFamily="18" charset="0"/>
                                      </a:rPr>
                                    </m:ctrlPr>
                                  </m:sSubPr>
                                  <m:e>
                                    <m:r>
                                      <a:rPr lang="en-US" sz="2800" b="1" i="1" smtClean="0">
                                        <a:latin typeface="Cambria Math" panose="02040503050406030204" pitchFamily="18" charset="0"/>
                                      </a:rPr>
                                      <m:t>𝒙</m:t>
                                    </m:r>
                                  </m:e>
                                  <m:sub>
                                    <m:r>
                                      <a:rPr lang="en-US" sz="2800" b="0" i="1" smtClean="0">
                                        <a:latin typeface="Cambria Math" panose="02040503050406030204" pitchFamily="18" charset="0"/>
                                      </a:rPr>
                                      <m:t>𝑖</m:t>
                                    </m:r>
                                  </m:sub>
                                </m:sSub>
                              </m:e>
                            </m:d>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1" i="1" smtClean="0">
                                    <a:latin typeface="Cambria Math" panose="02040503050406030204" pitchFamily="18" charset="0"/>
                                  </a:rPr>
                                  <m:t>𝒚</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e>
                        </m:nary>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21" name="TextBox 120">
                  <a:extLst>
                    <a:ext uri="{FF2B5EF4-FFF2-40B4-BE49-F238E27FC236}">
                      <a16:creationId xmlns:a16="http://schemas.microsoft.com/office/drawing/2014/main" id="{CA96CFFA-FC40-081D-F3AA-6D0F1DA943EB}"/>
                    </a:ext>
                  </a:extLst>
                </p:cNvPr>
                <p:cNvSpPr txBox="1">
                  <a:spLocks noRot="1" noChangeAspect="1" noMove="1" noResize="1" noEditPoints="1" noAdjustHandles="1" noChangeArrowheads="1" noChangeShapeType="1" noTextEdit="1"/>
                </p:cNvSpPr>
                <p:nvPr/>
              </p:nvSpPr>
              <p:spPr>
                <a:xfrm>
                  <a:off x="5206076" y="2872797"/>
                  <a:ext cx="5118999" cy="1256947"/>
                </a:xfrm>
                <a:prstGeom prst="rect">
                  <a:avLst/>
                </a:prstGeom>
                <a:blipFill>
                  <a:blip r:embed="rId9"/>
                  <a:stretch>
                    <a:fillRect/>
                  </a:stretch>
                </a:blipFill>
              </p:spPr>
              <p:txBody>
                <a:bodyPr/>
                <a:lstStyle/>
                <a:p>
                  <a:r>
                    <a:rPr lang="en-US">
                      <a:noFill/>
                    </a:rPr>
                    <a:t> </a:t>
                  </a:r>
                </a:p>
              </p:txBody>
            </p:sp>
          </mc:Fallback>
        </mc:AlternateContent>
        <p:cxnSp>
          <p:nvCxnSpPr>
            <p:cNvPr id="129" name="Straight Arrow Connector 128">
              <a:extLst>
                <a:ext uri="{FF2B5EF4-FFF2-40B4-BE49-F238E27FC236}">
                  <a16:creationId xmlns:a16="http://schemas.microsoft.com/office/drawing/2014/main" id="{5B6CAFDB-0A5B-36F5-F808-227B8D246BA9}"/>
                </a:ext>
              </a:extLst>
            </p:cNvPr>
            <p:cNvCxnSpPr>
              <a:cxnSpLocks/>
            </p:cNvCxnSpPr>
            <p:nvPr/>
          </p:nvCxnSpPr>
          <p:spPr>
            <a:xfrm>
              <a:off x="4294741" y="3523680"/>
              <a:ext cx="817085" cy="0"/>
            </a:xfrm>
            <a:prstGeom prst="straightConnector1">
              <a:avLst/>
            </a:prstGeom>
            <a:ln w="28575">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7AC404BA-B792-8287-5CF1-9E11D0CD25EC}"/>
              </a:ext>
            </a:extLst>
          </p:cNvPr>
          <p:cNvGrpSpPr/>
          <p:nvPr/>
        </p:nvGrpSpPr>
        <p:grpSpPr>
          <a:xfrm>
            <a:off x="4237821" y="1678613"/>
            <a:ext cx="6081356" cy="1256947"/>
            <a:chOff x="4237821" y="1531133"/>
            <a:chExt cx="6081356" cy="1256947"/>
          </a:xfrm>
        </p:grpSpPr>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D0B19157-F71E-1E3B-6A26-19F6BC214B03}"/>
                    </a:ext>
                  </a:extLst>
                </p:cNvPr>
                <p:cNvSpPr txBox="1"/>
                <p:nvPr/>
              </p:nvSpPr>
              <p:spPr>
                <a:xfrm>
                  <a:off x="5200178" y="1531133"/>
                  <a:ext cx="5118999" cy="1256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b="1" i="1" smtClean="0">
                                <a:latin typeface="Cambria Math" panose="02040503050406030204" pitchFamily="18" charset="0"/>
                              </a:rPr>
                              <m:t>𝒘</m:t>
                            </m:r>
                          </m:e>
                          <m:sub/>
                          <m:sup>
                            <m:r>
                              <a:rPr lang="en-US" sz="2800" b="0" i="1" smtClean="0">
                                <a:latin typeface="Cambria Math" panose="02040503050406030204" pitchFamily="18" charset="0"/>
                              </a:rPr>
                              <m:t>3</m:t>
                            </m:r>
                          </m:sup>
                        </m:sSubSup>
                        <m:r>
                          <a:rPr lang="en-US" sz="2800" i="1">
                            <a:latin typeface="Cambria Math" panose="02040503050406030204" pitchFamily="18" charset="0"/>
                          </a:rPr>
                          <m:t>=</m:t>
                        </m:r>
                        <m:sSubSup>
                          <m:sSubSupPr>
                            <m:ctrlPr>
                              <a:rPr lang="en-US" sz="2800" i="1">
                                <a:latin typeface="Cambria Math" panose="02040503050406030204" pitchFamily="18" charset="0"/>
                              </a:rPr>
                            </m:ctrlPr>
                          </m:sSubSupPr>
                          <m:e>
                            <m:r>
                              <a:rPr lang="en-US" sz="2800" b="1" i="1">
                                <a:latin typeface="Cambria Math" panose="02040503050406030204" pitchFamily="18" charset="0"/>
                              </a:rPr>
                              <m:t>𝒘</m:t>
                            </m:r>
                          </m:e>
                          <m:sub/>
                          <m:sup>
                            <m:r>
                              <a:rPr lang="en-US" sz="2800" b="0" i="1" smtClean="0">
                                <a:latin typeface="Cambria Math" panose="02040503050406030204" pitchFamily="18" charset="0"/>
                              </a:rPr>
                              <m:t>2</m:t>
                            </m:r>
                          </m:sup>
                        </m:sSubSup>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i="1">
                                <a:latin typeface="Cambria Math" panose="02040503050406030204" pitchFamily="18" charset="0"/>
                              </a:rPr>
                              <m:t>𝜂</m:t>
                            </m:r>
                          </m:num>
                          <m:den>
                            <m:r>
                              <a:rPr lang="en-US" sz="2800" b="0" i="1" smtClean="0">
                                <a:latin typeface="Cambria Math" panose="02040503050406030204" pitchFamily="18" charset="0"/>
                              </a:rPr>
                              <m:t>𝑁</m:t>
                            </m:r>
                          </m:den>
                        </m:f>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𝑁</m:t>
                            </m:r>
                          </m:sup>
                          <m:e>
                            <m:r>
                              <m:rPr>
                                <m:sty m:val="p"/>
                              </m:rPr>
                              <a:rPr lang="en-US" sz="2800" b="0" i="0" smtClean="0">
                                <a:latin typeface="Cambria Math" panose="02040503050406030204" pitchFamily="18" charset="0"/>
                              </a:rPr>
                              <m:t>∇</m:t>
                            </m:r>
                            <m:r>
                              <a:rPr lang="en-US" sz="2800" b="0" i="1" smtClean="0">
                                <a:latin typeface="Cambria Math" panose="02040503050406030204" pitchFamily="18" charset="0"/>
                              </a:rPr>
                              <m:t>ℓ(</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sSub>
                                  <m:sSubPr>
                                    <m:ctrlPr>
                                      <a:rPr lang="en-US" sz="2800" i="1" smtClean="0">
                                        <a:latin typeface="Cambria Math" panose="02040503050406030204" pitchFamily="18" charset="0"/>
                                      </a:rPr>
                                    </m:ctrlPr>
                                  </m:sSubPr>
                                  <m:e>
                                    <m:r>
                                      <a:rPr lang="en-US" sz="2800" b="1" i="1" smtClean="0">
                                        <a:latin typeface="Cambria Math" panose="02040503050406030204" pitchFamily="18" charset="0"/>
                                      </a:rPr>
                                      <m:t>𝒙</m:t>
                                    </m:r>
                                  </m:e>
                                  <m:sub>
                                    <m:r>
                                      <a:rPr lang="en-US" sz="2800" b="0" i="1" smtClean="0">
                                        <a:latin typeface="Cambria Math" panose="02040503050406030204" pitchFamily="18" charset="0"/>
                                      </a:rPr>
                                      <m:t>𝑖</m:t>
                                    </m:r>
                                  </m:sub>
                                </m:sSub>
                              </m:e>
                            </m:d>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1" i="1" smtClean="0">
                                    <a:latin typeface="Cambria Math" panose="02040503050406030204" pitchFamily="18" charset="0"/>
                                  </a:rPr>
                                  <m:t>𝒚</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e>
                        </m:nary>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22" name="TextBox 121">
                  <a:extLst>
                    <a:ext uri="{FF2B5EF4-FFF2-40B4-BE49-F238E27FC236}">
                      <a16:creationId xmlns:a16="http://schemas.microsoft.com/office/drawing/2014/main" id="{D0B19157-F71E-1E3B-6A26-19F6BC214B03}"/>
                    </a:ext>
                  </a:extLst>
                </p:cNvPr>
                <p:cNvSpPr txBox="1">
                  <a:spLocks noRot="1" noChangeAspect="1" noMove="1" noResize="1" noEditPoints="1" noAdjustHandles="1" noChangeArrowheads="1" noChangeShapeType="1" noTextEdit="1"/>
                </p:cNvSpPr>
                <p:nvPr/>
              </p:nvSpPr>
              <p:spPr>
                <a:xfrm>
                  <a:off x="5200178" y="1531133"/>
                  <a:ext cx="5118999" cy="1256947"/>
                </a:xfrm>
                <a:prstGeom prst="rect">
                  <a:avLst/>
                </a:prstGeom>
                <a:blipFill>
                  <a:blip r:embed="rId10"/>
                  <a:stretch>
                    <a:fillRect/>
                  </a:stretch>
                </a:blipFill>
              </p:spPr>
              <p:txBody>
                <a:bodyPr/>
                <a:lstStyle/>
                <a:p>
                  <a:r>
                    <a:rPr lang="en-US">
                      <a:noFill/>
                    </a:rPr>
                    <a:t> </a:t>
                  </a:r>
                </a:p>
              </p:txBody>
            </p:sp>
          </mc:Fallback>
        </mc:AlternateContent>
        <p:cxnSp>
          <p:nvCxnSpPr>
            <p:cNvPr id="130" name="Straight Arrow Connector 129">
              <a:extLst>
                <a:ext uri="{FF2B5EF4-FFF2-40B4-BE49-F238E27FC236}">
                  <a16:creationId xmlns:a16="http://schemas.microsoft.com/office/drawing/2014/main" id="{191819F5-C323-BE7C-20AF-D26699875CBB}"/>
                </a:ext>
              </a:extLst>
            </p:cNvPr>
            <p:cNvCxnSpPr>
              <a:cxnSpLocks/>
            </p:cNvCxnSpPr>
            <p:nvPr/>
          </p:nvCxnSpPr>
          <p:spPr>
            <a:xfrm>
              <a:off x="4237821" y="2204539"/>
              <a:ext cx="817085" cy="0"/>
            </a:xfrm>
            <a:prstGeom prst="straightConnector1">
              <a:avLst/>
            </a:prstGeom>
            <a:ln w="28575">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5A18F607-1C36-2982-0733-1BD20A411A41}"/>
              </a:ext>
            </a:extLst>
          </p:cNvPr>
          <p:cNvGrpSpPr/>
          <p:nvPr/>
        </p:nvGrpSpPr>
        <p:grpSpPr>
          <a:xfrm>
            <a:off x="4294741" y="5591502"/>
            <a:ext cx="2243186" cy="477503"/>
            <a:chOff x="4294741" y="5591502"/>
            <a:chExt cx="2243186" cy="477503"/>
          </a:xfrm>
        </p:grpSpPr>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DE87D749-C7DF-C556-87A1-EBC305A68EB7}"/>
                    </a:ext>
                  </a:extLst>
                </p:cNvPr>
                <p:cNvSpPr txBox="1"/>
                <p:nvPr/>
              </p:nvSpPr>
              <p:spPr>
                <a:xfrm>
                  <a:off x="4763606" y="5591502"/>
                  <a:ext cx="1774321" cy="4775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a:latin typeface="Cambria Math" panose="02040503050406030204" pitchFamily="18" charset="0"/>
                              </a:rPr>
                            </m:ctrlPr>
                          </m:sSubSupPr>
                          <m:e>
                            <m:r>
                              <a:rPr lang="en-US" sz="2800" b="1" i="1">
                                <a:latin typeface="Cambria Math" panose="02040503050406030204" pitchFamily="18" charset="0"/>
                              </a:rPr>
                              <m:t>𝒘</m:t>
                            </m:r>
                          </m:e>
                          <m:sub/>
                          <m:sup>
                            <m:r>
                              <a:rPr lang="en-US" sz="2800" b="0" i="1" smtClean="0">
                                <a:latin typeface="Cambria Math" panose="02040503050406030204" pitchFamily="18" charset="0"/>
                              </a:rPr>
                              <m:t>0</m:t>
                            </m:r>
                          </m:sup>
                        </m:sSubSup>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23" name="TextBox 122">
                  <a:extLst>
                    <a:ext uri="{FF2B5EF4-FFF2-40B4-BE49-F238E27FC236}">
                      <a16:creationId xmlns:a16="http://schemas.microsoft.com/office/drawing/2014/main" id="{DE87D749-C7DF-C556-87A1-EBC305A68EB7}"/>
                    </a:ext>
                  </a:extLst>
                </p:cNvPr>
                <p:cNvSpPr txBox="1">
                  <a:spLocks noRot="1" noChangeAspect="1" noMove="1" noResize="1" noEditPoints="1" noAdjustHandles="1" noChangeArrowheads="1" noChangeShapeType="1" noTextEdit="1"/>
                </p:cNvSpPr>
                <p:nvPr/>
              </p:nvSpPr>
              <p:spPr>
                <a:xfrm>
                  <a:off x="4763606" y="5591502"/>
                  <a:ext cx="1774321" cy="477503"/>
                </a:xfrm>
                <a:prstGeom prst="rect">
                  <a:avLst/>
                </a:prstGeom>
                <a:blipFill>
                  <a:blip r:embed="rId11"/>
                  <a:stretch>
                    <a:fillRect/>
                  </a:stretch>
                </a:blipFill>
              </p:spPr>
              <p:txBody>
                <a:bodyPr/>
                <a:lstStyle/>
                <a:p>
                  <a:r>
                    <a:rPr lang="en-US">
                      <a:noFill/>
                    </a:rPr>
                    <a:t> </a:t>
                  </a:r>
                </a:p>
              </p:txBody>
            </p:sp>
          </mc:Fallback>
        </mc:AlternateContent>
        <p:cxnSp>
          <p:nvCxnSpPr>
            <p:cNvPr id="132" name="Straight Arrow Connector 131">
              <a:extLst>
                <a:ext uri="{FF2B5EF4-FFF2-40B4-BE49-F238E27FC236}">
                  <a16:creationId xmlns:a16="http://schemas.microsoft.com/office/drawing/2014/main" id="{F1EA4A8E-42FA-AD75-83A0-E792D7075F21}"/>
                </a:ext>
              </a:extLst>
            </p:cNvPr>
            <p:cNvCxnSpPr>
              <a:cxnSpLocks/>
            </p:cNvCxnSpPr>
            <p:nvPr/>
          </p:nvCxnSpPr>
          <p:spPr>
            <a:xfrm>
              <a:off x="4294741" y="5861545"/>
              <a:ext cx="817085" cy="0"/>
            </a:xfrm>
            <a:prstGeom prst="straightConnector1">
              <a:avLst/>
            </a:prstGeom>
            <a:ln w="28575">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FE77EB8A-DEB7-F208-7150-7B1D8132F2F3}"/>
              </a:ext>
            </a:extLst>
          </p:cNvPr>
          <p:cNvSpPr txBox="1"/>
          <p:nvPr/>
        </p:nvSpPr>
        <p:spPr>
          <a:xfrm>
            <a:off x="737756" y="6463114"/>
            <a:ext cx="2773476" cy="461665"/>
          </a:xfrm>
          <a:prstGeom prst="rect">
            <a:avLst/>
          </a:prstGeom>
          <a:noFill/>
        </p:spPr>
        <p:txBody>
          <a:bodyPr wrap="square" rtlCol="0">
            <a:spAutoFit/>
          </a:bodyPr>
          <a:lstStyle/>
          <a:p>
            <a:pPr algn="ctr"/>
            <a:r>
              <a:rPr lang="en-US" sz="2400" dirty="0">
                <a:solidFill>
                  <a:srgbClr val="C00000"/>
                </a:solidFill>
              </a:rPr>
              <a:t>demonstrations </a:t>
            </a:r>
          </a:p>
        </p:txBody>
      </p:sp>
      <p:sp>
        <p:nvSpPr>
          <p:cNvPr id="8" name="Left Brace 7">
            <a:extLst>
              <a:ext uri="{FF2B5EF4-FFF2-40B4-BE49-F238E27FC236}">
                <a16:creationId xmlns:a16="http://schemas.microsoft.com/office/drawing/2014/main" id="{22CABEE4-CCF4-4418-6176-871B8B4FE7FC}"/>
              </a:ext>
            </a:extLst>
          </p:cNvPr>
          <p:cNvSpPr/>
          <p:nvPr/>
        </p:nvSpPr>
        <p:spPr>
          <a:xfrm rot="5400000" flipH="1">
            <a:off x="1993553" y="5415060"/>
            <a:ext cx="201174" cy="2092216"/>
          </a:xfrm>
          <a:prstGeom prst="leftBrace">
            <a:avLst>
              <a:gd name="adj1" fmla="val 146875"/>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 name="Group 14">
            <a:extLst>
              <a:ext uri="{FF2B5EF4-FFF2-40B4-BE49-F238E27FC236}">
                <a16:creationId xmlns:a16="http://schemas.microsoft.com/office/drawing/2014/main" id="{D5DBA7E9-DBE6-9E32-987D-AD14004C42D5}"/>
              </a:ext>
            </a:extLst>
          </p:cNvPr>
          <p:cNvGrpSpPr/>
          <p:nvPr/>
        </p:nvGrpSpPr>
        <p:grpSpPr>
          <a:xfrm>
            <a:off x="7133852" y="5462739"/>
            <a:ext cx="3813833" cy="1037310"/>
            <a:chOff x="7133852" y="5462739"/>
            <a:chExt cx="3813833" cy="1037310"/>
          </a:xfrm>
        </p:grpSpPr>
        <p:sp>
          <p:nvSpPr>
            <p:cNvPr id="9" name="TextBox 8">
              <a:extLst>
                <a:ext uri="{FF2B5EF4-FFF2-40B4-BE49-F238E27FC236}">
                  <a16:creationId xmlns:a16="http://schemas.microsoft.com/office/drawing/2014/main" id="{537E1E13-6D5C-F2D2-9028-B4E052B31C56}"/>
                </a:ext>
              </a:extLst>
            </p:cNvPr>
            <p:cNvSpPr txBox="1"/>
            <p:nvPr/>
          </p:nvSpPr>
          <p:spPr>
            <a:xfrm>
              <a:off x="7133852" y="5669052"/>
              <a:ext cx="3813833" cy="830997"/>
            </a:xfrm>
            <a:prstGeom prst="rect">
              <a:avLst/>
            </a:prstGeom>
            <a:noFill/>
          </p:spPr>
          <p:txBody>
            <a:bodyPr wrap="square" rtlCol="0">
              <a:spAutoFit/>
            </a:bodyPr>
            <a:lstStyle/>
            <a:p>
              <a:pPr algn="ctr"/>
              <a:r>
                <a:rPr lang="en-US" sz="2400" dirty="0">
                  <a:solidFill>
                    <a:srgbClr val="C00000"/>
                  </a:solidFill>
                </a:rPr>
                <a:t>gradients of the empirical loss on the demonstrations </a:t>
              </a:r>
            </a:p>
          </p:txBody>
        </p:sp>
        <p:sp>
          <p:nvSpPr>
            <p:cNvPr id="10" name="Left Brace 9">
              <a:extLst>
                <a:ext uri="{FF2B5EF4-FFF2-40B4-BE49-F238E27FC236}">
                  <a16:creationId xmlns:a16="http://schemas.microsoft.com/office/drawing/2014/main" id="{13076DFC-F95A-2416-E475-F389E94DCD9B}"/>
                </a:ext>
              </a:extLst>
            </p:cNvPr>
            <p:cNvSpPr/>
            <p:nvPr/>
          </p:nvSpPr>
          <p:spPr>
            <a:xfrm rot="5400000" flipH="1">
              <a:off x="8799271" y="4233509"/>
              <a:ext cx="216936" cy="2675395"/>
            </a:xfrm>
            <a:prstGeom prst="leftBrace">
              <a:avLst>
                <a:gd name="adj1" fmla="val 146875"/>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Arc 15">
            <a:extLst>
              <a:ext uri="{FF2B5EF4-FFF2-40B4-BE49-F238E27FC236}">
                <a16:creationId xmlns:a16="http://schemas.microsoft.com/office/drawing/2014/main" id="{C2180D19-BC9F-F636-EDEC-91FAC39095A9}"/>
              </a:ext>
            </a:extLst>
          </p:cNvPr>
          <p:cNvSpPr/>
          <p:nvPr/>
        </p:nvSpPr>
        <p:spPr>
          <a:xfrm>
            <a:off x="2468339" y="6175643"/>
            <a:ext cx="5884765" cy="607211"/>
          </a:xfrm>
          <a:prstGeom prst="arc">
            <a:avLst>
              <a:gd name="adj1" fmla="val 21487"/>
              <a:gd name="adj2" fmla="val 10456476"/>
            </a:avLst>
          </a:prstGeom>
          <a:ln w="57150">
            <a:solidFill>
              <a:srgbClr val="C00000"/>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F1B4F3F7-7435-B2AB-3412-4328B8160434}"/>
              </a:ext>
            </a:extLst>
          </p:cNvPr>
          <p:cNvSpPr txBox="1"/>
          <p:nvPr/>
        </p:nvSpPr>
        <p:spPr>
          <a:xfrm rot="20532534">
            <a:off x="7136515" y="112572"/>
            <a:ext cx="1272048" cy="523220"/>
          </a:xfrm>
          <a:prstGeom prst="rect">
            <a:avLst/>
          </a:prstGeom>
          <a:noFill/>
        </p:spPr>
        <p:txBody>
          <a:bodyPr wrap="square">
            <a:spAutoFit/>
          </a:bodyPr>
          <a:lstStyle/>
          <a:p>
            <a:r>
              <a:rPr lang="en-US" sz="2800" b="1" dirty="0">
                <a:solidFill>
                  <a:srgbClr val="C00000"/>
                </a:solidFill>
                <a:latin typeface="Ink Free" panose="020F0502020204030204" pitchFamily="34" charset="0"/>
                <a:cs typeface="Ink Free" panose="020F0502020204030204" pitchFamily="34" charset="0"/>
              </a:rPr>
              <a:t>!= does</a:t>
            </a:r>
            <a:endParaRPr lang="en-US" sz="2800" b="1" dirty="0">
              <a:latin typeface="Ink Free" panose="020F0502020204030204" pitchFamily="34" charset="0"/>
              <a:cs typeface="Ink Free" panose="020F0502020204030204" pitchFamily="34" charset="0"/>
            </a:endParaRPr>
          </a:p>
        </p:txBody>
      </p:sp>
      <p:grpSp>
        <p:nvGrpSpPr>
          <p:cNvPr id="21" name="Group 20">
            <a:extLst>
              <a:ext uri="{FF2B5EF4-FFF2-40B4-BE49-F238E27FC236}">
                <a16:creationId xmlns:a16="http://schemas.microsoft.com/office/drawing/2014/main" id="{3E5667CA-9911-2676-454F-0F57C05B9051}"/>
              </a:ext>
            </a:extLst>
          </p:cNvPr>
          <p:cNvGrpSpPr/>
          <p:nvPr/>
        </p:nvGrpSpPr>
        <p:grpSpPr>
          <a:xfrm>
            <a:off x="4215306" y="1181621"/>
            <a:ext cx="5267883" cy="474810"/>
            <a:chOff x="5057192" y="3285748"/>
            <a:chExt cx="5267883" cy="474810"/>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0747CF1-EE74-035D-DCFD-5949877B3026}"/>
                    </a:ext>
                  </a:extLst>
                </p:cNvPr>
                <p:cNvSpPr txBox="1"/>
                <p:nvPr/>
              </p:nvSpPr>
              <p:spPr>
                <a:xfrm>
                  <a:off x="5206076" y="3285748"/>
                  <a:ext cx="5118999" cy="4748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𝒚</m:t>
                                </m:r>
                              </m:e>
                            </m:acc>
                          </m:e>
                          <m:sub>
                            <m:r>
                              <m:rPr>
                                <m:sty m:val="p"/>
                              </m:rPr>
                              <a:rPr lang="en-US" sz="2800">
                                <a:latin typeface="Cambria Math" panose="02040503050406030204" pitchFamily="18" charset="0"/>
                              </a:rPr>
                              <m:t>test</m:t>
                            </m:r>
                          </m:sub>
                        </m:sSub>
                        <m:r>
                          <a:rPr lang="en-US" sz="2800" b="0" i="0" smtClean="0">
                            <a:latin typeface="Cambria Math" panose="02040503050406030204" pitchFamily="18" charset="0"/>
                          </a:rPr>
                          <m:t>=</m:t>
                        </m:r>
                        <m:r>
                          <a:rPr lang="en-US" sz="2800" b="0" i="1" smtClean="0">
                            <a:latin typeface="Cambria Math" panose="02040503050406030204" pitchFamily="18" charset="0"/>
                          </a:rPr>
                          <m:t>𝑓</m:t>
                        </m:r>
                        <m:r>
                          <a:rPr lang="en-US" sz="2800" b="0" i="0" smtClean="0">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 </m:t>
                            </m:r>
                            <m:r>
                              <a:rPr lang="en-US" sz="2800" b="1" i="1">
                                <a:latin typeface="Cambria Math" panose="02040503050406030204" pitchFamily="18" charset="0"/>
                              </a:rPr>
                              <m:t>𝒙</m:t>
                            </m:r>
                          </m:e>
                          <m:sub>
                            <m:r>
                              <m:rPr>
                                <m:sty m:val="p"/>
                              </m:rPr>
                              <a:rPr lang="en-US" sz="2800">
                                <a:latin typeface="Cambria Math" panose="02040503050406030204" pitchFamily="18" charset="0"/>
                              </a:rPr>
                              <m:t>test</m:t>
                            </m:r>
                          </m:sub>
                        </m:sSub>
                        <m:r>
                          <a:rPr lang="en-US" sz="2800" b="0" i="0" smtClean="0">
                            <a:latin typeface="Cambria Math" panose="02040503050406030204" pitchFamily="18" charset="0"/>
                          </a:rPr>
                          <m:t>;</m:t>
                        </m:r>
                        <m:sSubSup>
                          <m:sSubSupPr>
                            <m:ctrlPr>
                              <a:rPr lang="en-US" sz="2800" i="1">
                                <a:latin typeface="Cambria Math" panose="02040503050406030204" pitchFamily="18" charset="0"/>
                              </a:rPr>
                            </m:ctrlPr>
                          </m:sSubSupPr>
                          <m:e>
                            <m:r>
                              <a:rPr lang="en-US" sz="2800" b="1" i="1">
                                <a:latin typeface="Cambria Math" panose="02040503050406030204" pitchFamily="18" charset="0"/>
                              </a:rPr>
                              <m:t>𝒘</m:t>
                            </m:r>
                          </m:e>
                          <m:sub/>
                          <m:sup>
                            <m:r>
                              <a:rPr lang="en-US" sz="2800" b="0" i="1" smtClean="0">
                                <a:latin typeface="Cambria Math" panose="02040503050406030204" pitchFamily="18" charset="0"/>
                              </a:rPr>
                              <m:t>3</m:t>
                            </m:r>
                          </m:sup>
                        </m:sSubSup>
                        <m:r>
                          <a:rPr lang="en-US" sz="2800" b="0" i="0" smtClean="0">
                            <a:latin typeface="Cambria Math" panose="02040503050406030204" pitchFamily="18" charset="0"/>
                          </a:rPr>
                          <m:t>) </m:t>
                        </m:r>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30747CF1-EE74-035D-DCFD-5949877B3026}"/>
                    </a:ext>
                  </a:extLst>
                </p:cNvPr>
                <p:cNvSpPr txBox="1">
                  <a:spLocks noRot="1" noChangeAspect="1" noMove="1" noResize="1" noEditPoints="1" noAdjustHandles="1" noChangeArrowheads="1" noChangeShapeType="1" noTextEdit="1"/>
                </p:cNvSpPr>
                <p:nvPr/>
              </p:nvSpPr>
              <p:spPr>
                <a:xfrm>
                  <a:off x="5206076" y="3285748"/>
                  <a:ext cx="5118999" cy="474810"/>
                </a:xfrm>
                <a:prstGeom prst="rect">
                  <a:avLst/>
                </a:prstGeom>
                <a:blipFill>
                  <a:blip r:embed="rId12"/>
                  <a:stretch>
                    <a:fillRect/>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2F7A8F4E-4F80-928A-50C3-837A6208908C}"/>
                </a:ext>
              </a:extLst>
            </p:cNvPr>
            <p:cNvCxnSpPr>
              <a:cxnSpLocks/>
            </p:cNvCxnSpPr>
            <p:nvPr/>
          </p:nvCxnSpPr>
          <p:spPr>
            <a:xfrm>
              <a:off x="5057192" y="3578065"/>
              <a:ext cx="817085" cy="0"/>
            </a:xfrm>
            <a:prstGeom prst="straightConnector1">
              <a:avLst/>
            </a:prstGeom>
            <a:ln w="28575">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9F604D6B-4D7B-0D2D-6C5A-062BF631D908}"/>
              </a:ext>
            </a:extLst>
          </p:cNvPr>
          <p:cNvSpPr txBox="1"/>
          <p:nvPr/>
        </p:nvSpPr>
        <p:spPr>
          <a:xfrm>
            <a:off x="8641923" y="62453"/>
            <a:ext cx="3522246" cy="369332"/>
          </a:xfrm>
          <a:prstGeom prst="rect">
            <a:avLst/>
          </a:prstGeom>
          <a:noFill/>
        </p:spPr>
        <p:txBody>
          <a:bodyPr wrap="none" rtlCol="0">
            <a:spAutoFit/>
          </a:bodyPr>
          <a:lstStyle/>
          <a:p>
            <a:pPr algn="ctr"/>
            <a:r>
              <a:rPr lang="en-US" sz="1800" dirty="0">
                <a:latin typeface="Avenir Book" panose="02000503020000020003" pitchFamily="2" charset="0"/>
              </a:rPr>
              <a:t>[Von Oswald et al. 2023; others]</a:t>
            </a:r>
            <a:endParaRPr lang="en-US" sz="2000" dirty="0">
              <a:latin typeface="Avenir Book" panose="02000503020000020003" pitchFamily="2" charset="0"/>
            </a:endParaRPr>
          </a:p>
        </p:txBody>
      </p:sp>
    </p:spTree>
    <p:extLst>
      <p:ext uri="{BB962C8B-B14F-4D97-AF65-F5344CB8AC3E}">
        <p14:creationId xmlns:p14="http://schemas.microsoft.com/office/powerpoint/2010/main" val="42802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E244-5A18-BDBF-71AE-F91AF22C0CDB}"/>
              </a:ext>
            </a:extLst>
          </p:cNvPr>
          <p:cNvSpPr>
            <a:spLocks noGrp="1"/>
          </p:cNvSpPr>
          <p:nvPr>
            <p:ph type="title"/>
          </p:nvPr>
        </p:nvSpPr>
        <p:spPr>
          <a:xfrm>
            <a:off x="175311" y="379413"/>
            <a:ext cx="11830050" cy="1006475"/>
          </a:xfrm>
        </p:spPr>
        <p:txBody>
          <a:bodyPr/>
          <a:lstStyle/>
          <a:p>
            <a:r>
              <a:rPr lang="en-US" dirty="0"/>
              <a:t>Results: Transformers </a:t>
            </a:r>
            <a:r>
              <a:rPr lang="en-US" dirty="0">
                <a:solidFill>
                  <a:srgbClr val="C00000"/>
                </a:solidFill>
              </a:rPr>
              <a:t>can</a:t>
            </a:r>
            <a:r>
              <a:rPr lang="en-US" dirty="0"/>
              <a:t> implement GD</a:t>
            </a:r>
          </a:p>
        </p:txBody>
      </p:sp>
      <p:sp>
        <p:nvSpPr>
          <p:cNvPr id="4" name="Slide Number Placeholder 3">
            <a:extLst>
              <a:ext uri="{FF2B5EF4-FFF2-40B4-BE49-F238E27FC236}">
                <a16:creationId xmlns:a16="http://schemas.microsoft.com/office/drawing/2014/main" id="{C2EF5B0F-8250-8BEA-F03E-39086F46C4ED}"/>
              </a:ext>
            </a:extLst>
          </p:cNvPr>
          <p:cNvSpPr>
            <a:spLocks noGrp="1"/>
          </p:cNvSpPr>
          <p:nvPr>
            <p:ph type="sldNum" sz="quarter" idx="10"/>
          </p:nvPr>
        </p:nvSpPr>
        <p:spPr/>
        <p:txBody>
          <a:bodyPr/>
          <a:lstStyle/>
          <a:p>
            <a:pPr>
              <a:defRPr/>
            </a:pPr>
            <a:fld id="{0121240C-47AF-2F4D-83B3-CC3EDF50F794}" type="slidenum">
              <a:rPr lang="en-US" smtClean="0"/>
              <a:pPr>
                <a:defRPr/>
              </a:pPr>
              <a:t>42</a:t>
            </a:fld>
            <a:endParaRPr lang="en-US" dirty="0"/>
          </a:p>
        </p:txBody>
      </p:sp>
      <p:sp>
        <p:nvSpPr>
          <p:cNvPr id="17" name="TextBox 16">
            <a:extLst>
              <a:ext uri="{FF2B5EF4-FFF2-40B4-BE49-F238E27FC236}">
                <a16:creationId xmlns:a16="http://schemas.microsoft.com/office/drawing/2014/main" id="{F1B4F3F7-7435-B2AB-3412-4328B8160434}"/>
              </a:ext>
            </a:extLst>
          </p:cNvPr>
          <p:cNvSpPr txBox="1"/>
          <p:nvPr/>
        </p:nvSpPr>
        <p:spPr>
          <a:xfrm rot="20532534">
            <a:off x="7136515" y="112572"/>
            <a:ext cx="1272048" cy="523220"/>
          </a:xfrm>
          <a:prstGeom prst="rect">
            <a:avLst/>
          </a:prstGeom>
          <a:noFill/>
        </p:spPr>
        <p:txBody>
          <a:bodyPr wrap="square">
            <a:spAutoFit/>
          </a:bodyPr>
          <a:lstStyle/>
          <a:p>
            <a:r>
              <a:rPr lang="en-US" sz="2800" b="1" dirty="0">
                <a:solidFill>
                  <a:srgbClr val="C00000"/>
                </a:solidFill>
                <a:latin typeface="Ink Free" panose="020F0502020204030204" pitchFamily="34" charset="0"/>
                <a:cs typeface="Ink Free" panose="020F0502020204030204" pitchFamily="34" charset="0"/>
              </a:rPr>
              <a:t>!= does</a:t>
            </a:r>
            <a:endParaRPr lang="en-US" sz="2800" b="1" dirty="0">
              <a:latin typeface="Ink Free" panose="020F0502020204030204" pitchFamily="34" charset="0"/>
              <a:cs typeface="Ink Free" panose="020F0502020204030204" pitchFamily="34" charset="0"/>
            </a:endParaRPr>
          </a:p>
        </p:txBody>
      </p:sp>
      <p:sp>
        <p:nvSpPr>
          <p:cNvPr id="20" name="Rounded Rectangular Callout 19">
            <a:extLst>
              <a:ext uri="{FF2B5EF4-FFF2-40B4-BE49-F238E27FC236}">
                <a16:creationId xmlns:a16="http://schemas.microsoft.com/office/drawing/2014/main" id="{1F95C394-F810-7BE5-3D5B-D4D34F67E87C}"/>
              </a:ext>
            </a:extLst>
          </p:cNvPr>
          <p:cNvSpPr/>
          <p:nvPr/>
        </p:nvSpPr>
        <p:spPr>
          <a:xfrm>
            <a:off x="6915150" y="3083673"/>
            <a:ext cx="5032712" cy="1487467"/>
          </a:xfrm>
          <a:prstGeom prst="wedgeRoundRectCallout">
            <a:avLst>
              <a:gd name="adj1" fmla="val -31636"/>
              <a:gd name="adj2" fmla="val -79076"/>
              <a:gd name="adj3" fmla="val 16667"/>
            </a:avLst>
          </a:prstGeom>
          <a:solidFill>
            <a:srgbClr val="FFD9D5"/>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How strong of a claim are we making here? </a:t>
            </a:r>
            <a:br>
              <a:rPr lang="en-US" sz="2800" dirty="0">
                <a:solidFill>
                  <a:schemeClr val="tx1"/>
                </a:solidFill>
              </a:rPr>
            </a:br>
            <a:r>
              <a:rPr lang="en-US" sz="2800" b="1" dirty="0">
                <a:solidFill>
                  <a:schemeClr val="tx1"/>
                </a:solidFill>
              </a:rPr>
              <a:t>Do they hold in real practice?</a:t>
            </a:r>
          </a:p>
        </p:txBody>
      </p:sp>
      <p:sp>
        <p:nvSpPr>
          <p:cNvPr id="27" name="TextBox 26">
            <a:extLst>
              <a:ext uri="{FF2B5EF4-FFF2-40B4-BE49-F238E27FC236}">
                <a16:creationId xmlns:a16="http://schemas.microsoft.com/office/drawing/2014/main" id="{9F604D6B-4D7B-0D2D-6C5A-062BF631D908}"/>
              </a:ext>
            </a:extLst>
          </p:cNvPr>
          <p:cNvSpPr txBox="1"/>
          <p:nvPr/>
        </p:nvSpPr>
        <p:spPr>
          <a:xfrm>
            <a:off x="8641923" y="62453"/>
            <a:ext cx="3522246" cy="369332"/>
          </a:xfrm>
          <a:prstGeom prst="rect">
            <a:avLst/>
          </a:prstGeom>
          <a:noFill/>
        </p:spPr>
        <p:txBody>
          <a:bodyPr wrap="none" rtlCol="0">
            <a:spAutoFit/>
          </a:bodyPr>
          <a:lstStyle/>
          <a:p>
            <a:pPr algn="ctr"/>
            <a:r>
              <a:rPr lang="en-US" sz="1800" dirty="0">
                <a:latin typeface="Avenir Book" panose="02000503020000020003" pitchFamily="2" charset="0"/>
              </a:rPr>
              <a:t>[Von Oswald et al. 2023; others]</a:t>
            </a:r>
            <a:endParaRPr lang="en-US" sz="2000" dirty="0">
              <a:latin typeface="Avenir Book" panose="02000503020000020003" pitchFamily="2" charset="0"/>
            </a:endParaRPr>
          </a:p>
        </p:txBody>
      </p:sp>
      <p:sp>
        <p:nvSpPr>
          <p:cNvPr id="6" name="Rounded Rectangle 5">
            <a:extLst>
              <a:ext uri="{FF2B5EF4-FFF2-40B4-BE49-F238E27FC236}">
                <a16:creationId xmlns:a16="http://schemas.microsoft.com/office/drawing/2014/main" id="{9D74868D-9056-D4A5-019F-91355CBFC51C}"/>
              </a:ext>
            </a:extLst>
          </p:cNvPr>
          <p:cNvSpPr/>
          <p:nvPr/>
        </p:nvSpPr>
        <p:spPr>
          <a:xfrm>
            <a:off x="521541" y="1320359"/>
            <a:ext cx="11508534" cy="1351954"/>
          </a:xfrm>
          <a:prstGeom prst="roundRect">
            <a:avLst/>
          </a:prstGeom>
          <a:solidFill>
            <a:srgbClr val="EA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Book" panose="02000503020000020003" pitchFamily="2" charset="0"/>
              </a:rPr>
              <a:t>Theorem [</a:t>
            </a:r>
            <a:r>
              <a:rPr lang="en-US" sz="2000" b="1" dirty="0">
                <a:solidFill>
                  <a:schemeClr val="tx1"/>
                </a:solidFill>
                <a:latin typeface="Avenir Book" panose="02000503020000020003" pitchFamily="2" charset="0"/>
              </a:rPr>
              <a:t>von Oswald et al., among others</a:t>
            </a:r>
            <a:r>
              <a:rPr lang="en-US" sz="2800" b="1" dirty="0">
                <a:solidFill>
                  <a:schemeClr val="tx1"/>
                </a:solidFill>
                <a:latin typeface="Avenir Book" panose="02000503020000020003" pitchFamily="2" charset="0"/>
              </a:rPr>
              <a:t>]</a:t>
            </a:r>
            <a:r>
              <a:rPr lang="en-US" sz="2800" dirty="0">
                <a:solidFill>
                  <a:schemeClr val="tx1"/>
                </a:solidFill>
                <a:latin typeface="Avenir Book" panose="02000503020000020003" pitchFamily="2" charset="0"/>
              </a:rPr>
              <a:t>: There exists self-attention weights that, ICL simulates GD, for a fixed well-defined task family. </a:t>
            </a:r>
          </a:p>
        </p:txBody>
      </p:sp>
    </p:spTree>
    <p:extLst>
      <p:ext uri="{BB962C8B-B14F-4D97-AF65-F5344CB8AC3E}">
        <p14:creationId xmlns:p14="http://schemas.microsoft.com/office/powerpoint/2010/main" val="58403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44C3FD-C739-BFEF-5EB3-F3B07CFCF998}"/>
              </a:ext>
            </a:extLst>
          </p:cNvPr>
          <p:cNvSpPr>
            <a:spLocks noGrp="1"/>
          </p:cNvSpPr>
          <p:nvPr>
            <p:ph type="sldNum" sz="quarter" idx="10"/>
          </p:nvPr>
        </p:nvSpPr>
        <p:spPr/>
        <p:txBody>
          <a:bodyPr/>
          <a:lstStyle/>
          <a:p>
            <a:pPr>
              <a:defRPr/>
            </a:pPr>
            <a:fld id="{0121240C-47AF-2F4D-83B3-CC3EDF50F794}" type="slidenum">
              <a:rPr lang="en-US" smtClean="0"/>
              <a:pPr>
                <a:defRPr/>
              </a:pPr>
              <a:t>43</a:t>
            </a:fld>
            <a:endParaRPr lang="en-US" dirty="0"/>
          </a:p>
        </p:txBody>
      </p:sp>
      <p:sp>
        <p:nvSpPr>
          <p:cNvPr id="5" name="Rounded Rectangle 4">
            <a:extLst>
              <a:ext uri="{FF2B5EF4-FFF2-40B4-BE49-F238E27FC236}">
                <a16:creationId xmlns:a16="http://schemas.microsoft.com/office/drawing/2014/main" id="{F0160345-4FF8-B653-D8F4-4913E636202D}"/>
              </a:ext>
            </a:extLst>
          </p:cNvPr>
          <p:cNvSpPr/>
          <p:nvPr/>
        </p:nvSpPr>
        <p:spPr>
          <a:xfrm>
            <a:off x="521541" y="1320359"/>
            <a:ext cx="11508534" cy="1351954"/>
          </a:xfrm>
          <a:prstGeom prst="roundRect">
            <a:avLst/>
          </a:prstGeom>
          <a:solidFill>
            <a:srgbClr val="EA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Book" panose="02000503020000020003" pitchFamily="2" charset="0"/>
              </a:rPr>
              <a:t>Theorem [</a:t>
            </a:r>
            <a:r>
              <a:rPr lang="en-US" sz="2000" b="1" dirty="0">
                <a:solidFill>
                  <a:schemeClr val="tx1"/>
                </a:solidFill>
                <a:latin typeface="Avenir Book" panose="02000503020000020003" pitchFamily="2" charset="0"/>
              </a:rPr>
              <a:t>von Oswald et al., among others</a:t>
            </a:r>
            <a:r>
              <a:rPr lang="en-US" sz="2800" b="1" dirty="0">
                <a:solidFill>
                  <a:schemeClr val="tx1"/>
                </a:solidFill>
                <a:latin typeface="Avenir Book" panose="02000503020000020003" pitchFamily="2" charset="0"/>
              </a:rPr>
              <a:t>]</a:t>
            </a:r>
            <a:r>
              <a:rPr lang="en-US" sz="2800" dirty="0">
                <a:solidFill>
                  <a:schemeClr val="tx1"/>
                </a:solidFill>
                <a:latin typeface="Avenir Book" panose="02000503020000020003" pitchFamily="2" charset="0"/>
              </a:rPr>
              <a:t>: There exists self-attention weights that, ICL simulates GD, for a fixed well-defined task family. </a:t>
            </a:r>
          </a:p>
        </p:txBody>
      </p:sp>
      <p:sp>
        <p:nvSpPr>
          <p:cNvPr id="6" name="Rounded Rectangle 5">
            <a:extLst>
              <a:ext uri="{FF2B5EF4-FFF2-40B4-BE49-F238E27FC236}">
                <a16:creationId xmlns:a16="http://schemas.microsoft.com/office/drawing/2014/main" id="{603D4CBF-3BD1-DD96-5DAD-4C722B4B746B}"/>
              </a:ext>
            </a:extLst>
          </p:cNvPr>
          <p:cNvSpPr/>
          <p:nvPr/>
        </p:nvSpPr>
        <p:spPr>
          <a:xfrm>
            <a:off x="521541" y="4813607"/>
            <a:ext cx="11477538" cy="1351954"/>
          </a:xfrm>
          <a:prstGeom prst="roundRect">
            <a:avLst/>
          </a:prstGeom>
          <a:solidFill>
            <a:srgbClr val="EA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Book" panose="02000503020000020003" pitchFamily="2" charset="0"/>
              </a:rPr>
              <a:t>Hypothesis [</a:t>
            </a:r>
            <a:r>
              <a:rPr lang="en-US" sz="2000" b="1" dirty="0">
                <a:solidFill>
                  <a:schemeClr val="tx1"/>
                </a:solidFill>
                <a:latin typeface="Avenir Book" panose="02000503020000020003" pitchFamily="2" charset="0"/>
              </a:rPr>
              <a:t>ICL≈GD hypothesis</a:t>
            </a:r>
            <a:r>
              <a:rPr lang="en-US" sz="2800" b="1" dirty="0">
                <a:solidFill>
                  <a:schemeClr val="tx1"/>
                </a:solidFill>
                <a:latin typeface="Avenir Book" panose="02000503020000020003" pitchFamily="2" charset="0"/>
              </a:rPr>
              <a:t>]</a:t>
            </a:r>
            <a:r>
              <a:rPr lang="en-US" sz="2800" dirty="0">
                <a:solidFill>
                  <a:schemeClr val="tx1"/>
                </a:solidFill>
                <a:latin typeface="Avenir Book" panose="02000503020000020003" pitchFamily="2" charset="0"/>
              </a:rPr>
              <a:t>: For </a:t>
            </a:r>
            <a:r>
              <a:rPr lang="en-US" sz="2800" u="sng" dirty="0">
                <a:solidFill>
                  <a:schemeClr val="tx1"/>
                </a:solidFill>
                <a:latin typeface="Avenir Book" panose="02000503020000020003" pitchFamily="2" charset="0"/>
              </a:rPr>
              <a:t>any </a:t>
            </a:r>
            <a:r>
              <a:rPr lang="en-US" sz="2800" dirty="0">
                <a:solidFill>
                  <a:schemeClr val="tx1"/>
                </a:solidFill>
                <a:latin typeface="Avenir Book" panose="02000503020000020003" pitchFamily="2" charset="0"/>
              </a:rPr>
              <a:t>pre-trained Transformer weights , </a:t>
            </a:r>
            <a:br>
              <a:rPr lang="en-US" sz="2800" dirty="0">
                <a:solidFill>
                  <a:schemeClr val="tx1"/>
                </a:solidFill>
                <a:latin typeface="Avenir Book" panose="02000503020000020003" pitchFamily="2" charset="0"/>
              </a:rPr>
            </a:br>
            <a:r>
              <a:rPr lang="en-US" sz="2800" dirty="0">
                <a:solidFill>
                  <a:schemeClr val="tx1"/>
                </a:solidFill>
                <a:latin typeface="Avenir Book" panose="02000503020000020003" pitchFamily="2" charset="0"/>
              </a:rPr>
              <a:t>ICL is equivalent to GD, for </a:t>
            </a:r>
            <a:r>
              <a:rPr lang="en-US" sz="2800" u="sng" dirty="0">
                <a:solidFill>
                  <a:schemeClr val="tx1"/>
                </a:solidFill>
                <a:latin typeface="Avenir Book" panose="02000503020000020003" pitchFamily="2" charset="0"/>
              </a:rPr>
              <a:t>any </a:t>
            </a:r>
            <a:r>
              <a:rPr lang="en-US" sz="2800" dirty="0">
                <a:solidFill>
                  <a:schemeClr val="tx1"/>
                </a:solidFill>
                <a:latin typeface="Avenir Book" panose="02000503020000020003" pitchFamily="2" charset="0"/>
              </a:rPr>
              <a:t>well-defined task family.</a:t>
            </a:r>
          </a:p>
        </p:txBody>
      </p:sp>
      <p:sp>
        <p:nvSpPr>
          <p:cNvPr id="11" name="TextBox 10">
            <a:extLst>
              <a:ext uri="{FF2B5EF4-FFF2-40B4-BE49-F238E27FC236}">
                <a16:creationId xmlns:a16="http://schemas.microsoft.com/office/drawing/2014/main" id="{210E2195-8ABF-D536-C3E1-39DB9FEADC14}"/>
              </a:ext>
            </a:extLst>
          </p:cNvPr>
          <p:cNvSpPr txBox="1"/>
          <p:nvPr/>
        </p:nvSpPr>
        <p:spPr>
          <a:xfrm>
            <a:off x="5636111" y="4579446"/>
            <a:ext cx="1272209" cy="646331"/>
          </a:xfrm>
          <a:prstGeom prst="rect">
            <a:avLst/>
          </a:prstGeom>
          <a:noFill/>
        </p:spPr>
        <p:txBody>
          <a:bodyPr wrap="square">
            <a:spAutoFit/>
          </a:bodyPr>
          <a:lstStyle/>
          <a:p>
            <a:pPr algn="ctr"/>
            <a:r>
              <a:rPr lang="en-US" sz="3600" dirty="0">
                <a:solidFill>
                  <a:srgbClr val="C00000"/>
                </a:solidFill>
                <a:latin typeface="Avenir Book" panose="02000503020000020003" pitchFamily="2" charset="0"/>
              </a:rPr>
              <a:t>∀</a:t>
            </a:r>
            <a:endParaRPr lang="en-US" sz="3600" dirty="0">
              <a:solidFill>
                <a:srgbClr val="C00000"/>
              </a:solidFill>
            </a:endParaRPr>
          </a:p>
        </p:txBody>
      </p:sp>
      <p:sp>
        <p:nvSpPr>
          <p:cNvPr id="14" name="TextBox 13">
            <a:extLst>
              <a:ext uri="{FF2B5EF4-FFF2-40B4-BE49-F238E27FC236}">
                <a16:creationId xmlns:a16="http://schemas.microsoft.com/office/drawing/2014/main" id="{16138C49-DA45-62E2-1F45-1407058DECD0}"/>
              </a:ext>
            </a:extLst>
          </p:cNvPr>
          <p:cNvSpPr txBox="1"/>
          <p:nvPr/>
        </p:nvSpPr>
        <p:spPr>
          <a:xfrm>
            <a:off x="7425001" y="987049"/>
            <a:ext cx="457199" cy="646331"/>
          </a:xfrm>
          <a:prstGeom prst="rect">
            <a:avLst/>
          </a:prstGeom>
          <a:noFill/>
        </p:spPr>
        <p:txBody>
          <a:bodyPr wrap="square">
            <a:spAutoFit/>
          </a:bodyPr>
          <a:lstStyle/>
          <a:p>
            <a:r>
              <a:rPr lang="en-US" sz="3600" dirty="0">
                <a:solidFill>
                  <a:srgbClr val="C00000"/>
                </a:solidFill>
                <a:latin typeface="Avenir Book" panose="02000503020000020003" pitchFamily="2" charset="0"/>
              </a:rPr>
              <a:t>∃</a:t>
            </a:r>
            <a:endParaRPr lang="en-US" sz="3600" dirty="0">
              <a:solidFill>
                <a:srgbClr val="C00000"/>
              </a:solidFill>
            </a:endParaRPr>
          </a:p>
        </p:txBody>
      </p:sp>
      <p:sp>
        <p:nvSpPr>
          <p:cNvPr id="15" name="Rounded Rectangle 14">
            <a:extLst>
              <a:ext uri="{FF2B5EF4-FFF2-40B4-BE49-F238E27FC236}">
                <a16:creationId xmlns:a16="http://schemas.microsoft.com/office/drawing/2014/main" id="{CDD3F0D2-848B-C4E8-9FA6-EA829015964B}"/>
              </a:ext>
            </a:extLst>
          </p:cNvPr>
          <p:cNvSpPr/>
          <p:nvPr/>
        </p:nvSpPr>
        <p:spPr>
          <a:xfrm>
            <a:off x="6429293" y="1588713"/>
            <a:ext cx="5498346" cy="406553"/>
          </a:xfrm>
          <a:prstGeom prst="roundRect">
            <a:avLst/>
          </a:prstGeom>
          <a:solidFill>
            <a:srgbClr val="C00000">
              <a:alpha val="1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5FC61D5A-9621-84D8-CDCC-B1BF8F688FF0}"/>
              </a:ext>
            </a:extLst>
          </p:cNvPr>
          <p:cNvSpPr/>
          <p:nvPr/>
        </p:nvSpPr>
        <p:spPr>
          <a:xfrm>
            <a:off x="5290577" y="5090877"/>
            <a:ext cx="6440558" cy="388656"/>
          </a:xfrm>
          <a:prstGeom prst="roundRect">
            <a:avLst/>
          </a:prstGeom>
          <a:solidFill>
            <a:srgbClr val="C00000">
              <a:alpha val="1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32A5CC7-EF00-B29F-1A8E-B12EFAD27A17}"/>
              </a:ext>
            </a:extLst>
          </p:cNvPr>
          <p:cNvSpPr txBox="1"/>
          <p:nvPr/>
        </p:nvSpPr>
        <p:spPr>
          <a:xfrm>
            <a:off x="451069" y="797449"/>
            <a:ext cx="6096000" cy="523220"/>
          </a:xfrm>
          <a:prstGeom prst="rect">
            <a:avLst/>
          </a:prstGeom>
          <a:noFill/>
        </p:spPr>
        <p:txBody>
          <a:bodyPr wrap="square">
            <a:spAutoFit/>
          </a:bodyPr>
          <a:lstStyle/>
          <a:p>
            <a:r>
              <a:rPr lang="en-US" sz="2800" dirty="0"/>
              <a:t>What existing work shows: </a:t>
            </a:r>
          </a:p>
        </p:txBody>
      </p:sp>
      <p:sp>
        <p:nvSpPr>
          <p:cNvPr id="2" name="Rounded Rectangle 1">
            <a:extLst>
              <a:ext uri="{FF2B5EF4-FFF2-40B4-BE49-F238E27FC236}">
                <a16:creationId xmlns:a16="http://schemas.microsoft.com/office/drawing/2014/main" id="{6BFD6F02-70BB-96B0-39EC-EC4F8F0BB25B}"/>
              </a:ext>
            </a:extLst>
          </p:cNvPr>
          <p:cNvSpPr/>
          <p:nvPr/>
        </p:nvSpPr>
        <p:spPr>
          <a:xfrm>
            <a:off x="6018626" y="2040187"/>
            <a:ext cx="4817014" cy="359620"/>
          </a:xfrm>
          <a:prstGeom prst="roundRect">
            <a:avLst/>
          </a:prstGeom>
          <a:solidFill>
            <a:srgbClr val="C00000">
              <a:alpha val="1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FA1519A7-9F60-59FF-BE4B-647B93BA34E1}"/>
              </a:ext>
            </a:extLst>
          </p:cNvPr>
          <p:cNvSpPr/>
          <p:nvPr/>
        </p:nvSpPr>
        <p:spPr>
          <a:xfrm>
            <a:off x="5687811" y="5529228"/>
            <a:ext cx="4911213" cy="388656"/>
          </a:xfrm>
          <a:prstGeom prst="roundRect">
            <a:avLst/>
          </a:prstGeom>
          <a:solidFill>
            <a:srgbClr val="C00000">
              <a:alpha val="1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601308-3D74-296F-4F1B-65E3A4E5959D}"/>
              </a:ext>
            </a:extLst>
          </p:cNvPr>
          <p:cNvSpPr txBox="1"/>
          <p:nvPr/>
        </p:nvSpPr>
        <p:spPr>
          <a:xfrm>
            <a:off x="455170" y="4328904"/>
            <a:ext cx="11769649" cy="523220"/>
          </a:xfrm>
          <a:prstGeom prst="rect">
            <a:avLst/>
          </a:prstGeom>
          <a:noFill/>
        </p:spPr>
        <p:txBody>
          <a:bodyPr wrap="square">
            <a:spAutoFit/>
          </a:bodyPr>
          <a:lstStyle/>
          <a:p>
            <a:r>
              <a:rPr lang="en-US" sz="2800" dirty="0"/>
              <a:t>What is more interesting and </a:t>
            </a:r>
            <a:r>
              <a:rPr lang="en-US" sz="2800" dirty="0">
                <a:solidFill>
                  <a:srgbClr val="0044F9"/>
                </a:solidFill>
              </a:rPr>
              <a:t>realistic</a:t>
            </a:r>
            <a:r>
              <a:rPr lang="en-US" sz="2800" dirty="0"/>
              <a:t>:</a:t>
            </a:r>
          </a:p>
        </p:txBody>
      </p:sp>
      <p:sp>
        <p:nvSpPr>
          <p:cNvPr id="9" name="TextBox 8">
            <a:extLst>
              <a:ext uri="{FF2B5EF4-FFF2-40B4-BE49-F238E27FC236}">
                <a16:creationId xmlns:a16="http://schemas.microsoft.com/office/drawing/2014/main" id="{1DF90BE4-9753-9BE3-55E8-B6E5E78FA7FA}"/>
              </a:ext>
            </a:extLst>
          </p:cNvPr>
          <p:cNvSpPr txBox="1"/>
          <p:nvPr/>
        </p:nvSpPr>
        <p:spPr>
          <a:xfrm>
            <a:off x="-99900" y="1379016"/>
            <a:ext cx="835819" cy="1107996"/>
          </a:xfrm>
          <a:prstGeom prst="rect">
            <a:avLst/>
          </a:prstGeom>
          <a:noFill/>
        </p:spPr>
        <p:txBody>
          <a:bodyPr wrap="square">
            <a:spAutoFit/>
          </a:bodyPr>
          <a:lstStyle/>
          <a:p>
            <a:r>
              <a:rPr lang="en-US" sz="6600" b="1" dirty="0">
                <a:solidFill>
                  <a:srgbClr val="00B05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905C5632-0F52-CEC1-5536-2708C031929F}"/>
              </a:ext>
            </a:extLst>
          </p:cNvPr>
          <p:cNvSpPr txBox="1"/>
          <p:nvPr/>
        </p:nvSpPr>
        <p:spPr>
          <a:xfrm>
            <a:off x="432" y="4889502"/>
            <a:ext cx="835819" cy="1107996"/>
          </a:xfrm>
          <a:prstGeom prst="rect">
            <a:avLst/>
          </a:prstGeom>
          <a:noFill/>
        </p:spPr>
        <p:txBody>
          <a:bodyPr wrap="square">
            <a:spAutoFit/>
          </a:bodyPr>
          <a:lstStyle/>
          <a:p>
            <a:r>
              <a:rPr lang="en-US" sz="6600" dirty="0">
                <a:solidFill>
                  <a:srgbClr val="00B050"/>
                </a:solidFill>
                <a:latin typeface="Times New Roman" panose="02020603050405020304" pitchFamily="18" charset="0"/>
                <a:cs typeface="Times New Roman" panose="02020603050405020304" pitchFamily="18" charset="0"/>
              </a:rPr>
              <a:t>?</a:t>
            </a:r>
          </a:p>
        </p:txBody>
      </p:sp>
      <p:sp>
        <p:nvSpPr>
          <p:cNvPr id="20" name="Down Arrow 19">
            <a:extLst>
              <a:ext uri="{FF2B5EF4-FFF2-40B4-BE49-F238E27FC236}">
                <a16:creationId xmlns:a16="http://schemas.microsoft.com/office/drawing/2014/main" id="{45C52D48-182B-9B19-7B60-85F13E304663}"/>
              </a:ext>
            </a:extLst>
          </p:cNvPr>
          <p:cNvSpPr/>
          <p:nvPr/>
        </p:nvSpPr>
        <p:spPr>
          <a:xfrm>
            <a:off x="8485805" y="2700682"/>
            <a:ext cx="682144" cy="20745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4CECD0E2-3605-B9A7-729B-4D72516F95E1}"/>
              </a:ext>
            </a:extLst>
          </p:cNvPr>
          <p:cNvSpPr/>
          <p:nvPr/>
        </p:nvSpPr>
        <p:spPr>
          <a:xfrm>
            <a:off x="6429293" y="3011551"/>
            <a:ext cx="5071247" cy="109523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Do the existing results generalize to realistic settings?</a:t>
            </a:r>
          </a:p>
        </p:txBody>
      </p:sp>
    </p:spTree>
    <p:extLst>
      <p:ext uri="{BB962C8B-B14F-4D97-AF65-F5344CB8AC3E}">
        <p14:creationId xmlns:p14="http://schemas.microsoft.com/office/powerpoint/2010/main" val="92726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4" grpId="0"/>
      <p:bldP spid="15" grpId="0" animBg="1"/>
      <p:bldP spid="16" grpId="0" animBg="1"/>
      <p:bldP spid="2" grpId="0" animBg="1"/>
      <p:bldP spid="3" grpId="0" animBg="1"/>
      <p:bldP spid="7" grpId="0"/>
      <p:bldP spid="10" grpId="0"/>
      <p:bldP spid="20" grpId="0" animBg="1"/>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203"/>
        <p:cNvGrpSpPr/>
        <p:nvPr/>
      </p:nvGrpSpPr>
      <p:grpSpPr>
        <a:xfrm>
          <a:off x="0" y="0"/>
          <a:ext cx="0" cy="0"/>
          <a:chOff x="0" y="0"/>
          <a:chExt cx="0" cy="0"/>
        </a:xfrm>
      </p:grpSpPr>
      <p:sp>
        <p:nvSpPr>
          <p:cNvPr id="204" name="Google Shape;204;p37"/>
          <p:cNvSpPr txBox="1">
            <a:spLocks noGrp="1"/>
          </p:cNvSpPr>
          <p:nvPr>
            <p:ph type="ctrTitle"/>
          </p:nvPr>
        </p:nvSpPr>
        <p:spPr>
          <a:xfrm>
            <a:off x="415611" y="687967"/>
            <a:ext cx="11360800" cy="2736800"/>
          </a:xfrm>
          <a:prstGeom prst="rect">
            <a:avLst/>
          </a:prstGeom>
        </p:spPr>
        <p:txBody>
          <a:bodyPr spcFirstLastPara="1" vert="horz" wrap="square" lIns="121900" tIns="121900" rIns="121900" bIns="121900" numCol="1" anchor="b" anchorCtr="0" compatLnSpc="1">
            <a:prstTxWarp prst="textNoShape">
              <a:avLst/>
            </a:prstTxWarp>
            <a:normAutofit/>
          </a:bodyPr>
          <a:lstStyle/>
          <a:p>
            <a:pPr>
              <a:lnSpc>
                <a:spcPct val="115000"/>
              </a:lnSpc>
              <a:spcBef>
                <a:spcPts val="0"/>
              </a:spcBef>
              <a:spcAft>
                <a:spcPts val="0"/>
              </a:spcAft>
              <a:buClr>
                <a:schemeClr val="dk1"/>
              </a:buClr>
              <a:buSzPct val="30555"/>
            </a:pPr>
            <a:r>
              <a:rPr lang="en-US" sz="4800" dirty="0">
                <a:solidFill>
                  <a:schemeClr val="tx2"/>
                </a:solidFill>
              </a:rPr>
              <a:t>Do Pretrained Transformers Learn In-Context by Gradient Descent? </a:t>
            </a:r>
          </a:p>
          <a:p>
            <a:pPr>
              <a:spcBef>
                <a:spcPts val="0"/>
              </a:spcBef>
              <a:spcAft>
                <a:spcPts val="0"/>
              </a:spcAft>
            </a:pPr>
            <a:endParaRPr lang="en-US" sz="4800" dirty="0">
              <a:solidFill>
                <a:schemeClr val="tx2"/>
              </a:solidFill>
            </a:endParaRPr>
          </a:p>
        </p:txBody>
      </p:sp>
      <p:sp>
        <p:nvSpPr>
          <p:cNvPr id="205" name="Google Shape;205;p37"/>
          <p:cNvSpPr txBox="1">
            <a:spLocks noGrp="1"/>
          </p:cNvSpPr>
          <p:nvPr>
            <p:ph type="subTitle" idx="1"/>
          </p:nvPr>
        </p:nvSpPr>
        <p:spPr>
          <a:xfrm>
            <a:off x="476367" y="2866233"/>
            <a:ext cx="11360800" cy="1056800"/>
          </a:xfrm>
          <a:prstGeom prst="rect">
            <a:avLst/>
          </a:prstGeom>
        </p:spPr>
        <p:txBody>
          <a:bodyPr spcFirstLastPara="1" vert="horz" wrap="square" lIns="121900" tIns="121900" rIns="121900" bIns="121900" numCol="1" anchor="t" anchorCtr="0" compatLnSpc="1">
            <a:prstTxWarp prst="textNoShape">
              <a:avLst/>
            </a:prstTxWarp>
            <a:noAutofit/>
          </a:bodyPr>
          <a:lstStyle/>
          <a:p>
            <a:pPr>
              <a:lnSpc>
                <a:spcPct val="115000"/>
              </a:lnSpc>
              <a:spcBef>
                <a:spcPts val="0"/>
              </a:spcBef>
              <a:spcAft>
                <a:spcPts val="0"/>
              </a:spcAft>
              <a:buClr>
                <a:schemeClr val="dk1"/>
              </a:buClr>
              <a:buSzPts val="1100"/>
            </a:pPr>
            <a:r>
              <a:rPr lang="en-US" b="1" dirty="0" err="1"/>
              <a:t>Lingfeng</a:t>
            </a:r>
            <a:r>
              <a:rPr lang="en-US" b="1" dirty="0"/>
              <a:t> Shen*, Aayush Mishra*, Daniel Khashabi</a:t>
            </a:r>
            <a:endParaRPr b="1" dirty="0"/>
          </a:p>
          <a:p>
            <a:pPr>
              <a:spcBef>
                <a:spcPts val="0"/>
              </a:spcBef>
              <a:spcAft>
                <a:spcPts val="0"/>
              </a:spcAft>
            </a:pPr>
            <a:endParaRPr dirty="0"/>
          </a:p>
        </p:txBody>
      </p:sp>
      <p:sp>
        <p:nvSpPr>
          <p:cNvPr id="3" name="TextBox 2">
            <a:extLst>
              <a:ext uri="{FF2B5EF4-FFF2-40B4-BE49-F238E27FC236}">
                <a16:creationId xmlns:a16="http://schemas.microsoft.com/office/drawing/2014/main" id="{91DB22CE-908C-EADB-E7FF-12A7D624ABDB}"/>
              </a:ext>
            </a:extLst>
          </p:cNvPr>
          <p:cNvSpPr txBox="1"/>
          <p:nvPr/>
        </p:nvSpPr>
        <p:spPr>
          <a:xfrm>
            <a:off x="2969620" y="6170033"/>
            <a:ext cx="6100762" cy="369332"/>
          </a:xfrm>
          <a:prstGeom prst="rect">
            <a:avLst/>
          </a:prstGeom>
          <a:noFill/>
        </p:spPr>
        <p:txBody>
          <a:bodyPr wrap="square">
            <a:spAutoFit/>
          </a:bodyPr>
          <a:lstStyle/>
          <a:p>
            <a:pPr algn="ctr"/>
            <a:r>
              <a:rPr lang="en-US" dirty="0">
                <a:latin typeface="Consolas" panose="020B0609020204030204" pitchFamily="49" charset="0"/>
                <a:cs typeface="Consolas" panose="020B0609020204030204" pitchFamily="49" charset="0"/>
                <a:hlinkClick r:id="rId3"/>
              </a:rPr>
              <a:t>https://arxiv.org/abs/2310.08540</a:t>
            </a:r>
            <a:r>
              <a:rPr lang="en-US" dirty="0">
                <a:latin typeface="Consolas" panose="020B0609020204030204" pitchFamily="49" charset="0"/>
                <a:cs typeface="Consolas" panose="020B0609020204030204" pitchFamily="49" charset="0"/>
              </a:rPr>
              <a:t> </a:t>
            </a:r>
          </a:p>
        </p:txBody>
      </p:sp>
      <p:pic>
        <p:nvPicPr>
          <p:cNvPr id="4" name="Picture 10" descr="Daniel Khashabi">
            <a:extLst>
              <a:ext uri="{FF2B5EF4-FFF2-40B4-BE49-F238E27FC236}">
                <a16:creationId xmlns:a16="http://schemas.microsoft.com/office/drawing/2014/main" id="{7E10FB59-8AB8-859D-AC8E-5134D21B54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089" t="5884" r="14075" b="22078"/>
          <a:stretch/>
        </p:blipFill>
        <p:spPr bwMode="auto">
          <a:xfrm>
            <a:off x="7892908" y="3922057"/>
            <a:ext cx="2076435" cy="21500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9E5156C-5FE3-5297-BF14-6D771E875E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40" t="6487" r="12212" b="18465"/>
          <a:stretch/>
        </p:blipFill>
        <p:spPr bwMode="auto">
          <a:xfrm>
            <a:off x="5318620" y="3923033"/>
            <a:ext cx="2144420" cy="21500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S 601.471/671: Self-supervised Models">
            <a:extLst>
              <a:ext uri="{FF2B5EF4-FFF2-40B4-BE49-F238E27FC236}">
                <a16:creationId xmlns:a16="http://schemas.microsoft.com/office/drawing/2014/main" id="{1D293877-F01E-9807-F98C-1D5FE011DBD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86" b="6177"/>
          <a:stretch/>
        </p:blipFill>
        <p:spPr bwMode="auto">
          <a:xfrm>
            <a:off x="2730515" y="3927769"/>
            <a:ext cx="2144420" cy="21443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401C4B-F9F6-4C4A-083A-8E963F9C1B3A}"/>
              </a:ext>
            </a:extLst>
          </p:cNvPr>
          <p:cNvSpPr txBox="1"/>
          <p:nvPr/>
        </p:nvSpPr>
        <p:spPr>
          <a:xfrm>
            <a:off x="11180730" y="54047"/>
            <a:ext cx="995785" cy="369332"/>
          </a:xfrm>
          <a:prstGeom prst="rect">
            <a:avLst/>
          </a:prstGeom>
          <a:noFill/>
        </p:spPr>
        <p:txBody>
          <a:bodyPr wrap="none" rtlCol="0">
            <a:spAutoFit/>
          </a:bodyPr>
          <a:lstStyle/>
          <a:p>
            <a:r>
              <a:rPr lang="en-US" dirty="0"/>
              <a:t>ICML 24</a:t>
            </a:r>
          </a:p>
        </p:txBody>
      </p:sp>
    </p:spTree>
    <p:extLst>
      <p:ext uri="{BB962C8B-B14F-4D97-AF65-F5344CB8AC3E}">
        <p14:creationId xmlns:p14="http://schemas.microsoft.com/office/powerpoint/2010/main" val="96066547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5E45-8BEB-FE40-824D-C2F56CEC54CE}"/>
              </a:ext>
            </a:extLst>
          </p:cNvPr>
          <p:cNvSpPr>
            <a:spLocks noGrp="1"/>
          </p:cNvSpPr>
          <p:nvPr>
            <p:ph type="title"/>
          </p:nvPr>
        </p:nvSpPr>
        <p:spPr/>
        <p:txBody>
          <a:bodyPr/>
          <a:lstStyle/>
          <a:p>
            <a:r>
              <a:rPr lang="en-US" dirty="0"/>
              <a:t>ICL vs GD: Distributional Mismatch </a:t>
            </a:r>
          </a:p>
        </p:txBody>
      </p:sp>
      <p:pic>
        <p:nvPicPr>
          <p:cNvPr id="15" name="Picture 14">
            <a:extLst>
              <a:ext uri="{FF2B5EF4-FFF2-40B4-BE49-F238E27FC236}">
                <a16:creationId xmlns:a16="http://schemas.microsoft.com/office/drawing/2014/main" id="{3F9B0358-02FD-BFA0-FA32-A1914D7D5268}"/>
              </a:ext>
            </a:extLst>
          </p:cNvPr>
          <p:cNvPicPr>
            <a:picLocks noChangeAspect="1"/>
          </p:cNvPicPr>
          <p:nvPr/>
        </p:nvPicPr>
        <p:blipFill>
          <a:blip r:embed="rId3"/>
          <a:stretch>
            <a:fillRect/>
          </a:stretch>
        </p:blipFill>
        <p:spPr>
          <a:xfrm>
            <a:off x="4835307" y="2044439"/>
            <a:ext cx="5753100" cy="977900"/>
          </a:xfrm>
          <a:prstGeom prst="rect">
            <a:avLst/>
          </a:prstGeom>
        </p:spPr>
      </p:pic>
      <p:sp>
        <p:nvSpPr>
          <p:cNvPr id="16" name="TextBox 15">
            <a:extLst>
              <a:ext uri="{FF2B5EF4-FFF2-40B4-BE49-F238E27FC236}">
                <a16:creationId xmlns:a16="http://schemas.microsoft.com/office/drawing/2014/main" id="{568654F9-3974-8A68-3CE5-13184869E656}"/>
              </a:ext>
            </a:extLst>
          </p:cNvPr>
          <p:cNvSpPr txBox="1"/>
          <p:nvPr/>
        </p:nvSpPr>
        <p:spPr>
          <a:xfrm>
            <a:off x="901874" y="2348723"/>
            <a:ext cx="3127779" cy="369332"/>
          </a:xfrm>
          <a:prstGeom prst="rect">
            <a:avLst/>
          </a:prstGeom>
          <a:noFill/>
        </p:spPr>
        <p:txBody>
          <a:bodyPr wrap="none" rtlCol="0">
            <a:spAutoFit/>
          </a:bodyPr>
          <a:lstStyle/>
          <a:p>
            <a:r>
              <a:rPr lang="en-US" dirty="0"/>
              <a:t>Training with the </a:t>
            </a:r>
            <a:r>
              <a:rPr lang="en-US" i="1" dirty="0"/>
              <a:t>ICL objective</a:t>
            </a:r>
          </a:p>
        </p:txBody>
      </p:sp>
      <p:sp>
        <p:nvSpPr>
          <p:cNvPr id="23" name="Rounded Rectangle 22">
            <a:extLst>
              <a:ext uri="{FF2B5EF4-FFF2-40B4-BE49-F238E27FC236}">
                <a16:creationId xmlns:a16="http://schemas.microsoft.com/office/drawing/2014/main" id="{CAAB4D58-1DEE-2D0E-47F1-28071C67E0F3}"/>
              </a:ext>
            </a:extLst>
          </p:cNvPr>
          <p:cNvSpPr/>
          <p:nvPr/>
        </p:nvSpPr>
        <p:spPr>
          <a:xfrm>
            <a:off x="6474913" y="3543294"/>
            <a:ext cx="3491195" cy="10156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Input: JHU   Output: Baltimore </a:t>
            </a:r>
          </a:p>
          <a:p>
            <a:r>
              <a:rPr lang="en-US" dirty="0">
                <a:solidFill>
                  <a:schemeClr val="tx1"/>
                </a:solidFill>
                <a:latin typeface="Avenir Book" panose="02000503020000020003" pitchFamily="2" charset="0"/>
              </a:rPr>
              <a:t>Input: UMD  Output: DC </a:t>
            </a:r>
          </a:p>
          <a:p>
            <a:r>
              <a:rPr lang="en-US" dirty="0">
                <a:solidFill>
                  <a:schemeClr val="tx1"/>
                </a:solidFill>
                <a:latin typeface="Avenir Book" panose="02000503020000020003" pitchFamily="2" charset="0"/>
              </a:rPr>
              <a:t>Input: NYU   Output: </a:t>
            </a:r>
          </a:p>
        </p:txBody>
      </p:sp>
      <p:sp>
        <p:nvSpPr>
          <p:cNvPr id="24" name="TextBox 23">
            <a:extLst>
              <a:ext uri="{FF2B5EF4-FFF2-40B4-BE49-F238E27FC236}">
                <a16:creationId xmlns:a16="http://schemas.microsoft.com/office/drawing/2014/main" id="{432E84F1-F35F-D144-AADA-2A67940B72EB}"/>
              </a:ext>
            </a:extLst>
          </p:cNvPr>
          <p:cNvSpPr txBox="1"/>
          <p:nvPr/>
        </p:nvSpPr>
        <p:spPr>
          <a:xfrm>
            <a:off x="908093" y="3866460"/>
            <a:ext cx="3121560" cy="369332"/>
          </a:xfrm>
          <a:prstGeom prst="rect">
            <a:avLst/>
          </a:prstGeom>
          <a:noFill/>
        </p:spPr>
        <p:txBody>
          <a:bodyPr wrap="none" rtlCol="0">
            <a:spAutoFit/>
          </a:bodyPr>
          <a:lstStyle/>
          <a:p>
            <a:r>
              <a:rPr lang="en-US" dirty="0"/>
              <a:t>LLMs are not trained this way!</a:t>
            </a:r>
          </a:p>
        </p:txBody>
      </p:sp>
      <p:sp>
        <p:nvSpPr>
          <p:cNvPr id="25" name="TextBox 24">
            <a:extLst>
              <a:ext uri="{FF2B5EF4-FFF2-40B4-BE49-F238E27FC236}">
                <a16:creationId xmlns:a16="http://schemas.microsoft.com/office/drawing/2014/main" id="{76ADCC58-D727-5F7B-42C6-C53645A9766C}"/>
              </a:ext>
            </a:extLst>
          </p:cNvPr>
          <p:cNvSpPr txBox="1"/>
          <p:nvPr/>
        </p:nvSpPr>
        <p:spPr>
          <a:xfrm>
            <a:off x="2017415" y="5259122"/>
            <a:ext cx="8157169" cy="369332"/>
          </a:xfrm>
          <a:prstGeom prst="rect">
            <a:avLst/>
          </a:prstGeom>
          <a:noFill/>
        </p:spPr>
        <p:txBody>
          <a:bodyPr wrap="none" rtlCol="0">
            <a:spAutoFit/>
          </a:bodyPr>
          <a:lstStyle/>
          <a:p>
            <a:r>
              <a:rPr lang="en-US" dirty="0"/>
              <a:t>This explicit structure provided in the input makes the setting different from LLMs.</a:t>
            </a:r>
          </a:p>
        </p:txBody>
      </p:sp>
    </p:spTree>
    <p:extLst>
      <p:ext uri="{BB962C8B-B14F-4D97-AF65-F5344CB8AC3E}">
        <p14:creationId xmlns:p14="http://schemas.microsoft.com/office/powerpoint/2010/main" val="397660688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5E45-8BEB-FE40-824D-C2F56CEC54CE}"/>
              </a:ext>
            </a:extLst>
          </p:cNvPr>
          <p:cNvSpPr>
            <a:spLocks noGrp="1"/>
          </p:cNvSpPr>
          <p:nvPr>
            <p:ph type="title"/>
          </p:nvPr>
        </p:nvSpPr>
        <p:spPr/>
        <p:txBody>
          <a:bodyPr/>
          <a:lstStyle/>
          <a:p>
            <a:r>
              <a:rPr lang="en-US" sz="3600" dirty="0"/>
              <a:t>How realistic is it to proves </a:t>
            </a:r>
            <a:r>
              <a:rPr lang="en-US" sz="3600" dirty="0">
                <a:solidFill>
                  <a:schemeClr val="tx1"/>
                </a:solidFill>
                <a:latin typeface="Avenir Book" panose="02000503020000020003" pitchFamily="2" charset="0"/>
              </a:rPr>
              <a:t>ICL≈GD  for </a:t>
            </a:r>
            <a:r>
              <a:rPr lang="en-US" sz="3600" dirty="0">
                <a:solidFill>
                  <a:srgbClr val="C00000"/>
                </a:solidFill>
                <a:latin typeface="Avenir Book" panose="02000503020000020003" pitchFamily="2" charset="0"/>
              </a:rPr>
              <a:t>fixed</a:t>
            </a:r>
            <a:r>
              <a:rPr lang="en-US" sz="3600" dirty="0">
                <a:solidFill>
                  <a:schemeClr val="tx1"/>
                </a:solidFill>
                <a:latin typeface="Avenir Book" panose="02000503020000020003" pitchFamily="2" charset="0"/>
              </a:rPr>
              <a:t> weights? </a:t>
            </a:r>
            <a:endParaRPr lang="en-US" sz="3600" dirty="0"/>
          </a:p>
        </p:txBody>
      </p:sp>
      <p:sp>
        <p:nvSpPr>
          <p:cNvPr id="3" name="Content Placeholder 2">
            <a:extLst>
              <a:ext uri="{FF2B5EF4-FFF2-40B4-BE49-F238E27FC236}">
                <a16:creationId xmlns:a16="http://schemas.microsoft.com/office/drawing/2014/main" id="{3F35ACBA-0B05-8835-9363-DEE7D0FA67A7}"/>
              </a:ext>
            </a:extLst>
          </p:cNvPr>
          <p:cNvSpPr>
            <a:spLocks noGrp="1"/>
          </p:cNvSpPr>
          <p:nvPr>
            <p:ph idx="1"/>
          </p:nvPr>
        </p:nvSpPr>
        <p:spPr>
          <a:xfrm>
            <a:off x="838200" y="1514475"/>
            <a:ext cx="5016401" cy="2606951"/>
          </a:xfrm>
        </p:spPr>
        <p:txBody>
          <a:bodyPr/>
          <a:lstStyle/>
          <a:p>
            <a:r>
              <a:rPr lang="en-US" dirty="0"/>
              <a:t>GPT-J's ICL ability does not change much over time during training, while the parameters change steadily.</a:t>
            </a:r>
          </a:p>
          <a:p>
            <a:r>
              <a:rPr lang="en-US" dirty="0"/>
              <a:t>There are </a:t>
            </a:r>
            <a:r>
              <a:rPr lang="en-US" dirty="0">
                <a:solidFill>
                  <a:srgbClr val="C00000"/>
                </a:solidFill>
              </a:rPr>
              <a:t>many </a:t>
            </a:r>
            <a:r>
              <a:rPr lang="en-US" dirty="0"/>
              <a:t>ICL-inducing parameters. </a:t>
            </a:r>
          </a:p>
          <a:p>
            <a:endParaRPr lang="en-US" dirty="0"/>
          </a:p>
          <a:p>
            <a:endParaRPr lang="en-US" dirty="0"/>
          </a:p>
        </p:txBody>
      </p:sp>
      <p:sp>
        <p:nvSpPr>
          <p:cNvPr id="4" name="Slide Number Placeholder 3">
            <a:extLst>
              <a:ext uri="{FF2B5EF4-FFF2-40B4-BE49-F238E27FC236}">
                <a16:creationId xmlns:a16="http://schemas.microsoft.com/office/drawing/2014/main" id="{11BB03E4-DDBF-F933-0FF5-71C57EA78472}"/>
              </a:ext>
            </a:extLst>
          </p:cNvPr>
          <p:cNvSpPr>
            <a:spLocks noGrp="1"/>
          </p:cNvSpPr>
          <p:nvPr>
            <p:ph type="sldNum" sz="quarter" idx="10"/>
          </p:nvPr>
        </p:nvSpPr>
        <p:spPr/>
        <p:txBody>
          <a:bodyPr/>
          <a:lstStyle/>
          <a:p>
            <a:pPr>
              <a:defRPr/>
            </a:pPr>
            <a:fld id="{0121240C-47AF-2F4D-83B3-CC3EDF50F794}" type="slidenum">
              <a:rPr lang="en-US" smtClean="0"/>
              <a:pPr>
                <a:defRPr/>
              </a:pPr>
              <a:t>46</a:t>
            </a:fld>
            <a:endParaRPr lang="en-US" dirty="0"/>
          </a:p>
        </p:txBody>
      </p:sp>
      <p:sp>
        <p:nvSpPr>
          <p:cNvPr id="7" name="Rounded Rectangle 6">
            <a:extLst>
              <a:ext uri="{FF2B5EF4-FFF2-40B4-BE49-F238E27FC236}">
                <a16:creationId xmlns:a16="http://schemas.microsoft.com/office/drawing/2014/main" id="{4F8CB328-69FD-BFE4-128F-F4FB9073F354}"/>
              </a:ext>
            </a:extLst>
          </p:cNvPr>
          <p:cNvSpPr/>
          <p:nvPr/>
        </p:nvSpPr>
        <p:spPr>
          <a:xfrm>
            <a:off x="1192695" y="5325415"/>
            <a:ext cx="10108510" cy="1351954"/>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venir Book" panose="02000503020000020003" pitchFamily="2" charset="0"/>
              </a:rPr>
              <a:t>Therefore, to prove </a:t>
            </a:r>
            <a:r>
              <a:rPr lang="en-US" sz="2800" b="1" dirty="0">
                <a:solidFill>
                  <a:schemeClr val="tx1"/>
                </a:solidFill>
                <a:latin typeface="Avenir Book" panose="02000503020000020003" pitchFamily="2" charset="0"/>
              </a:rPr>
              <a:t>ICL≈GD hypothesis</a:t>
            </a:r>
            <a:r>
              <a:rPr lang="en-US" sz="2800" dirty="0">
                <a:solidFill>
                  <a:schemeClr val="tx1"/>
                </a:solidFill>
                <a:latin typeface="Avenir Book" panose="02000503020000020003" pitchFamily="2" charset="0"/>
              </a:rPr>
              <a:t>, </a:t>
            </a:r>
            <a:br>
              <a:rPr lang="en-US" sz="2800" dirty="0">
                <a:solidFill>
                  <a:schemeClr val="tx1"/>
                </a:solidFill>
                <a:latin typeface="Avenir Book" panose="02000503020000020003" pitchFamily="2" charset="0"/>
              </a:rPr>
            </a:br>
            <a:r>
              <a:rPr lang="en-US" sz="2800" dirty="0">
                <a:solidFill>
                  <a:schemeClr val="tx1"/>
                </a:solidFill>
                <a:latin typeface="Avenir Book" panose="02000503020000020003" pitchFamily="2" charset="0"/>
              </a:rPr>
              <a:t>showing it for </a:t>
            </a:r>
            <a:r>
              <a:rPr lang="en-US" sz="2800" dirty="0">
                <a:solidFill>
                  <a:srgbClr val="C00000"/>
                </a:solidFill>
                <a:latin typeface="Avenir Book" panose="02000503020000020003" pitchFamily="2" charset="0"/>
              </a:rPr>
              <a:t>a single choice of parameters</a:t>
            </a:r>
            <a:r>
              <a:rPr lang="en-US" sz="2800" dirty="0">
                <a:solidFill>
                  <a:schemeClr val="tx1"/>
                </a:solidFill>
                <a:latin typeface="Avenir Book" panose="02000503020000020003" pitchFamily="2" charset="0"/>
              </a:rPr>
              <a:t> is </a:t>
            </a:r>
            <a:r>
              <a:rPr lang="en-US" sz="2800" dirty="0">
                <a:solidFill>
                  <a:srgbClr val="C00000"/>
                </a:solidFill>
                <a:latin typeface="Avenir Book" panose="02000503020000020003" pitchFamily="2" charset="0"/>
              </a:rPr>
              <a:t>not</a:t>
            </a:r>
            <a:r>
              <a:rPr lang="en-US" sz="2800" dirty="0">
                <a:solidFill>
                  <a:schemeClr val="tx1"/>
                </a:solidFill>
                <a:latin typeface="Avenir Book" panose="02000503020000020003" pitchFamily="2" charset="0"/>
              </a:rPr>
              <a:t> enough.</a:t>
            </a:r>
          </a:p>
        </p:txBody>
      </p:sp>
      <p:pic>
        <p:nvPicPr>
          <p:cNvPr id="11" name="Picture 10" descr="A graph with a line and a line graph&#10;&#10;Description automatically generated with medium confidence">
            <a:extLst>
              <a:ext uri="{FF2B5EF4-FFF2-40B4-BE49-F238E27FC236}">
                <a16:creationId xmlns:a16="http://schemas.microsoft.com/office/drawing/2014/main" id="{221F923D-8926-7CEB-617C-D2A59297F9AB}"/>
              </a:ext>
            </a:extLst>
          </p:cNvPr>
          <p:cNvPicPr>
            <a:picLocks noChangeAspect="1"/>
          </p:cNvPicPr>
          <p:nvPr/>
        </p:nvPicPr>
        <p:blipFill>
          <a:blip r:embed="rId2"/>
          <a:stretch>
            <a:fillRect/>
          </a:stretch>
        </p:blipFill>
        <p:spPr>
          <a:xfrm>
            <a:off x="6159331" y="1616329"/>
            <a:ext cx="5496753" cy="3588946"/>
          </a:xfrm>
          <a:prstGeom prst="rect">
            <a:avLst/>
          </a:prstGeom>
        </p:spPr>
      </p:pic>
      <p:grpSp>
        <p:nvGrpSpPr>
          <p:cNvPr id="12" name="Group 11">
            <a:extLst>
              <a:ext uri="{FF2B5EF4-FFF2-40B4-BE49-F238E27FC236}">
                <a16:creationId xmlns:a16="http://schemas.microsoft.com/office/drawing/2014/main" id="{AC24A5FA-88F1-81F9-7D1F-C9C45B00AD0E}"/>
              </a:ext>
            </a:extLst>
          </p:cNvPr>
          <p:cNvGrpSpPr/>
          <p:nvPr/>
        </p:nvGrpSpPr>
        <p:grpSpPr>
          <a:xfrm>
            <a:off x="6096000" y="1616329"/>
            <a:ext cx="4845804" cy="3338848"/>
            <a:chOff x="6096000" y="1616329"/>
            <a:chExt cx="4845804" cy="3338848"/>
          </a:xfrm>
        </p:grpSpPr>
        <p:grpSp>
          <p:nvGrpSpPr>
            <p:cNvPr id="8" name="Group 7">
              <a:extLst>
                <a:ext uri="{FF2B5EF4-FFF2-40B4-BE49-F238E27FC236}">
                  <a16:creationId xmlns:a16="http://schemas.microsoft.com/office/drawing/2014/main" id="{9643564D-C678-5820-748B-90EFDFEFADFD}"/>
                </a:ext>
              </a:extLst>
            </p:cNvPr>
            <p:cNvGrpSpPr/>
            <p:nvPr/>
          </p:nvGrpSpPr>
          <p:grpSpPr>
            <a:xfrm>
              <a:off x="6989736" y="2409986"/>
              <a:ext cx="3952068" cy="511445"/>
              <a:chOff x="6989736" y="2409986"/>
              <a:chExt cx="3952068" cy="511445"/>
            </a:xfrm>
          </p:grpSpPr>
          <p:sp>
            <p:nvSpPr>
              <p:cNvPr id="5" name="Freeform 4">
                <a:extLst>
                  <a:ext uri="{FF2B5EF4-FFF2-40B4-BE49-F238E27FC236}">
                    <a16:creationId xmlns:a16="http://schemas.microsoft.com/office/drawing/2014/main" id="{A0CCD198-3C65-E9A5-8861-D7C490FF89E6}"/>
                  </a:ext>
                </a:extLst>
              </p:cNvPr>
              <p:cNvSpPr/>
              <p:nvPr/>
            </p:nvSpPr>
            <p:spPr>
              <a:xfrm>
                <a:off x="6989736" y="2409986"/>
                <a:ext cx="3952068" cy="511445"/>
              </a:xfrm>
              <a:custGeom>
                <a:avLst/>
                <a:gdLst>
                  <a:gd name="connsiteX0" fmla="*/ 100739 w 3952068"/>
                  <a:gd name="connsiteY0" fmla="*/ 7750 h 511445"/>
                  <a:gd name="connsiteX1" fmla="*/ 1534332 w 3952068"/>
                  <a:gd name="connsiteY1" fmla="*/ 77492 h 511445"/>
                  <a:gd name="connsiteX2" fmla="*/ 2309247 w 3952068"/>
                  <a:gd name="connsiteY2" fmla="*/ 7750 h 511445"/>
                  <a:gd name="connsiteX3" fmla="*/ 3626603 w 3952068"/>
                  <a:gd name="connsiteY3" fmla="*/ 0 h 511445"/>
                  <a:gd name="connsiteX4" fmla="*/ 3952068 w 3952068"/>
                  <a:gd name="connsiteY4" fmla="*/ 0 h 511445"/>
                  <a:gd name="connsiteX5" fmla="*/ 3952068 w 3952068"/>
                  <a:gd name="connsiteY5" fmla="*/ 379709 h 511445"/>
                  <a:gd name="connsiteX6" fmla="*/ 3758339 w 3952068"/>
                  <a:gd name="connsiteY6" fmla="*/ 154983 h 511445"/>
                  <a:gd name="connsiteX7" fmla="*/ 3696346 w 3952068"/>
                  <a:gd name="connsiteY7" fmla="*/ 123987 h 511445"/>
                  <a:gd name="connsiteX8" fmla="*/ 3549112 w 3952068"/>
                  <a:gd name="connsiteY8" fmla="*/ 278970 h 511445"/>
                  <a:gd name="connsiteX9" fmla="*/ 3448373 w 3952068"/>
                  <a:gd name="connsiteY9" fmla="*/ 154983 h 511445"/>
                  <a:gd name="connsiteX10" fmla="*/ 2960176 w 3952068"/>
                  <a:gd name="connsiteY10" fmla="*/ 286719 h 511445"/>
                  <a:gd name="connsiteX11" fmla="*/ 2867186 w 3952068"/>
                  <a:gd name="connsiteY11" fmla="*/ 472699 h 511445"/>
                  <a:gd name="connsiteX12" fmla="*/ 2417735 w 3952068"/>
                  <a:gd name="connsiteY12" fmla="*/ 271221 h 511445"/>
                  <a:gd name="connsiteX13" fmla="*/ 2340244 w 3952068"/>
                  <a:gd name="connsiteY13" fmla="*/ 263472 h 511445"/>
                  <a:gd name="connsiteX14" fmla="*/ 2355742 w 3952068"/>
                  <a:gd name="connsiteY14" fmla="*/ 480448 h 511445"/>
                  <a:gd name="connsiteX15" fmla="*/ 1379349 w 3952068"/>
                  <a:gd name="connsiteY15" fmla="*/ 449451 h 511445"/>
                  <a:gd name="connsiteX16" fmla="*/ 1340603 w 3952068"/>
                  <a:gd name="connsiteY16" fmla="*/ 278970 h 511445"/>
                  <a:gd name="connsiteX17" fmla="*/ 1270861 w 3952068"/>
                  <a:gd name="connsiteY17" fmla="*/ 271221 h 511445"/>
                  <a:gd name="connsiteX18" fmla="*/ 1286359 w 3952068"/>
                  <a:gd name="connsiteY18" fmla="*/ 371960 h 511445"/>
                  <a:gd name="connsiteX19" fmla="*/ 1216617 w 3952068"/>
                  <a:gd name="connsiteY19" fmla="*/ 511445 h 511445"/>
                  <a:gd name="connsiteX20" fmla="*/ 426203 w 3952068"/>
                  <a:gd name="connsiteY20" fmla="*/ 433953 h 511445"/>
                  <a:gd name="connsiteX21" fmla="*/ 255722 w 3952068"/>
                  <a:gd name="connsiteY21" fmla="*/ 278970 h 511445"/>
                  <a:gd name="connsiteX22" fmla="*/ 224725 w 3952068"/>
                  <a:gd name="connsiteY22" fmla="*/ 263472 h 511445"/>
                  <a:gd name="connsiteX23" fmla="*/ 224725 w 3952068"/>
                  <a:gd name="connsiteY23" fmla="*/ 472699 h 511445"/>
                  <a:gd name="connsiteX24" fmla="*/ 46495 w 3952068"/>
                  <a:gd name="connsiteY24" fmla="*/ 472699 h 511445"/>
                  <a:gd name="connsiteX25" fmla="*/ 0 w 3952068"/>
                  <a:gd name="connsiteY25" fmla="*/ 54245 h 511445"/>
                  <a:gd name="connsiteX26" fmla="*/ 100739 w 3952068"/>
                  <a:gd name="connsiteY26" fmla="*/ 7750 h 51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52068" h="511445">
                    <a:moveTo>
                      <a:pt x="100739" y="7750"/>
                    </a:moveTo>
                    <a:lnTo>
                      <a:pt x="1534332" y="77492"/>
                    </a:lnTo>
                    <a:lnTo>
                      <a:pt x="2309247" y="7750"/>
                    </a:lnTo>
                    <a:lnTo>
                      <a:pt x="3626603" y="0"/>
                    </a:lnTo>
                    <a:lnTo>
                      <a:pt x="3952068" y="0"/>
                    </a:lnTo>
                    <a:lnTo>
                      <a:pt x="3952068" y="379709"/>
                    </a:lnTo>
                    <a:lnTo>
                      <a:pt x="3758339" y="154983"/>
                    </a:lnTo>
                    <a:lnTo>
                      <a:pt x="3696346" y="123987"/>
                    </a:lnTo>
                    <a:lnTo>
                      <a:pt x="3549112" y="278970"/>
                    </a:lnTo>
                    <a:lnTo>
                      <a:pt x="3448373" y="154983"/>
                    </a:lnTo>
                    <a:lnTo>
                      <a:pt x="2960176" y="286719"/>
                    </a:lnTo>
                    <a:lnTo>
                      <a:pt x="2867186" y="472699"/>
                    </a:lnTo>
                    <a:lnTo>
                      <a:pt x="2417735" y="271221"/>
                    </a:lnTo>
                    <a:lnTo>
                      <a:pt x="2340244" y="263472"/>
                    </a:lnTo>
                    <a:lnTo>
                      <a:pt x="2355742" y="480448"/>
                    </a:lnTo>
                    <a:lnTo>
                      <a:pt x="1379349" y="449451"/>
                    </a:lnTo>
                    <a:lnTo>
                      <a:pt x="1340603" y="278970"/>
                    </a:lnTo>
                    <a:lnTo>
                      <a:pt x="1270861" y="271221"/>
                    </a:lnTo>
                    <a:lnTo>
                      <a:pt x="1286359" y="371960"/>
                    </a:lnTo>
                    <a:lnTo>
                      <a:pt x="1216617" y="511445"/>
                    </a:lnTo>
                    <a:lnTo>
                      <a:pt x="426203" y="433953"/>
                    </a:lnTo>
                    <a:lnTo>
                      <a:pt x="255722" y="278970"/>
                    </a:lnTo>
                    <a:lnTo>
                      <a:pt x="224725" y="263472"/>
                    </a:lnTo>
                    <a:lnTo>
                      <a:pt x="224725" y="472699"/>
                    </a:lnTo>
                    <a:lnTo>
                      <a:pt x="46495" y="472699"/>
                    </a:lnTo>
                    <a:lnTo>
                      <a:pt x="0" y="54245"/>
                    </a:lnTo>
                    <a:lnTo>
                      <a:pt x="100739" y="7750"/>
                    </a:lnTo>
                    <a:close/>
                  </a:path>
                </a:pathLst>
              </a:cu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EAD7D38-35C1-29BD-302E-ECBD0E776C48}"/>
                  </a:ext>
                </a:extLst>
              </p:cNvPr>
              <p:cNvSpPr/>
              <p:nvPr/>
            </p:nvSpPr>
            <p:spPr>
              <a:xfrm>
                <a:off x="10796954" y="2614246"/>
                <a:ext cx="87923" cy="128954"/>
              </a:xfrm>
              <a:prstGeom prst="ellipse">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FF66FCA4-48EA-FAD7-32FD-793893D36A46}"/>
                </a:ext>
              </a:extLst>
            </p:cNvPr>
            <p:cNvSpPr/>
            <p:nvPr/>
          </p:nvSpPr>
          <p:spPr>
            <a:xfrm>
              <a:off x="6096000" y="1616329"/>
              <a:ext cx="792480" cy="3338848"/>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3803DD-8400-14AA-829C-7E839A3F242E}"/>
                </a:ext>
              </a:extLst>
            </p:cNvPr>
            <p:cNvSpPr/>
            <p:nvPr/>
          </p:nvSpPr>
          <p:spPr>
            <a:xfrm>
              <a:off x="9052855" y="3938452"/>
              <a:ext cx="1667395" cy="267788"/>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573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5E45-8BEB-FE40-824D-C2F56CEC54CE}"/>
              </a:ext>
            </a:extLst>
          </p:cNvPr>
          <p:cNvSpPr>
            <a:spLocks noGrp="1"/>
          </p:cNvSpPr>
          <p:nvPr>
            <p:ph type="title"/>
          </p:nvPr>
        </p:nvSpPr>
        <p:spPr/>
        <p:txBody>
          <a:bodyPr/>
          <a:lstStyle/>
          <a:p>
            <a:r>
              <a:rPr lang="en-US" dirty="0"/>
              <a:t>ICL vs GD: End task comparison </a:t>
            </a:r>
          </a:p>
        </p:txBody>
      </p:sp>
      <p:sp>
        <p:nvSpPr>
          <p:cNvPr id="4" name="Slide Number Placeholder 3">
            <a:extLst>
              <a:ext uri="{FF2B5EF4-FFF2-40B4-BE49-F238E27FC236}">
                <a16:creationId xmlns:a16="http://schemas.microsoft.com/office/drawing/2014/main" id="{11BB03E4-DDBF-F933-0FF5-71C57EA78472}"/>
              </a:ext>
            </a:extLst>
          </p:cNvPr>
          <p:cNvSpPr>
            <a:spLocks noGrp="1"/>
          </p:cNvSpPr>
          <p:nvPr>
            <p:ph type="sldNum" sz="quarter" idx="10"/>
          </p:nvPr>
        </p:nvSpPr>
        <p:spPr/>
        <p:txBody>
          <a:bodyPr/>
          <a:lstStyle/>
          <a:p>
            <a:pPr>
              <a:defRPr/>
            </a:pPr>
            <a:fld id="{0121240C-47AF-2F4D-83B3-CC3EDF50F794}" type="slidenum">
              <a:rPr lang="en-US" smtClean="0"/>
              <a:pPr>
                <a:defRPr/>
              </a:pPr>
              <a:t>47</a:t>
            </a:fld>
            <a:endParaRPr lang="en-US" dirty="0"/>
          </a:p>
        </p:txBody>
      </p:sp>
      <p:sp>
        <p:nvSpPr>
          <p:cNvPr id="5" name="Rounded Rectangle 4">
            <a:extLst>
              <a:ext uri="{FF2B5EF4-FFF2-40B4-BE49-F238E27FC236}">
                <a16:creationId xmlns:a16="http://schemas.microsoft.com/office/drawing/2014/main" id="{649F55EB-B96E-D124-CAF1-7A04594B79F0}"/>
              </a:ext>
            </a:extLst>
          </p:cNvPr>
          <p:cNvSpPr/>
          <p:nvPr/>
        </p:nvSpPr>
        <p:spPr>
          <a:xfrm>
            <a:off x="460578" y="1817303"/>
            <a:ext cx="6072955" cy="74891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r>
              <a:rPr lang="en-US" dirty="0">
                <a:solidFill>
                  <a:schemeClr val="tx1"/>
                </a:solidFill>
                <a:latin typeface="Consolas" panose="020B0609020204030204" pitchFamily="49" charset="0"/>
                <a:cs typeface="Consolas" panose="020B0609020204030204" pitchFamily="49" charset="0"/>
              </a:rPr>
              <a:t>Input: Rookie Taylor Wins Playoff at Tahoe </a:t>
            </a:r>
          </a:p>
          <a:p>
            <a:r>
              <a:rPr lang="en-US" dirty="0">
                <a:solidFill>
                  <a:schemeClr val="tx1"/>
                </a:solidFill>
                <a:latin typeface="Consolas" panose="020B0609020204030204" pitchFamily="49" charset="0"/>
                <a:cs typeface="Consolas" panose="020B0609020204030204" pitchFamily="49" charset="0"/>
              </a:rPr>
              <a:t>Output:</a:t>
            </a:r>
          </a:p>
        </p:txBody>
      </p:sp>
      <p:grpSp>
        <p:nvGrpSpPr>
          <p:cNvPr id="34" name="Group 33">
            <a:extLst>
              <a:ext uri="{FF2B5EF4-FFF2-40B4-BE49-F238E27FC236}">
                <a16:creationId xmlns:a16="http://schemas.microsoft.com/office/drawing/2014/main" id="{B9AA211B-E6F9-D6A1-C4FF-FE60AF2E6EAB}"/>
              </a:ext>
            </a:extLst>
          </p:cNvPr>
          <p:cNvGrpSpPr/>
          <p:nvPr/>
        </p:nvGrpSpPr>
        <p:grpSpPr>
          <a:xfrm>
            <a:off x="6595079" y="1640694"/>
            <a:ext cx="2871623" cy="1185490"/>
            <a:chOff x="6595079" y="1640694"/>
            <a:chExt cx="2871623" cy="1185490"/>
          </a:xfrm>
        </p:grpSpPr>
        <p:cxnSp>
          <p:nvCxnSpPr>
            <p:cNvPr id="7" name="Straight Arrow Connector 6">
              <a:extLst>
                <a:ext uri="{FF2B5EF4-FFF2-40B4-BE49-F238E27FC236}">
                  <a16:creationId xmlns:a16="http://schemas.microsoft.com/office/drawing/2014/main" id="{BC3796F5-5D8E-104E-F851-8D2174AE79D3}"/>
                </a:ext>
              </a:extLst>
            </p:cNvPr>
            <p:cNvCxnSpPr>
              <a:cxnSpLocks/>
            </p:cNvCxnSpPr>
            <p:nvPr/>
          </p:nvCxnSpPr>
          <p:spPr>
            <a:xfrm>
              <a:off x="6595079" y="2191077"/>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a16="http://schemas.microsoft.com/office/drawing/2014/main" id="{90452BC9-0CCD-C7D7-48E7-A8021B960BB5}"/>
                </a:ext>
              </a:extLst>
            </p:cNvPr>
            <p:cNvCxnSpPr>
              <a:cxnSpLocks/>
            </p:cNvCxnSpPr>
            <p:nvPr/>
          </p:nvCxnSpPr>
          <p:spPr>
            <a:xfrm>
              <a:off x="9007253" y="2191076"/>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9" name="Rounded Rectangle 8">
              <a:extLst>
                <a:ext uri="{FF2B5EF4-FFF2-40B4-BE49-F238E27FC236}">
                  <a16:creationId xmlns:a16="http://schemas.microsoft.com/office/drawing/2014/main" id="{1523179F-62E4-789B-694A-85ED79DE66E7}"/>
                </a:ext>
              </a:extLst>
            </p:cNvPr>
            <p:cNvSpPr/>
            <p:nvPr/>
          </p:nvSpPr>
          <p:spPr>
            <a:xfrm>
              <a:off x="7146620" y="1640694"/>
              <a:ext cx="1677217" cy="1185490"/>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10" name="TextBox 9">
              <a:extLst>
                <a:ext uri="{FF2B5EF4-FFF2-40B4-BE49-F238E27FC236}">
                  <a16:creationId xmlns:a16="http://schemas.microsoft.com/office/drawing/2014/main" id="{3AD4EA00-4ED0-3DCE-2290-2CD7A116952D}"/>
                </a:ext>
              </a:extLst>
            </p:cNvPr>
            <p:cNvSpPr txBox="1"/>
            <p:nvPr/>
          </p:nvSpPr>
          <p:spPr>
            <a:xfrm>
              <a:off x="7017163" y="1724409"/>
              <a:ext cx="1967125" cy="1015663"/>
            </a:xfrm>
            <a:prstGeom prst="rect">
              <a:avLst/>
            </a:prstGeom>
            <a:noFill/>
          </p:spPr>
          <p:txBody>
            <a:bodyPr wrap="square">
              <a:spAutoFit/>
            </a:bodyPr>
            <a:lstStyle/>
            <a:p>
              <a:pPr algn="ctr"/>
              <a:r>
                <a:rPr lang="en-US" sz="6000" b="1" dirty="0">
                  <a:latin typeface="Avenir Book" panose="02000503020000020003" pitchFamily="2" charset="0"/>
                </a:rPr>
                <a:t>LM</a:t>
              </a:r>
            </a:p>
          </p:txBody>
        </p:sp>
      </p:grpSp>
      <p:sp>
        <p:nvSpPr>
          <p:cNvPr id="22" name="TextBox 21">
            <a:extLst>
              <a:ext uri="{FF2B5EF4-FFF2-40B4-BE49-F238E27FC236}">
                <a16:creationId xmlns:a16="http://schemas.microsoft.com/office/drawing/2014/main" id="{BA70D61E-8730-4507-1014-4A3254480838}"/>
              </a:ext>
            </a:extLst>
          </p:cNvPr>
          <p:cNvSpPr txBox="1"/>
          <p:nvPr/>
        </p:nvSpPr>
        <p:spPr>
          <a:xfrm>
            <a:off x="8320269" y="1146171"/>
            <a:ext cx="4273142" cy="584775"/>
          </a:xfrm>
          <a:prstGeom prst="rect">
            <a:avLst/>
          </a:prstGeom>
          <a:noFill/>
        </p:spPr>
        <p:txBody>
          <a:bodyPr wrap="square">
            <a:spAutoFit/>
          </a:bodyPr>
          <a:lstStyle/>
          <a:p>
            <a:pPr algn="ctr"/>
            <a:r>
              <a:rPr lang="en-US" sz="1600" b="1" dirty="0"/>
              <a:t>Possible values:</a:t>
            </a:r>
            <a:r>
              <a:rPr lang="en-US" sz="1600" dirty="0"/>
              <a:t> </a:t>
            </a:r>
          </a:p>
          <a:p>
            <a:pPr algn="ctr"/>
            <a:r>
              <a:rPr lang="en-US" sz="1600" dirty="0">
                <a:latin typeface="Consolas" panose="020B0609020204030204" pitchFamily="49" charset="0"/>
                <a:cs typeface="Consolas" panose="020B0609020204030204" pitchFamily="49" charset="0"/>
              </a:rPr>
              <a:t>World, Sports, Business, Tech </a:t>
            </a:r>
          </a:p>
        </p:txBody>
      </p:sp>
      <p:pic>
        <p:nvPicPr>
          <p:cNvPr id="21506" name="Picture 2" descr="Garbage | Morgan City Utah">
            <a:extLst>
              <a:ext uri="{FF2B5EF4-FFF2-40B4-BE49-F238E27FC236}">
                <a16:creationId xmlns:a16="http://schemas.microsoft.com/office/drawing/2014/main" id="{DFA13E43-525A-87E0-6F74-3574FBD8D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594" y="1858305"/>
            <a:ext cx="556888" cy="69205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C8CC0A5F-9D4E-573B-65A0-7CE40C9DBE66}"/>
              </a:ext>
            </a:extLst>
          </p:cNvPr>
          <p:cNvSpPr/>
          <p:nvPr/>
        </p:nvSpPr>
        <p:spPr>
          <a:xfrm>
            <a:off x="485161" y="5300887"/>
            <a:ext cx="6072955" cy="74891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r>
              <a:rPr lang="en-US" b="1" dirty="0">
                <a:solidFill>
                  <a:schemeClr val="tx1"/>
                </a:solidFill>
                <a:latin typeface="Consolas" panose="020B0609020204030204" pitchFamily="49" charset="0"/>
                <a:cs typeface="Consolas" panose="020B0609020204030204" pitchFamily="49" charset="0"/>
              </a:rPr>
              <a:t>Input:</a:t>
            </a:r>
            <a:r>
              <a:rPr lang="en-US" dirty="0">
                <a:solidFill>
                  <a:schemeClr val="tx1"/>
                </a:solidFill>
                <a:latin typeface="Consolas" panose="020B0609020204030204" pitchFamily="49" charset="0"/>
                <a:cs typeface="Consolas" panose="020B0609020204030204" pitchFamily="49" charset="0"/>
              </a:rPr>
              <a:t> Rookie Taylor Wins Playoff at Tahoe </a:t>
            </a:r>
          </a:p>
          <a:p>
            <a:r>
              <a:rPr lang="en-US" b="1" dirty="0">
                <a:solidFill>
                  <a:schemeClr val="tx1"/>
                </a:solidFill>
                <a:latin typeface="Consolas" panose="020B0609020204030204" pitchFamily="49" charset="0"/>
                <a:cs typeface="Consolas" panose="020B0609020204030204" pitchFamily="49" charset="0"/>
              </a:rPr>
              <a:t>Output:</a:t>
            </a:r>
          </a:p>
        </p:txBody>
      </p:sp>
      <p:cxnSp>
        <p:nvCxnSpPr>
          <p:cNvPr id="11" name="Straight Arrow Connector 10">
            <a:extLst>
              <a:ext uri="{FF2B5EF4-FFF2-40B4-BE49-F238E27FC236}">
                <a16:creationId xmlns:a16="http://schemas.microsoft.com/office/drawing/2014/main" id="{C2874336-45BE-CBC1-40E0-F10EB7FA51E9}"/>
              </a:ext>
            </a:extLst>
          </p:cNvPr>
          <p:cNvCxnSpPr>
            <a:cxnSpLocks/>
          </p:cNvCxnSpPr>
          <p:nvPr/>
        </p:nvCxnSpPr>
        <p:spPr>
          <a:xfrm>
            <a:off x="6619662" y="5718907"/>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a:extLst>
              <a:ext uri="{FF2B5EF4-FFF2-40B4-BE49-F238E27FC236}">
                <a16:creationId xmlns:a16="http://schemas.microsoft.com/office/drawing/2014/main" id="{F05E70B8-8031-62A4-F818-5C776DDBF6B9}"/>
              </a:ext>
            </a:extLst>
          </p:cNvPr>
          <p:cNvCxnSpPr>
            <a:cxnSpLocks/>
          </p:cNvCxnSpPr>
          <p:nvPr/>
        </p:nvCxnSpPr>
        <p:spPr>
          <a:xfrm>
            <a:off x="9031836" y="5718906"/>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3" name="Rounded Rectangle 12">
            <a:extLst>
              <a:ext uri="{FF2B5EF4-FFF2-40B4-BE49-F238E27FC236}">
                <a16:creationId xmlns:a16="http://schemas.microsoft.com/office/drawing/2014/main" id="{05A7BEE0-5B0C-CD2D-8AB6-01BFC882AE03}"/>
              </a:ext>
            </a:extLst>
          </p:cNvPr>
          <p:cNvSpPr/>
          <p:nvPr/>
        </p:nvSpPr>
        <p:spPr>
          <a:xfrm>
            <a:off x="7171203" y="5104128"/>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14" name="TextBox 13">
            <a:extLst>
              <a:ext uri="{FF2B5EF4-FFF2-40B4-BE49-F238E27FC236}">
                <a16:creationId xmlns:a16="http://schemas.microsoft.com/office/drawing/2014/main" id="{C5B3C5BB-823B-58A6-1ECD-DE6F7F1BEE51}"/>
              </a:ext>
            </a:extLst>
          </p:cNvPr>
          <p:cNvSpPr txBox="1"/>
          <p:nvPr/>
        </p:nvSpPr>
        <p:spPr>
          <a:xfrm>
            <a:off x="7041746" y="5252239"/>
            <a:ext cx="1967125" cy="1015663"/>
          </a:xfrm>
          <a:prstGeom prst="rect">
            <a:avLst/>
          </a:prstGeom>
          <a:noFill/>
        </p:spPr>
        <p:txBody>
          <a:bodyPr wrap="square">
            <a:spAutoFit/>
          </a:bodyPr>
          <a:lstStyle/>
          <a:p>
            <a:pPr algn="ctr"/>
            <a:r>
              <a:rPr lang="en-US" sz="6000" b="1" dirty="0">
                <a:latin typeface="Avenir Book" panose="02000503020000020003" pitchFamily="2" charset="0"/>
              </a:rPr>
              <a:t>LM</a:t>
            </a:r>
          </a:p>
        </p:txBody>
      </p:sp>
      <p:sp>
        <p:nvSpPr>
          <p:cNvPr id="17" name="Rounded Rectangle 16">
            <a:extLst>
              <a:ext uri="{FF2B5EF4-FFF2-40B4-BE49-F238E27FC236}">
                <a16:creationId xmlns:a16="http://schemas.microsoft.com/office/drawing/2014/main" id="{7F253344-C690-B194-1DE9-F95CFEA65374}"/>
              </a:ext>
            </a:extLst>
          </p:cNvPr>
          <p:cNvSpPr/>
          <p:nvPr/>
        </p:nvSpPr>
        <p:spPr>
          <a:xfrm>
            <a:off x="485161" y="2889996"/>
            <a:ext cx="6072955" cy="2106068"/>
          </a:xfrm>
          <a:prstGeom prst="roundRect">
            <a:avLst>
              <a:gd name="adj" fmla="val 89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r>
              <a:rPr lang="en-US" b="1" dirty="0">
                <a:solidFill>
                  <a:schemeClr val="tx1"/>
                </a:solidFill>
                <a:latin typeface="Consolas" panose="020B0609020204030204" pitchFamily="49" charset="0"/>
                <a:cs typeface="Consolas" panose="020B0609020204030204" pitchFamily="49" charset="0"/>
              </a:rPr>
              <a:t>Input:</a:t>
            </a:r>
            <a:r>
              <a:rPr lang="en-US" dirty="0">
                <a:solidFill>
                  <a:schemeClr val="tx1"/>
                </a:solidFill>
                <a:latin typeface="Consolas" panose="020B0609020204030204" pitchFamily="49" charset="0"/>
                <a:cs typeface="Consolas" panose="020B0609020204030204" pitchFamily="49" charset="0"/>
              </a:rPr>
              <a:t> Apple recalls 15in PowerBook batteries </a:t>
            </a:r>
          </a:p>
          <a:p>
            <a:r>
              <a:rPr lang="en-US" b="1" dirty="0">
                <a:solidFill>
                  <a:schemeClr val="tx1"/>
                </a:solidFill>
                <a:latin typeface="Consolas" panose="020B0609020204030204" pitchFamily="49" charset="0"/>
                <a:cs typeface="Consolas" panose="020B0609020204030204" pitchFamily="49" charset="0"/>
              </a:rPr>
              <a:t>Output:</a:t>
            </a:r>
            <a:r>
              <a:rPr lang="en-US" dirty="0">
                <a:solidFill>
                  <a:schemeClr val="tx1"/>
                </a:solidFill>
                <a:latin typeface="Consolas" panose="020B0609020204030204" pitchFamily="49" charset="0"/>
                <a:cs typeface="Consolas" panose="020B0609020204030204" pitchFamily="49" charset="0"/>
              </a:rPr>
              <a:t> Tech</a:t>
            </a:r>
          </a:p>
          <a:p>
            <a:r>
              <a:rPr lang="en-US" b="1" dirty="0">
                <a:solidFill>
                  <a:schemeClr val="tx1"/>
                </a:solidFill>
                <a:latin typeface="Consolas" panose="020B0609020204030204" pitchFamily="49" charset="0"/>
                <a:cs typeface="Consolas" panose="020B0609020204030204" pitchFamily="49" charset="0"/>
              </a:rPr>
              <a:t>Input:</a:t>
            </a:r>
            <a:r>
              <a:rPr lang="en-US" dirty="0">
                <a:solidFill>
                  <a:schemeClr val="tx1"/>
                </a:solidFill>
                <a:latin typeface="Consolas" panose="020B0609020204030204" pitchFamily="49" charset="0"/>
                <a:cs typeface="Consolas" panose="020B0609020204030204" pitchFamily="49" charset="0"/>
              </a:rPr>
              <a:t> Major attack by rebels on Nepalese town</a:t>
            </a:r>
          </a:p>
          <a:p>
            <a:r>
              <a:rPr lang="en-US" b="1" dirty="0">
                <a:solidFill>
                  <a:schemeClr val="tx1"/>
                </a:solidFill>
                <a:latin typeface="Consolas" panose="020B0609020204030204" pitchFamily="49" charset="0"/>
                <a:cs typeface="Consolas" panose="020B0609020204030204" pitchFamily="49" charset="0"/>
              </a:rPr>
              <a:t>Output:</a:t>
            </a:r>
            <a:r>
              <a:rPr lang="en-US" dirty="0">
                <a:solidFill>
                  <a:schemeClr val="tx1"/>
                </a:solidFill>
                <a:latin typeface="Consolas" panose="020B0609020204030204" pitchFamily="49" charset="0"/>
                <a:cs typeface="Consolas" panose="020B0609020204030204" pitchFamily="49" charset="0"/>
              </a:rPr>
              <a:t> World</a:t>
            </a:r>
          </a:p>
          <a:p>
            <a:r>
              <a:rPr lang="en-US" dirty="0">
                <a:solidFill>
                  <a:schemeClr val="tx1"/>
                </a:solidFill>
                <a:latin typeface="Consolas" panose="020B0609020204030204" pitchFamily="49" charset="0"/>
                <a:cs typeface="Consolas" panose="020B0609020204030204" pitchFamily="49" charset="0"/>
              </a:rPr>
              <a:t>...</a:t>
            </a:r>
          </a:p>
          <a:p>
            <a:r>
              <a:rPr lang="en-US" b="1" dirty="0">
                <a:solidFill>
                  <a:schemeClr val="tx1"/>
                </a:solidFill>
                <a:latin typeface="Consolas" panose="020B0609020204030204" pitchFamily="49" charset="0"/>
                <a:cs typeface="Consolas" panose="020B0609020204030204" pitchFamily="49" charset="0"/>
              </a:rPr>
              <a:t>Input:</a:t>
            </a:r>
            <a:r>
              <a:rPr lang="en-US" dirty="0">
                <a:solidFill>
                  <a:schemeClr val="tx1"/>
                </a:solidFill>
                <a:latin typeface="Consolas" panose="020B0609020204030204" pitchFamily="49" charset="0"/>
                <a:cs typeface="Consolas" panose="020B0609020204030204" pitchFamily="49" charset="0"/>
              </a:rPr>
              <a:t> Rookie Taylor Wins Playoff at Reno-Tahoe </a:t>
            </a:r>
          </a:p>
          <a:p>
            <a:r>
              <a:rPr lang="en-US" b="1" dirty="0">
                <a:solidFill>
                  <a:schemeClr val="tx1"/>
                </a:solidFill>
                <a:latin typeface="Consolas" panose="020B0609020204030204" pitchFamily="49" charset="0"/>
                <a:cs typeface="Consolas" panose="020B0609020204030204" pitchFamily="49" charset="0"/>
              </a:rPr>
              <a:t>Output:</a:t>
            </a:r>
          </a:p>
        </p:txBody>
      </p:sp>
      <p:cxnSp>
        <p:nvCxnSpPr>
          <p:cNvPr id="18" name="Straight Arrow Connector 17">
            <a:extLst>
              <a:ext uri="{FF2B5EF4-FFF2-40B4-BE49-F238E27FC236}">
                <a16:creationId xmlns:a16="http://schemas.microsoft.com/office/drawing/2014/main" id="{8551A4D3-4DDE-2A2C-2C71-595A169EC6AE}"/>
              </a:ext>
            </a:extLst>
          </p:cNvPr>
          <p:cNvCxnSpPr>
            <a:cxnSpLocks/>
          </p:cNvCxnSpPr>
          <p:nvPr/>
        </p:nvCxnSpPr>
        <p:spPr>
          <a:xfrm>
            <a:off x="6619662" y="3955971"/>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1DDB7F06-C818-12DD-134D-332EFC60B1E7}"/>
              </a:ext>
            </a:extLst>
          </p:cNvPr>
          <p:cNvCxnSpPr>
            <a:cxnSpLocks/>
          </p:cNvCxnSpPr>
          <p:nvPr/>
        </p:nvCxnSpPr>
        <p:spPr>
          <a:xfrm>
            <a:off x="9031836" y="3955970"/>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0" name="Rounded Rectangle 19">
            <a:extLst>
              <a:ext uri="{FF2B5EF4-FFF2-40B4-BE49-F238E27FC236}">
                <a16:creationId xmlns:a16="http://schemas.microsoft.com/office/drawing/2014/main" id="{F4D91EDC-8E2E-A22D-78B1-492E3C92907A}"/>
              </a:ext>
            </a:extLst>
          </p:cNvPr>
          <p:cNvSpPr/>
          <p:nvPr/>
        </p:nvSpPr>
        <p:spPr>
          <a:xfrm>
            <a:off x="7171203" y="3341192"/>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21" name="TextBox 20">
            <a:extLst>
              <a:ext uri="{FF2B5EF4-FFF2-40B4-BE49-F238E27FC236}">
                <a16:creationId xmlns:a16="http://schemas.microsoft.com/office/drawing/2014/main" id="{0C20715C-2956-1DC6-0386-6C0F7544D8AF}"/>
              </a:ext>
            </a:extLst>
          </p:cNvPr>
          <p:cNvSpPr txBox="1"/>
          <p:nvPr/>
        </p:nvSpPr>
        <p:spPr>
          <a:xfrm>
            <a:off x="7041746" y="3489303"/>
            <a:ext cx="1967125" cy="1015663"/>
          </a:xfrm>
          <a:prstGeom prst="rect">
            <a:avLst/>
          </a:prstGeom>
          <a:noFill/>
        </p:spPr>
        <p:txBody>
          <a:bodyPr wrap="square">
            <a:spAutoFit/>
          </a:bodyPr>
          <a:lstStyle/>
          <a:p>
            <a:pPr algn="ctr"/>
            <a:r>
              <a:rPr lang="en-US" sz="6000" b="1" dirty="0">
                <a:latin typeface="Avenir Book" panose="02000503020000020003" pitchFamily="2" charset="0"/>
              </a:rPr>
              <a:t>LM</a:t>
            </a:r>
          </a:p>
        </p:txBody>
      </p:sp>
      <p:sp>
        <p:nvSpPr>
          <p:cNvPr id="26" name="Left Brace 25">
            <a:extLst>
              <a:ext uri="{FF2B5EF4-FFF2-40B4-BE49-F238E27FC236}">
                <a16:creationId xmlns:a16="http://schemas.microsoft.com/office/drawing/2014/main" id="{0438E85A-445F-C15C-F2B7-27674C5742C4}"/>
              </a:ext>
            </a:extLst>
          </p:cNvPr>
          <p:cNvSpPr/>
          <p:nvPr/>
        </p:nvSpPr>
        <p:spPr>
          <a:xfrm rot="10800000" flipH="1">
            <a:off x="356361" y="3001781"/>
            <a:ext cx="114345" cy="1401170"/>
          </a:xfrm>
          <a:prstGeom prst="leftBrace">
            <a:avLst>
              <a:gd name="adj1" fmla="val 146875"/>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7" name="Chart 26">
            <a:extLst>
              <a:ext uri="{FF2B5EF4-FFF2-40B4-BE49-F238E27FC236}">
                <a16:creationId xmlns:a16="http://schemas.microsoft.com/office/drawing/2014/main" id="{343AEC0A-EE3E-99A7-E4B6-E74E13DDF6A5}"/>
              </a:ext>
            </a:extLst>
          </p:cNvPr>
          <p:cNvGraphicFramePr>
            <a:graphicFrameLocks/>
          </p:cNvGraphicFramePr>
          <p:nvPr/>
        </p:nvGraphicFramePr>
        <p:xfrm>
          <a:off x="9616493" y="4597890"/>
          <a:ext cx="2282961" cy="18020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a:extLst>
              <a:ext uri="{FF2B5EF4-FFF2-40B4-BE49-F238E27FC236}">
                <a16:creationId xmlns:a16="http://schemas.microsoft.com/office/drawing/2014/main" id="{EB938424-96A8-EF47-4F55-A8226504DADD}"/>
              </a:ext>
            </a:extLst>
          </p:cNvPr>
          <p:cNvGraphicFramePr>
            <a:graphicFrameLocks/>
          </p:cNvGraphicFramePr>
          <p:nvPr/>
        </p:nvGraphicFramePr>
        <p:xfrm>
          <a:off x="9628685" y="2798338"/>
          <a:ext cx="2282961" cy="1889803"/>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a:extLst>
              <a:ext uri="{FF2B5EF4-FFF2-40B4-BE49-F238E27FC236}">
                <a16:creationId xmlns:a16="http://schemas.microsoft.com/office/drawing/2014/main" id="{1B3BC2BF-340B-2FA8-1D53-40549DCE28C3}"/>
              </a:ext>
            </a:extLst>
          </p:cNvPr>
          <p:cNvSpPr txBox="1"/>
          <p:nvPr/>
        </p:nvSpPr>
        <p:spPr>
          <a:xfrm rot="16200000">
            <a:off x="-718531" y="3500416"/>
            <a:ext cx="1877365" cy="400110"/>
          </a:xfrm>
          <a:prstGeom prst="rect">
            <a:avLst/>
          </a:prstGeom>
          <a:noFill/>
        </p:spPr>
        <p:txBody>
          <a:bodyPr wrap="square" rtlCol="0">
            <a:spAutoFit/>
          </a:bodyPr>
          <a:lstStyle/>
          <a:p>
            <a:pPr algn="ctr"/>
            <a:r>
              <a:rPr lang="en-US" sz="2000" dirty="0">
                <a:solidFill>
                  <a:srgbClr val="C00000"/>
                </a:solidFill>
              </a:rPr>
              <a:t>demonstrations </a:t>
            </a:r>
          </a:p>
        </p:txBody>
      </p:sp>
      <p:sp>
        <p:nvSpPr>
          <p:cNvPr id="30" name="TextBox 29">
            <a:extLst>
              <a:ext uri="{FF2B5EF4-FFF2-40B4-BE49-F238E27FC236}">
                <a16:creationId xmlns:a16="http://schemas.microsoft.com/office/drawing/2014/main" id="{D2B67525-8A18-5D94-5530-6054DA175134}"/>
              </a:ext>
            </a:extLst>
          </p:cNvPr>
          <p:cNvSpPr txBox="1"/>
          <p:nvPr/>
        </p:nvSpPr>
        <p:spPr>
          <a:xfrm>
            <a:off x="7069551" y="2998254"/>
            <a:ext cx="1877365" cy="400110"/>
          </a:xfrm>
          <a:prstGeom prst="rect">
            <a:avLst/>
          </a:prstGeom>
          <a:noFill/>
        </p:spPr>
        <p:txBody>
          <a:bodyPr wrap="square" rtlCol="0">
            <a:spAutoFit/>
          </a:bodyPr>
          <a:lstStyle/>
          <a:p>
            <a:pPr algn="ctr"/>
            <a:r>
              <a:rPr lang="en-US" sz="2000" dirty="0">
                <a:solidFill>
                  <a:srgbClr val="C00000"/>
                </a:solidFill>
              </a:rPr>
              <a:t>In-context</a:t>
            </a:r>
          </a:p>
        </p:txBody>
      </p:sp>
      <p:sp>
        <p:nvSpPr>
          <p:cNvPr id="31" name="TextBox 30">
            <a:extLst>
              <a:ext uri="{FF2B5EF4-FFF2-40B4-BE49-F238E27FC236}">
                <a16:creationId xmlns:a16="http://schemas.microsoft.com/office/drawing/2014/main" id="{C7489BD3-47D8-6A1F-7704-DE64ED948546}"/>
              </a:ext>
            </a:extLst>
          </p:cNvPr>
          <p:cNvSpPr txBox="1"/>
          <p:nvPr/>
        </p:nvSpPr>
        <p:spPr>
          <a:xfrm>
            <a:off x="6874242" y="4767595"/>
            <a:ext cx="2245835" cy="400110"/>
          </a:xfrm>
          <a:prstGeom prst="rect">
            <a:avLst/>
          </a:prstGeom>
          <a:noFill/>
        </p:spPr>
        <p:txBody>
          <a:bodyPr wrap="square" rtlCol="0">
            <a:spAutoFit/>
          </a:bodyPr>
          <a:lstStyle/>
          <a:p>
            <a:pPr algn="ctr"/>
            <a:r>
              <a:rPr lang="en-US" sz="2000" dirty="0">
                <a:solidFill>
                  <a:srgbClr val="C00000"/>
                </a:solidFill>
              </a:rPr>
              <a:t>Gradient-descent</a:t>
            </a:r>
          </a:p>
        </p:txBody>
      </p:sp>
    </p:spTree>
    <p:extLst>
      <p:ext uri="{BB962C8B-B14F-4D97-AF65-F5344CB8AC3E}">
        <p14:creationId xmlns:p14="http://schemas.microsoft.com/office/powerpoint/2010/main" val="42396965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p:bldP spid="17" grpId="0" animBg="1"/>
      <p:bldP spid="20" grpId="0" animBg="1"/>
      <p:bldP spid="21" grpId="0"/>
      <p:bldP spid="26" grpId="0" animBg="1"/>
      <p:bldGraphic spid="27" grpId="0">
        <p:bldAsOne/>
      </p:bldGraphic>
      <p:bldGraphic spid="28" grpId="0">
        <p:bldAsOne/>
      </p:bldGraphic>
      <p:bldP spid="29" grpId="0"/>
      <p:bldP spid="30" grpId="0"/>
      <p:bldP spid="31"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5E45-8BEB-FE40-824D-C2F56CEC54CE}"/>
              </a:ext>
            </a:extLst>
          </p:cNvPr>
          <p:cNvSpPr>
            <a:spLocks noGrp="1"/>
          </p:cNvSpPr>
          <p:nvPr>
            <p:ph type="title"/>
          </p:nvPr>
        </p:nvSpPr>
        <p:spPr/>
        <p:txBody>
          <a:bodyPr/>
          <a:lstStyle/>
          <a:p>
            <a:r>
              <a:rPr lang="en-US" dirty="0"/>
              <a:t>ICL vs GD: End task comparison </a:t>
            </a:r>
          </a:p>
        </p:txBody>
      </p:sp>
      <p:sp>
        <p:nvSpPr>
          <p:cNvPr id="4" name="Slide Number Placeholder 3">
            <a:extLst>
              <a:ext uri="{FF2B5EF4-FFF2-40B4-BE49-F238E27FC236}">
                <a16:creationId xmlns:a16="http://schemas.microsoft.com/office/drawing/2014/main" id="{11BB03E4-DDBF-F933-0FF5-71C57EA78472}"/>
              </a:ext>
            </a:extLst>
          </p:cNvPr>
          <p:cNvSpPr>
            <a:spLocks noGrp="1"/>
          </p:cNvSpPr>
          <p:nvPr>
            <p:ph type="sldNum" sz="quarter" idx="10"/>
          </p:nvPr>
        </p:nvSpPr>
        <p:spPr/>
        <p:txBody>
          <a:bodyPr/>
          <a:lstStyle/>
          <a:p>
            <a:pPr>
              <a:defRPr/>
            </a:pPr>
            <a:fld id="{0121240C-47AF-2F4D-83B3-CC3EDF50F794}" type="slidenum">
              <a:rPr lang="en-US" smtClean="0"/>
              <a:pPr>
                <a:defRPr/>
              </a:pPr>
              <a:t>48</a:t>
            </a:fld>
            <a:endParaRPr lang="en-US" dirty="0"/>
          </a:p>
        </p:txBody>
      </p:sp>
      <p:sp>
        <p:nvSpPr>
          <p:cNvPr id="22" name="TextBox 21">
            <a:extLst>
              <a:ext uri="{FF2B5EF4-FFF2-40B4-BE49-F238E27FC236}">
                <a16:creationId xmlns:a16="http://schemas.microsoft.com/office/drawing/2014/main" id="{BA70D61E-8730-4507-1014-4A3254480838}"/>
              </a:ext>
            </a:extLst>
          </p:cNvPr>
          <p:cNvSpPr txBox="1"/>
          <p:nvPr/>
        </p:nvSpPr>
        <p:spPr>
          <a:xfrm>
            <a:off x="8320269" y="1146171"/>
            <a:ext cx="4273142" cy="584775"/>
          </a:xfrm>
          <a:prstGeom prst="rect">
            <a:avLst/>
          </a:prstGeom>
          <a:noFill/>
        </p:spPr>
        <p:txBody>
          <a:bodyPr wrap="square">
            <a:spAutoFit/>
          </a:bodyPr>
          <a:lstStyle/>
          <a:p>
            <a:pPr algn="ctr"/>
            <a:r>
              <a:rPr lang="en-US" sz="1600" b="1" dirty="0"/>
              <a:t>Possible values:</a:t>
            </a:r>
            <a:r>
              <a:rPr lang="en-US" sz="1600" dirty="0"/>
              <a:t> </a:t>
            </a:r>
          </a:p>
          <a:p>
            <a:pPr algn="ctr"/>
            <a:r>
              <a:rPr lang="en-US" sz="1600" dirty="0">
                <a:latin typeface="Consolas" panose="020B0609020204030204" pitchFamily="49" charset="0"/>
                <a:cs typeface="Consolas" panose="020B0609020204030204" pitchFamily="49" charset="0"/>
              </a:rPr>
              <a:t>World, Sports, Business, Tech </a:t>
            </a:r>
          </a:p>
        </p:txBody>
      </p:sp>
      <p:sp>
        <p:nvSpPr>
          <p:cNvPr id="6" name="Rounded Rectangle 5">
            <a:extLst>
              <a:ext uri="{FF2B5EF4-FFF2-40B4-BE49-F238E27FC236}">
                <a16:creationId xmlns:a16="http://schemas.microsoft.com/office/drawing/2014/main" id="{C8CC0A5F-9D4E-573B-65A0-7CE40C9DBE66}"/>
              </a:ext>
            </a:extLst>
          </p:cNvPr>
          <p:cNvSpPr/>
          <p:nvPr/>
        </p:nvSpPr>
        <p:spPr>
          <a:xfrm>
            <a:off x="485161" y="3994603"/>
            <a:ext cx="6072955" cy="74891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r>
              <a:rPr lang="en-US" b="1" dirty="0">
                <a:solidFill>
                  <a:schemeClr val="tx1"/>
                </a:solidFill>
                <a:latin typeface="Consolas" panose="020B0609020204030204" pitchFamily="49" charset="0"/>
                <a:cs typeface="Consolas" panose="020B0609020204030204" pitchFamily="49" charset="0"/>
              </a:rPr>
              <a:t>Input:</a:t>
            </a:r>
            <a:r>
              <a:rPr lang="en-US" dirty="0">
                <a:solidFill>
                  <a:schemeClr val="tx1"/>
                </a:solidFill>
                <a:latin typeface="Consolas" panose="020B0609020204030204" pitchFamily="49" charset="0"/>
                <a:cs typeface="Consolas" panose="020B0609020204030204" pitchFamily="49" charset="0"/>
              </a:rPr>
              <a:t> Rookie Taylor Wins Playoff at Tahoe </a:t>
            </a:r>
          </a:p>
          <a:p>
            <a:r>
              <a:rPr lang="en-US" b="1" dirty="0">
                <a:solidFill>
                  <a:schemeClr val="tx1"/>
                </a:solidFill>
                <a:latin typeface="Consolas" panose="020B0609020204030204" pitchFamily="49" charset="0"/>
                <a:cs typeface="Consolas" panose="020B0609020204030204" pitchFamily="49" charset="0"/>
              </a:rPr>
              <a:t>Output:</a:t>
            </a:r>
          </a:p>
        </p:txBody>
      </p:sp>
      <p:cxnSp>
        <p:nvCxnSpPr>
          <p:cNvPr id="11" name="Straight Arrow Connector 10">
            <a:extLst>
              <a:ext uri="{FF2B5EF4-FFF2-40B4-BE49-F238E27FC236}">
                <a16:creationId xmlns:a16="http://schemas.microsoft.com/office/drawing/2014/main" id="{C2874336-45BE-CBC1-40E0-F10EB7FA51E9}"/>
              </a:ext>
            </a:extLst>
          </p:cNvPr>
          <p:cNvCxnSpPr>
            <a:cxnSpLocks/>
          </p:cNvCxnSpPr>
          <p:nvPr/>
        </p:nvCxnSpPr>
        <p:spPr>
          <a:xfrm>
            <a:off x="6619662" y="4412623"/>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a:extLst>
              <a:ext uri="{FF2B5EF4-FFF2-40B4-BE49-F238E27FC236}">
                <a16:creationId xmlns:a16="http://schemas.microsoft.com/office/drawing/2014/main" id="{F05E70B8-8031-62A4-F818-5C776DDBF6B9}"/>
              </a:ext>
            </a:extLst>
          </p:cNvPr>
          <p:cNvCxnSpPr>
            <a:cxnSpLocks/>
          </p:cNvCxnSpPr>
          <p:nvPr/>
        </p:nvCxnSpPr>
        <p:spPr>
          <a:xfrm>
            <a:off x="9031836" y="4412622"/>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3" name="Rounded Rectangle 12">
            <a:extLst>
              <a:ext uri="{FF2B5EF4-FFF2-40B4-BE49-F238E27FC236}">
                <a16:creationId xmlns:a16="http://schemas.microsoft.com/office/drawing/2014/main" id="{05A7BEE0-5B0C-CD2D-8AB6-01BFC882AE03}"/>
              </a:ext>
            </a:extLst>
          </p:cNvPr>
          <p:cNvSpPr/>
          <p:nvPr/>
        </p:nvSpPr>
        <p:spPr>
          <a:xfrm>
            <a:off x="7171203" y="3797844"/>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14" name="TextBox 13">
            <a:extLst>
              <a:ext uri="{FF2B5EF4-FFF2-40B4-BE49-F238E27FC236}">
                <a16:creationId xmlns:a16="http://schemas.microsoft.com/office/drawing/2014/main" id="{C5B3C5BB-823B-58A6-1ECD-DE6F7F1BEE51}"/>
              </a:ext>
            </a:extLst>
          </p:cNvPr>
          <p:cNvSpPr txBox="1"/>
          <p:nvPr/>
        </p:nvSpPr>
        <p:spPr>
          <a:xfrm>
            <a:off x="7041746" y="3945955"/>
            <a:ext cx="1967125" cy="1015663"/>
          </a:xfrm>
          <a:prstGeom prst="rect">
            <a:avLst/>
          </a:prstGeom>
          <a:noFill/>
        </p:spPr>
        <p:txBody>
          <a:bodyPr wrap="square">
            <a:spAutoFit/>
          </a:bodyPr>
          <a:lstStyle/>
          <a:p>
            <a:pPr algn="ctr"/>
            <a:r>
              <a:rPr lang="en-US" sz="6000" b="1" dirty="0">
                <a:latin typeface="Avenir Book" panose="02000503020000020003" pitchFamily="2" charset="0"/>
              </a:rPr>
              <a:t>LM</a:t>
            </a:r>
          </a:p>
        </p:txBody>
      </p:sp>
      <p:sp>
        <p:nvSpPr>
          <p:cNvPr id="17" name="Rounded Rectangle 16">
            <a:extLst>
              <a:ext uri="{FF2B5EF4-FFF2-40B4-BE49-F238E27FC236}">
                <a16:creationId xmlns:a16="http://schemas.microsoft.com/office/drawing/2014/main" id="{7F253344-C690-B194-1DE9-F95CFEA65374}"/>
              </a:ext>
            </a:extLst>
          </p:cNvPr>
          <p:cNvSpPr/>
          <p:nvPr/>
        </p:nvSpPr>
        <p:spPr>
          <a:xfrm>
            <a:off x="485161" y="1583712"/>
            <a:ext cx="6072955" cy="2106068"/>
          </a:xfrm>
          <a:prstGeom prst="roundRect">
            <a:avLst>
              <a:gd name="adj" fmla="val 89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r>
              <a:rPr lang="en-US" b="1" dirty="0">
                <a:solidFill>
                  <a:schemeClr val="tx1"/>
                </a:solidFill>
                <a:latin typeface="Consolas" panose="020B0609020204030204" pitchFamily="49" charset="0"/>
                <a:cs typeface="Consolas" panose="020B0609020204030204" pitchFamily="49" charset="0"/>
              </a:rPr>
              <a:t>Input:</a:t>
            </a:r>
            <a:r>
              <a:rPr lang="en-US" dirty="0">
                <a:solidFill>
                  <a:schemeClr val="tx1"/>
                </a:solidFill>
                <a:latin typeface="Consolas" panose="020B0609020204030204" pitchFamily="49" charset="0"/>
                <a:cs typeface="Consolas" panose="020B0609020204030204" pitchFamily="49" charset="0"/>
              </a:rPr>
              <a:t> Apple recalls 15in PowerBook batteries </a:t>
            </a:r>
          </a:p>
          <a:p>
            <a:r>
              <a:rPr lang="en-US" b="1" dirty="0">
                <a:solidFill>
                  <a:schemeClr val="tx1"/>
                </a:solidFill>
                <a:latin typeface="Consolas" panose="020B0609020204030204" pitchFamily="49" charset="0"/>
                <a:cs typeface="Consolas" panose="020B0609020204030204" pitchFamily="49" charset="0"/>
              </a:rPr>
              <a:t>Output:</a:t>
            </a:r>
            <a:r>
              <a:rPr lang="en-US" dirty="0">
                <a:solidFill>
                  <a:schemeClr val="tx1"/>
                </a:solidFill>
                <a:latin typeface="Consolas" panose="020B0609020204030204" pitchFamily="49" charset="0"/>
                <a:cs typeface="Consolas" panose="020B0609020204030204" pitchFamily="49" charset="0"/>
              </a:rPr>
              <a:t> Tech</a:t>
            </a:r>
          </a:p>
          <a:p>
            <a:r>
              <a:rPr lang="en-US" b="1" dirty="0">
                <a:solidFill>
                  <a:schemeClr val="tx1"/>
                </a:solidFill>
                <a:latin typeface="Consolas" panose="020B0609020204030204" pitchFamily="49" charset="0"/>
                <a:cs typeface="Consolas" panose="020B0609020204030204" pitchFamily="49" charset="0"/>
              </a:rPr>
              <a:t>Input:</a:t>
            </a:r>
            <a:r>
              <a:rPr lang="en-US" dirty="0">
                <a:solidFill>
                  <a:schemeClr val="tx1"/>
                </a:solidFill>
                <a:latin typeface="Consolas" panose="020B0609020204030204" pitchFamily="49" charset="0"/>
                <a:cs typeface="Consolas" panose="020B0609020204030204" pitchFamily="49" charset="0"/>
              </a:rPr>
              <a:t> Major attack by rebels on Nepalese town</a:t>
            </a:r>
          </a:p>
          <a:p>
            <a:r>
              <a:rPr lang="en-US" b="1" dirty="0">
                <a:solidFill>
                  <a:schemeClr val="tx1"/>
                </a:solidFill>
                <a:latin typeface="Consolas" panose="020B0609020204030204" pitchFamily="49" charset="0"/>
                <a:cs typeface="Consolas" panose="020B0609020204030204" pitchFamily="49" charset="0"/>
              </a:rPr>
              <a:t>Output:</a:t>
            </a:r>
            <a:r>
              <a:rPr lang="en-US" dirty="0">
                <a:solidFill>
                  <a:schemeClr val="tx1"/>
                </a:solidFill>
                <a:latin typeface="Consolas" panose="020B0609020204030204" pitchFamily="49" charset="0"/>
                <a:cs typeface="Consolas" panose="020B0609020204030204" pitchFamily="49" charset="0"/>
              </a:rPr>
              <a:t> World</a:t>
            </a:r>
          </a:p>
          <a:p>
            <a:r>
              <a:rPr lang="en-US" dirty="0">
                <a:solidFill>
                  <a:schemeClr val="tx1"/>
                </a:solidFill>
                <a:latin typeface="Consolas" panose="020B0609020204030204" pitchFamily="49" charset="0"/>
                <a:cs typeface="Consolas" panose="020B0609020204030204" pitchFamily="49" charset="0"/>
              </a:rPr>
              <a:t>...</a:t>
            </a:r>
          </a:p>
          <a:p>
            <a:r>
              <a:rPr lang="en-US" b="1" dirty="0">
                <a:solidFill>
                  <a:schemeClr val="tx1"/>
                </a:solidFill>
                <a:latin typeface="Consolas" panose="020B0609020204030204" pitchFamily="49" charset="0"/>
                <a:cs typeface="Consolas" panose="020B0609020204030204" pitchFamily="49" charset="0"/>
              </a:rPr>
              <a:t>Input:</a:t>
            </a:r>
            <a:r>
              <a:rPr lang="en-US" dirty="0">
                <a:solidFill>
                  <a:schemeClr val="tx1"/>
                </a:solidFill>
                <a:latin typeface="Consolas" panose="020B0609020204030204" pitchFamily="49" charset="0"/>
                <a:cs typeface="Consolas" panose="020B0609020204030204" pitchFamily="49" charset="0"/>
              </a:rPr>
              <a:t> Rookie Taylor Wins Playoff at Reno-Tahoe </a:t>
            </a:r>
          </a:p>
          <a:p>
            <a:r>
              <a:rPr lang="en-US" b="1" dirty="0">
                <a:solidFill>
                  <a:schemeClr val="tx1"/>
                </a:solidFill>
                <a:latin typeface="Consolas" panose="020B0609020204030204" pitchFamily="49" charset="0"/>
                <a:cs typeface="Consolas" panose="020B0609020204030204" pitchFamily="49" charset="0"/>
              </a:rPr>
              <a:t>Output:</a:t>
            </a:r>
          </a:p>
        </p:txBody>
      </p:sp>
      <p:cxnSp>
        <p:nvCxnSpPr>
          <p:cNvPr id="18" name="Straight Arrow Connector 17">
            <a:extLst>
              <a:ext uri="{FF2B5EF4-FFF2-40B4-BE49-F238E27FC236}">
                <a16:creationId xmlns:a16="http://schemas.microsoft.com/office/drawing/2014/main" id="{8551A4D3-4DDE-2A2C-2C71-595A169EC6AE}"/>
              </a:ext>
            </a:extLst>
          </p:cNvPr>
          <p:cNvCxnSpPr>
            <a:cxnSpLocks/>
          </p:cNvCxnSpPr>
          <p:nvPr/>
        </p:nvCxnSpPr>
        <p:spPr>
          <a:xfrm>
            <a:off x="6619662" y="2649687"/>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1DDB7F06-C818-12DD-134D-332EFC60B1E7}"/>
              </a:ext>
            </a:extLst>
          </p:cNvPr>
          <p:cNvCxnSpPr>
            <a:cxnSpLocks/>
          </p:cNvCxnSpPr>
          <p:nvPr/>
        </p:nvCxnSpPr>
        <p:spPr>
          <a:xfrm>
            <a:off x="9031836" y="2649686"/>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0" name="Rounded Rectangle 19">
            <a:extLst>
              <a:ext uri="{FF2B5EF4-FFF2-40B4-BE49-F238E27FC236}">
                <a16:creationId xmlns:a16="http://schemas.microsoft.com/office/drawing/2014/main" id="{F4D91EDC-8E2E-A22D-78B1-492E3C92907A}"/>
              </a:ext>
            </a:extLst>
          </p:cNvPr>
          <p:cNvSpPr/>
          <p:nvPr/>
        </p:nvSpPr>
        <p:spPr>
          <a:xfrm>
            <a:off x="7171203" y="2034908"/>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21" name="TextBox 20">
            <a:extLst>
              <a:ext uri="{FF2B5EF4-FFF2-40B4-BE49-F238E27FC236}">
                <a16:creationId xmlns:a16="http://schemas.microsoft.com/office/drawing/2014/main" id="{0C20715C-2956-1DC6-0386-6C0F7544D8AF}"/>
              </a:ext>
            </a:extLst>
          </p:cNvPr>
          <p:cNvSpPr txBox="1"/>
          <p:nvPr/>
        </p:nvSpPr>
        <p:spPr>
          <a:xfrm>
            <a:off x="7041746" y="2183019"/>
            <a:ext cx="1967125" cy="1015663"/>
          </a:xfrm>
          <a:prstGeom prst="rect">
            <a:avLst/>
          </a:prstGeom>
          <a:noFill/>
        </p:spPr>
        <p:txBody>
          <a:bodyPr wrap="square">
            <a:spAutoFit/>
          </a:bodyPr>
          <a:lstStyle/>
          <a:p>
            <a:pPr algn="ctr"/>
            <a:r>
              <a:rPr lang="en-US" sz="6000" b="1" dirty="0">
                <a:latin typeface="Avenir Book" panose="02000503020000020003" pitchFamily="2" charset="0"/>
              </a:rPr>
              <a:t>LM</a:t>
            </a:r>
          </a:p>
        </p:txBody>
      </p:sp>
      <p:sp>
        <p:nvSpPr>
          <p:cNvPr id="26" name="Left Brace 25">
            <a:extLst>
              <a:ext uri="{FF2B5EF4-FFF2-40B4-BE49-F238E27FC236}">
                <a16:creationId xmlns:a16="http://schemas.microsoft.com/office/drawing/2014/main" id="{0438E85A-445F-C15C-F2B7-27674C5742C4}"/>
              </a:ext>
            </a:extLst>
          </p:cNvPr>
          <p:cNvSpPr/>
          <p:nvPr/>
        </p:nvSpPr>
        <p:spPr>
          <a:xfrm rot="10800000" flipH="1">
            <a:off x="356361" y="1695497"/>
            <a:ext cx="114345" cy="1401170"/>
          </a:xfrm>
          <a:prstGeom prst="leftBrace">
            <a:avLst>
              <a:gd name="adj1" fmla="val 146875"/>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7" name="Chart 26">
            <a:extLst>
              <a:ext uri="{FF2B5EF4-FFF2-40B4-BE49-F238E27FC236}">
                <a16:creationId xmlns:a16="http://schemas.microsoft.com/office/drawing/2014/main" id="{343AEC0A-EE3E-99A7-E4B6-E74E13DDF6A5}"/>
              </a:ext>
            </a:extLst>
          </p:cNvPr>
          <p:cNvGraphicFramePr>
            <a:graphicFrameLocks/>
          </p:cNvGraphicFramePr>
          <p:nvPr/>
        </p:nvGraphicFramePr>
        <p:xfrm>
          <a:off x="9616493" y="3291606"/>
          <a:ext cx="2282961" cy="18020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EB938424-96A8-EF47-4F55-A8226504DADD}"/>
              </a:ext>
            </a:extLst>
          </p:cNvPr>
          <p:cNvGraphicFramePr>
            <a:graphicFrameLocks/>
          </p:cNvGraphicFramePr>
          <p:nvPr/>
        </p:nvGraphicFramePr>
        <p:xfrm>
          <a:off x="9628685" y="1492054"/>
          <a:ext cx="2282961" cy="1889803"/>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1B3BC2BF-340B-2FA8-1D53-40549DCE28C3}"/>
              </a:ext>
            </a:extLst>
          </p:cNvPr>
          <p:cNvSpPr txBox="1"/>
          <p:nvPr/>
        </p:nvSpPr>
        <p:spPr>
          <a:xfrm rot="16200000">
            <a:off x="-718531" y="2135254"/>
            <a:ext cx="1877365" cy="400110"/>
          </a:xfrm>
          <a:prstGeom prst="rect">
            <a:avLst/>
          </a:prstGeom>
          <a:noFill/>
        </p:spPr>
        <p:txBody>
          <a:bodyPr wrap="square" rtlCol="0">
            <a:spAutoFit/>
          </a:bodyPr>
          <a:lstStyle/>
          <a:p>
            <a:pPr algn="ctr"/>
            <a:r>
              <a:rPr lang="en-US" sz="2000" dirty="0">
                <a:solidFill>
                  <a:srgbClr val="C00000"/>
                </a:solidFill>
              </a:rPr>
              <a:t>demonstrations </a:t>
            </a:r>
          </a:p>
        </p:txBody>
      </p:sp>
      <p:sp>
        <p:nvSpPr>
          <p:cNvPr id="30" name="TextBox 29">
            <a:extLst>
              <a:ext uri="{FF2B5EF4-FFF2-40B4-BE49-F238E27FC236}">
                <a16:creationId xmlns:a16="http://schemas.microsoft.com/office/drawing/2014/main" id="{D2B67525-8A18-5D94-5530-6054DA175134}"/>
              </a:ext>
            </a:extLst>
          </p:cNvPr>
          <p:cNvSpPr txBox="1"/>
          <p:nvPr/>
        </p:nvSpPr>
        <p:spPr>
          <a:xfrm>
            <a:off x="7069551" y="1691970"/>
            <a:ext cx="1877365" cy="400110"/>
          </a:xfrm>
          <a:prstGeom prst="rect">
            <a:avLst/>
          </a:prstGeom>
          <a:noFill/>
        </p:spPr>
        <p:txBody>
          <a:bodyPr wrap="square" rtlCol="0">
            <a:spAutoFit/>
          </a:bodyPr>
          <a:lstStyle/>
          <a:p>
            <a:pPr algn="ctr"/>
            <a:r>
              <a:rPr lang="en-US" sz="2000" dirty="0">
                <a:solidFill>
                  <a:srgbClr val="C00000"/>
                </a:solidFill>
              </a:rPr>
              <a:t>In-context</a:t>
            </a:r>
          </a:p>
        </p:txBody>
      </p:sp>
      <p:sp>
        <p:nvSpPr>
          <p:cNvPr id="31" name="TextBox 30">
            <a:extLst>
              <a:ext uri="{FF2B5EF4-FFF2-40B4-BE49-F238E27FC236}">
                <a16:creationId xmlns:a16="http://schemas.microsoft.com/office/drawing/2014/main" id="{C7489BD3-47D8-6A1F-7704-DE64ED948546}"/>
              </a:ext>
            </a:extLst>
          </p:cNvPr>
          <p:cNvSpPr txBox="1"/>
          <p:nvPr/>
        </p:nvSpPr>
        <p:spPr>
          <a:xfrm>
            <a:off x="6874242" y="3461311"/>
            <a:ext cx="2245835" cy="400110"/>
          </a:xfrm>
          <a:prstGeom prst="rect">
            <a:avLst/>
          </a:prstGeom>
          <a:noFill/>
        </p:spPr>
        <p:txBody>
          <a:bodyPr wrap="square" rtlCol="0">
            <a:spAutoFit/>
          </a:bodyPr>
          <a:lstStyle/>
          <a:p>
            <a:pPr algn="ctr"/>
            <a:r>
              <a:rPr lang="en-US" sz="2000" dirty="0">
                <a:solidFill>
                  <a:srgbClr val="C00000"/>
                </a:solidFill>
              </a:rPr>
              <a:t>Gradient-descent</a:t>
            </a:r>
          </a:p>
        </p:txBody>
      </p:sp>
      <p:sp>
        <p:nvSpPr>
          <p:cNvPr id="32" name="Rounded Rectangle 31">
            <a:extLst>
              <a:ext uri="{FF2B5EF4-FFF2-40B4-BE49-F238E27FC236}">
                <a16:creationId xmlns:a16="http://schemas.microsoft.com/office/drawing/2014/main" id="{D4CB2E38-58C1-7D27-F847-B8B924B51811}"/>
              </a:ext>
            </a:extLst>
          </p:cNvPr>
          <p:cNvSpPr/>
          <p:nvPr/>
        </p:nvSpPr>
        <p:spPr>
          <a:xfrm>
            <a:off x="1304317" y="3631373"/>
            <a:ext cx="9207681" cy="1741475"/>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Book" panose="02000503020000020003" pitchFamily="2" charset="0"/>
              </a:rPr>
              <a:t>Hypothesis: </a:t>
            </a:r>
            <a:r>
              <a:rPr lang="en-US" sz="2800" dirty="0">
                <a:solidFill>
                  <a:schemeClr val="tx1"/>
                </a:solidFill>
                <a:latin typeface="Avenir Book" panose="02000503020000020003" pitchFamily="2" charset="0"/>
              </a:rPr>
              <a:t>If two adaptation algorithms </a:t>
            </a:r>
            <a:br>
              <a:rPr lang="en-US" sz="2800" dirty="0">
                <a:solidFill>
                  <a:schemeClr val="tx1"/>
                </a:solidFill>
                <a:latin typeface="Avenir Book" panose="02000503020000020003" pitchFamily="2" charset="0"/>
              </a:rPr>
            </a:br>
            <a:r>
              <a:rPr lang="en-US" sz="2800" dirty="0">
                <a:solidFill>
                  <a:schemeClr val="tx1"/>
                </a:solidFill>
                <a:latin typeface="Avenir Book" panose="02000503020000020003" pitchFamily="2" charset="0"/>
              </a:rPr>
              <a:t>consistently lead to the </a:t>
            </a:r>
            <a:r>
              <a:rPr lang="en-US" sz="2800" dirty="0">
                <a:solidFill>
                  <a:srgbClr val="C00000"/>
                </a:solidFill>
                <a:latin typeface="Avenir Book" panose="02000503020000020003" pitchFamily="2" charset="0"/>
              </a:rPr>
              <a:t>same distribution </a:t>
            </a:r>
            <a:r>
              <a:rPr lang="en-US" sz="2800" dirty="0">
                <a:solidFill>
                  <a:schemeClr val="tx1"/>
                </a:solidFill>
                <a:latin typeface="Avenir Book" panose="02000503020000020003" pitchFamily="2" charset="0"/>
              </a:rPr>
              <a:t>on </a:t>
            </a:r>
            <a:r>
              <a:rPr lang="en-US" sz="2800" dirty="0">
                <a:solidFill>
                  <a:srgbClr val="C00000"/>
                </a:solidFill>
                <a:latin typeface="Avenir Book" panose="02000503020000020003" pitchFamily="2" charset="0"/>
              </a:rPr>
              <a:t>any tasks</a:t>
            </a:r>
            <a:r>
              <a:rPr lang="en-US" sz="2800" dirty="0">
                <a:solidFill>
                  <a:schemeClr val="tx1"/>
                </a:solidFill>
                <a:latin typeface="Avenir Book" panose="02000503020000020003" pitchFamily="2" charset="0"/>
              </a:rPr>
              <a:t>, </a:t>
            </a:r>
            <a:br>
              <a:rPr lang="en-US" sz="2800" dirty="0">
                <a:solidFill>
                  <a:schemeClr val="tx1"/>
                </a:solidFill>
                <a:latin typeface="Avenir Book" panose="02000503020000020003" pitchFamily="2" charset="0"/>
              </a:rPr>
            </a:br>
            <a:r>
              <a:rPr lang="en-US" sz="2800" dirty="0">
                <a:solidFill>
                  <a:schemeClr val="tx1"/>
                </a:solidFill>
                <a:latin typeface="Avenir Book" panose="02000503020000020003" pitchFamily="2" charset="0"/>
              </a:rPr>
              <a:t>they must be </a:t>
            </a:r>
            <a:r>
              <a:rPr lang="en-US" sz="2800" dirty="0">
                <a:solidFill>
                  <a:srgbClr val="C00000"/>
                </a:solidFill>
                <a:latin typeface="Avenir Book" panose="02000503020000020003" pitchFamily="2" charset="0"/>
              </a:rPr>
              <a:t>equivalent</a:t>
            </a:r>
            <a:r>
              <a:rPr lang="en-US" sz="2800" dirty="0">
                <a:solidFill>
                  <a:schemeClr val="tx1"/>
                </a:solidFill>
                <a:latin typeface="Avenir Book" panose="02000503020000020003" pitchFamily="2" charset="0"/>
              </a:rPr>
              <a:t>. </a:t>
            </a:r>
          </a:p>
        </p:txBody>
      </p:sp>
    </p:spTree>
    <p:extLst>
      <p:ext uri="{BB962C8B-B14F-4D97-AF65-F5344CB8AC3E}">
        <p14:creationId xmlns:p14="http://schemas.microsoft.com/office/powerpoint/2010/main" val="11482108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5E45-8BEB-FE40-824D-C2F56CEC54CE}"/>
              </a:ext>
            </a:extLst>
          </p:cNvPr>
          <p:cNvSpPr>
            <a:spLocks noGrp="1"/>
          </p:cNvSpPr>
          <p:nvPr>
            <p:ph type="title"/>
          </p:nvPr>
        </p:nvSpPr>
        <p:spPr/>
        <p:txBody>
          <a:bodyPr/>
          <a:lstStyle/>
          <a:p>
            <a:r>
              <a:rPr lang="en-US" dirty="0"/>
              <a:t>ICL vs GD: End task comparison </a:t>
            </a:r>
          </a:p>
        </p:txBody>
      </p:sp>
      <p:sp>
        <p:nvSpPr>
          <p:cNvPr id="4" name="Slide Number Placeholder 3">
            <a:extLst>
              <a:ext uri="{FF2B5EF4-FFF2-40B4-BE49-F238E27FC236}">
                <a16:creationId xmlns:a16="http://schemas.microsoft.com/office/drawing/2014/main" id="{11BB03E4-DDBF-F933-0FF5-71C57EA78472}"/>
              </a:ext>
            </a:extLst>
          </p:cNvPr>
          <p:cNvSpPr>
            <a:spLocks noGrp="1"/>
          </p:cNvSpPr>
          <p:nvPr>
            <p:ph type="sldNum" sz="quarter" idx="10"/>
          </p:nvPr>
        </p:nvSpPr>
        <p:spPr/>
        <p:txBody>
          <a:bodyPr/>
          <a:lstStyle/>
          <a:p>
            <a:pPr>
              <a:defRPr/>
            </a:pPr>
            <a:fld id="{0121240C-47AF-2F4D-83B3-CC3EDF50F794}" type="slidenum">
              <a:rPr lang="en-US" smtClean="0"/>
              <a:pPr>
                <a:defRPr/>
              </a:pPr>
              <a:t>49</a:t>
            </a:fld>
            <a:endParaRPr lang="en-US" dirty="0"/>
          </a:p>
        </p:txBody>
      </p:sp>
      <p:sp>
        <p:nvSpPr>
          <p:cNvPr id="22" name="TextBox 21">
            <a:extLst>
              <a:ext uri="{FF2B5EF4-FFF2-40B4-BE49-F238E27FC236}">
                <a16:creationId xmlns:a16="http://schemas.microsoft.com/office/drawing/2014/main" id="{BA70D61E-8730-4507-1014-4A3254480838}"/>
              </a:ext>
            </a:extLst>
          </p:cNvPr>
          <p:cNvSpPr txBox="1"/>
          <p:nvPr/>
        </p:nvSpPr>
        <p:spPr>
          <a:xfrm>
            <a:off x="8320269" y="1146171"/>
            <a:ext cx="4273142" cy="584775"/>
          </a:xfrm>
          <a:prstGeom prst="rect">
            <a:avLst/>
          </a:prstGeom>
          <a:noFill/>
        </p:spPr>
        <p:txBody>
          <a:bodyPr wrap="square">
            <a:spAutoFit/>
          </a:bodyPr>
          <a:lstStyle/>
          <a:p>
            <a:pPr algn="ctr"/>
            <a:r>
              <a:rPr lang="en-US" sz="1600" b="1" dirty="0"/>
              <a:t>Possible values:</a:t>
            </a:r>
            <a:r>
              <a:rPr lang="en-US" sz="1600" dirty="0"/>
              <a:t> </a:t>
            </a:r>
          </a:p>
          <a:p>
            <a:pPr algn="ctr"/>
            <a:r>
              <a:rPr lang="en-US" sz="1600" dirty="0">
                <a:latin typeface="Consolas" panose="020B0609020204030204" pitchFamily="49" charset="0"/>
                <a:cs typeface="Consolas" panose="020B0609020204030204" pitchFamily="49" charset="0"/>
              </a:rPr>
              <a:t>World, Sports, Business, Tech </a:t>
            </a:r>
          </a:p>
        </p:txBody>
      </p:sp>
      <p:sp>
        <p:nvSpPr>
          <p:cNvPr id="6" name="Rounded Rectangle 5">
            <a:extLst>
              <a:ext uri="{FF2B5EF4-FFF2-40B4-BE49-F238E27FC236}">
                <a16:creationId xmlns:a16="http://schemas.microsoft.com/office/drawing/2014/main" id="{C8CC0A5F-9D4E-573B-65A0-7CE40C9DBE66}"/>
              </a:ext>
            </a:extLst>
          </p:cNvPr>
          <p:cNvSpPr/>
          <p:nvPr/>
        </p:nvSpPr>
        <p:spPr>
          <a:xfrm>
            <a:off x="485161" y="3994603"/>
            <a:ext cx="6072955" cy="74891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r>
              <a:rPr lang="en-US" b="1" dirty="0">
                <a:solidFill>
                  <a:schemeClr val="tx1"/>
                </a:solidFill>
                <a:latin typeface="Consolas" panose="020B0609020204030204" pitchFamily="49" charset="0"/>
                <a:cs typeface="Consolas" panose="020B0609020204030204" pitchFamily="49" charset="0"/>
              </a:rPr>
              <a:t>Input:</a:t>
            </a:r>
            <a:r>
              <a:rPr lang="en-US" dirty="0">
                <a:solidFill>
                  <a:schemeClr val="tx1"/>
                </a:solidFill>
                <a:latin typeface="Consolas" panose="020B0609020204030204" pitchFamily="49" charset="0"/>
                <a:cs typeface="Consolas" panose="020B0609020204030204" pitchFamily="49" charset="0"/>
              </a:rPr>
              <a:t> Rookie Taylor Wins Playoff at Tahoe </a:t>
            </a:r>
          </a:p>
          <a:p>
            <a:r>
              <a:rPr lang="en-US" b="1" dirty="0">
                <a:solidFill>
                  <a:schemeClr val="tx1"/>
                </a:solidFill>
                <a:latin typeface="Consolas" panose="020B0609020204030204" pitchFamily="49" charset="0"/>
                <a:cs typeface="Consolas" panose="020B0609020204030204" pitchFamily="49" charset="0"/>
              </a:rPr>
              <a:t>Output:</a:t>
            </a:r>
          </a:p>
        </p:txBody>
      </p:sp>
      <p:cxnSp>
        <p:nvCxnSpPr>
          <p:cNvPr id="11" name="Straight Arrow Connector 10">
            <a:extLst>
              <a:ext uri="{FF2B5EF4-FFF2-40B4-BE49-F238E27FC236}">
                <a16:creationId xmlns:a16="http://schemas.microsoft.com/office/drawing/2014/main" id="{C2874336-45BE-CBC1-40E0-F10EB7FA51E9}"/>
              </a:ext>
            </a:extLst>
          </p:cNvPr>
          <p:cNvCxnSpPr>
            <a:cxnSpLocks/>
          </p:cNvCxnSpPr>
          <p:nvPr/>
        </p:nvCxnSpPr>
        <p:spPr>
          <a:xfrm>
            <a:off x="6619662" y="4412623"/>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a:extLst>
              <a:ext uri="{FF2B5EF4-FFF2-40B4-BE49-F238E27FC236}">
                <a16:creationId xmlns:a16="http://schemas.microsoft.com/office/drawing/2014/main" id="{F05E70B8-8031-62A4-F818-5C776DDBF6B9}"/>
              </a:ext>
            </a:extLst>
          </p:cNvPr>
          <p:cNvCxnSpPr>
            <a:cxnSpLocks/>
          </p:cNvCxnSpPr>
          <p:nvPr/>
        </p:nvCxnSpPr>
        <p:spPr>
          <a:xfrm>
            <a:off x="9031836" y="4412622"/>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3" name="Rounded Rectangle 12">
            <a:extLst>
              <a:ext uri="{FF2B5EF4-FFF2-40B4-BE49-F238E27FC236}">
                <a16:creationId xmlns:a16="http://schemas.microsoft.com/office/drawing/2014/main" id="{05A7BEE0-5B0C-CD2D-8AB6-01BFC882AE03}"/>
              </a:ext>
            </a:extLst>
          </p:cNvPr>
          <p:cNvSpPr/>
          <p:nvPr/>
        </p:nvSpPr>
        <p:spPr>
          <a:xfrm>
            <a:off x="7171203" y="3797844"/>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14" name="TextBox 13">
            <a:extLst>
              <a:ext uri="{FF2B5EF4-FFF2-40B4-BE49-F238E27FC236}">
                <a16:creationId xmlns:a16="http://schemas.microsoft.com/office/drawing/2014/main" id="{C5B3C5BB-823B-58A6-1ECD-DE6F7F1BEE51}"/>
              </a:ext>
            </a:extLst>
          </p:cNvPr>
          <p:cNvSpPr txBox="1"/>
          <p:nvPr/>
        </p:nvSpPr>
        <p:spPr>
          <a:xfrm>
            <a:off x="7041746" y="3945955"/>
            <a:ext cx="1967125" cy="1015663"/>
          </a:xfrm>
          <a:prstGeom prst="rect">
            <a:avLst/>
          </a:prstGeom>
          <a:noFill/>
        </p:spPr>
        <p:txBody>
          <a:bodyPr wrap="square">
            <a:spAutoFit/>
          </a:bodyPr>
          <a:lstStyle/>
          <a:p>
            <a:pPr algn="ctr"/>
            <a:r>
              <a:rPr lang="en-US" sz="6000" b="1" dirty="0">
                <a:latin typeface="Avenir Book" panose="02000503020000020003" pitchFamily="2" charset="0"/>
              </a:rPr>
              <a:t>LM</a:t>
            </a:r>
          </a:p>
        </p:txBody>
      </p:sp>
      <p:sp>
        <p:nvSpPr>
          <p:cNvPr id="17" name="Rounded Rectangle 16">
            <a:extLst>
              <a:ext uri="{FF2B5EF4-FFF2-40B4-BE49-F238E27FC236}">
                <a16:creationId xmlns:a16="http://schemas.microsoft.com/office/drawing/2014/main" id="{7F253344-C690-B194-1DE9-F95CFEA65374}"/>
              </a:ext>
            </a:extLst>
          </p:cNvPr>
          <p:cNvSpPr/>
          <p:nvPr/>
        </p:nvSpPr>
        <p:spPr>
          <a:xfrm>
            <a:off x="485161" y="1583712"/>
            <a:ext cx="6072955" cy="2106068"/>
          </a:xfrm>
          <a:prstGeom prst="roundRect">
            <a:avLst>
              <a:gd name="adj" fmla="val 89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r>
              <a:rPr lang="en-US" b="1" dirty="0">
                <a:solidFill>
                  <a:schemeClr val="tx1"/>
                </a:solidFill>
                <a:latin typeface="Consolas" panose="020B0609020204030204" pitchFamily="49" charset="0"/>
                <a:cs typeface="Consolas" panose="020B0609020204030204" pitchFamily="49" charset="0"/>
              </a:rPr>
              <a:t>Input:</a:t>
            </a:r>
            <a:r>
              <a:rPr lang="en-US" dirty="0">
                <a:solidFill>
                  <a:schemeClr val="tx1"/>
                </a:solidFill>
                <a:latin typeface="Consolas" panose="020B0609020204030204" pitchFamily="49" charset="0"/>
                <a:cs typeface="Consolas" panose="020B0609020204030204" pitchFamily="49" charset="0"/>
              </a:rPr>
              <a:t> Apple recalls 15in PowerBook batteries </a:t>
            </a:r>
          </a:p>
          <a:p>
            <a:r>
              <a:rPr lang="en-US" b="1" dirty="0">
                <a:solidFill>
                  <a:schemeClr val="tx1"/>
                </a:solidFill>
                <a:latin typeface="Consolas" panose="020B0609020204030204" pitchFamily="49" charset="0"/>
                <a:cs typeface="Consolas" panose="020B0609020204030204" pitchFamily="49" charset="0"/>
              </a:rPr>
              <a:t>Output:</a:t>
            </a:r>
            <a:r>
              <a:rPr lang="en-US" dirty="0">
                <a:solidFill>
                  <a:schemeClr val="tx1"/>
                </a:solidFill>
                <a:latin typeface="Consolas" panose="020B0609020204030204" pitchFamily="49" charset="0"/>
                <a:cs typeface="Consolas" panose="020B0609020204030204" pitchFamily="49" charset="0"/>
              </a:rPr>
              <a:t> Tech</a:t>
            </a:r>
          </a:p>
          <a:p>
            <a:r>
              <a:rPr lang="en-US" b="1" dirty="0">
                <a:solidFill>
                  <a:schemeClr val="tx1"/>
                </a:solidFill>
                <a:latin typeface="Consolas" panose="020B0609020204030204" pitchFamily="49" charset="0"/>
                <a:cs typeface="Consolas" panose="020B0609020204030204" pitchFamily="49" charset="0"/>
              </a:rPr>
              <a:t>Input:</a:t>
            </a:r>
            <a:r>
              <a:rPr lang="en-US" dirty="0">
                <a:solidFill>
                  <a:schemeClr val="tx1"/>
                </a:solidFill>
                <a:latin typeface="Consolas" panose="020B0609020204030204" pitchFamily="49" charset="0"/>
                <a:cs typeface="Consolas" panose="020B0609020204030204" pitchFamily="49" charset="0"/>
              </a:rPr>
              <a:t> Major attack by rebels on Nepalese town</a:t>
            </a:r>
          </a:p>
          <a:p>
            <a:r>
              <a:rPr lang="en-US" b="1" dirty="0">
                <a:solidFill>
                  <a:schemeClr val="tx1"/>
                </a:solidFill>
                <a:latin typeface="Consolas" panose="020B0609020204030204" pitchFamily="49" charset="0"/>
                <a:cs typeface="Consolas" panose="020B0609020204030204" pitchFamily="49" charset="0"/>
              </a:rPr>
              <a:t>Output:</a:t>
            </a:r>
            <a:r>
              <a:rPr lang="en-US" dirty="0">
                <a:solidFill>
                  <a:schemeClr val="tx1"/>
                </a:solidFill>
                <a:latin typeface="Consolas" panose="020B0609020204030204" pitchFamily="49" charset="0"/>
                <a:cs typeface="Consolas" panose="020B0609020204030204" pitchFamily="49" charset="0"/>
              </a:rPr>
              <a:t> World</a:t>
            </a:r>
          </a:p>
          <a:p>
            <a:r>
              <a:rPr lang="en-US" dirty="0">
                <a:solidFill>
                  <a:schemeClr val="tx1"/>
                </a:solidFill>
                <a:latin typeface="Consolas" panose="020B0609020204030204" pitchFamily="49" charset="0"/>
                <a:cs typeface="Consolas" panose="020B0609020204030204" pitchFamily="49" charset="0"/>
              </a:rPr>
              <a:t>...</a:t>
            </a:r>
          </a:p>
          <a:p>
            <a:r>
              <a:rPr lang="en-US" b="1" dirty="0">
                <a:solidFill>
                  <a:schemeClr val="tx1"/>
                </a:solidFill>
                <a:latin typeface="Consolas" panose="020B0609020204030204" pitchFamily="49" charset="0"/>
                <a:cs typeface="Consolas" panose="020B0609020204030204" pitchFamily="49" charset="0"/>
              </a:rPr>
              <a:t>Input:</a:t>
            </a:r>
            <a:r>
              <a:rPr lang="en-US" dirty="0">
                <a:solidFill>
                  <a:schemeClr val="tx1"/>
                </a:solidFill>
                <a:latin typeface="Consolas" panose="020B0609020204030204" pitchFamily="49" charset="0"/>
                <a:cs typeface="Consolas" panose="020B0609020204030204" pitchFamily="49" charset="0"/>
              </a:rPr>
              <a:t> Rookie Taylor Wins Playoff at Reno-Tahoe </a:t>
            </a:r>
          </a:p>
          <a:p>
            <a:r>
              <a:rPr lang="en-US" b="1" dirty="0">
                <a:solidFill>
                  <a:schemeClr val="tx1"/>
                </a:solidFill>
                <a:latin typeface="Consolas" panose="020B0609020204030204" pitchFamily="49" charset="0"/>
                <a:cs typeface="Consolas" panose="020B0609020204030204" pitchFamily="49" charset="0"/>
              </a:rPr>
              <a:t>Output:</a:t>
            </a:r>
          </a:p>
        </p:txBody>
      </p:sp>
      <p:cxnSp>
        <p:nvCxnSpPr>
          <p:cNvPr id="18" name="Straight Arrow Connector 17">
            <a:extLst>
              <a:ext uri="{FF2B5EF4-FFF2-40B4-BE49-F238E27FC236}">
                <a16:creationId xmlns:a16="http://schemas.microsoft.com/office/drawing/2014/main" id="{8551A4D3-4DDE-2A2C-2C71-595A169EC6AE}"/>
              </a:ext>
            </a:extLst>
          </p:cNvPr>
          <p:cNvCxnSpPr>
            <a:cxnSpLocks/>
          </p:cNvCxnSpPr>
          <p:nvPr/>
        </p:nvCxnSpPr>
        <p:spPr>
          <a:xfrm>
            <a:off x="6619662" y="2649687"/>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1DDB7F06-C818-12DD-134D-332EFC60B1E7}"/>
              </a:ext>
            </a:extLst>
          </p:cNvPr>
          <p:cNvCxnSpPr>
            <a:cxnSpLocks/>
          </p:cNvCxnSpPr>
          <p:nvPr/>
        </p:nvCxnSpPr>
        <p:spPr>
          <a:xfrm>
            <a:off x="9031836" y="2649686"/>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0" name="Rounded Rectangle 19">
            <a:extLst>
              <a:ext uri="{FF2B5EF4-FFF2-40B4-BE49-F238E27FC236}">
                <a16:creationId xmlns:a16="http://schemas.microsoft.com/office/drawing/2014/main" id="{F4D91EDC-8E2E-A22D-78B1-492E3C92907A}"/>
              </a:ext>
            </a:extLst>
          </p:cNvPr>
          <p:cNvSpPr/>
          <p:nvPr/>
        </p:nvSpPr>
        <p:spPr>
          <a:xfrm>
            <a:off x="7171203" y="2034908"/>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21" name="TextBox 20">
            <a:extLst>
              <a:ext uri="{FF2B5EF4-FFF2-40B4-BE49-F238E27FC236}">
                <a16:creationId xmlns:a16="http://schemas.microsoft.com/office/drawing/2014/main" id="{0C20715C-2956-1DC6-0386-6C0F7544D8AF}"/>
              </a:ext>
            </a:extLst>
          </p:cNvPr>
          <p:cNvSpPr txBox="1"/>
          <p:nvPr/>
        </p:nvSpPr>
        <p:spPr>
          <a:xfrm>
            <a:off x="7041746" y="2183019"/>
            <a:ext cx="1967125" cy="1015663"/>
          </a:xfrm>
          <a:prstGeom prst="rect">
            <a:avLst/>
          </a:prstGeom>
          <a:noFill/>
        </p:spPr>
        <p:txBody>
          <a:bodyPr wrap="square">
            <a:spAutoFit/>
          </a:bodyPr>
          <a:lstStyle/>
          <a:p>
            <a:pPr algn="ctr"/>
            <a:r>
              <a:rPr lang="en-US" sz="6000" b="1" dirty="0">
                <a:latin typeface="Avenir Book" panose="02000503020000020003" pitchFamily="2" charset="0"/>
              </a:rPr>
              <a:t>LM</a:t>
            </a:r>
          </a:p>
        </p:txBody>
      </p:sp>
      <p:sp>
        <p:nvSpPr>
          <p:cNvPr id="26" name="Left Brace 25">
            <a:extLst>
              <a:ext uri="{FF2B5EF4-FFF2-40B4-BE49-F238E27FC236}">
                <a16:creationId xmlns:a16="http://schemas.microsoft.com/office/drawing/2014/main" id="{0438E85A-445F-C15C-F2B7-27674C5742C4}"/>
              </a:ext>
            </a:extLst>
          </p:cNvPr>
          <p:cNvSpPr/>
          <p:nvPr/>
        </p:nvSpPr>
        <p:spPr>
          <a:xfrm rot="10800000" flipH="1">
            <a:off x="356361" y="1695497"/>
            <a:ext cx="114345" cy="1401170"/>
          </a:xfrm>
          <a:prstGeom prst="leftBrace">
            <a:avLst>
              <a:gd name="adj1" fmla="val 146875"/>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7" name="Chart 26">
            <a:extLst>
              <a:ext uri="{FF2B5EF4-FFF2-40B4-BE49-F238E27FC236}">
                <a16:creationId xmlns:a16="http://schemas.microsoft.com/office/drawing/2014/main" id="{343AEC0A-EE3E-99A7-E4B6-E74E13DDF6A5}"/>
              </a:ext>
            </a:extLst>
          </p:cNvPr>
          <p:cNvGraphicFramePr>
            <a:graphicFrameLocks/>
          </p:cNvGraphicFramePr>
          <p:nvPr/>
        </p:nvGraphicFramePr>
        <p:xfrm>
          <a:off x="9616493" y="3291606"/>
          <a:ext cx="2282961" cy="18020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EB938424-96A8-EF47-4F55-A8226504DADD}"/>
              </a:ext>
            </a:extLst>
          </p:cNvPr>
          <p:cNvGraphicFramePr>
            <a:graphicFrameLocks/>
          </p:cNvGraphicFramePr>
          <p:nvPr/>
        </p:nvGraphicFramePr>
        <p:xfrm>
          <a:off x="9628685" y="1492054"/>
          <a:ext cx="2282961" cy="1889803"/>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1B3BC2BF-340B-2FA8-1D53-40549DCE28C3}"/>
              </a:ext>
            </a:extLst>
          </p:cNvPr>
          <p:cNvSpPr txBox="1"/>
          <p:nvPr/>
        </p:nvSpPr>
        <p:spPr>
          <a:xfrm rot="16200000">
            <a:off x="-718531" y="2135254"/>
            <a:ext cx="1877365" cy="400110"/>
          </a:xfrm>
          <a:prstGeom prst="rect">
            <a:avLst/>
          </a:prstGeom>
          <a:noFill/>
        </p:spPr>
        <p:txBody>
          <a:bodyPr wrap="square" rtlCol="0">
            <a:spAutoFit/>
          </a:bodyPr>
          <a:lstStyle/>
          <a:p>
            <a:pPr algn="ctr"/>
            <a:r>
              <a:rPr lang="en-US" sz="2000" dirty="0">
                <a:solidFill>
                  <a:srgbClr val="C00000"/>
                </a:solidFill>
              </a:rPr>
              <a:t>demonstrations </a:t>
            </a:r>
          </a:p>
        </p:txBody>
      </p:sp>
      <p:sp>
        <p:nvSpPr>
          <p:cNvPr id="30" name="TextBox 29">
            <a:extLst>
              <a:ext uri="{FF2B5EF4-FFF2-40B4-BE49-F238E27FC236}">
                <a16:creationId xmlns:a16="http://schemas.microsoft.com/office/drawing/2014/main" id="{D2B67525-8A18-5D94-5530-6054DA175134}"/>
              </a:ext>
            </a:extLst>
          </p:cNvPr>
          <p:cNvSpPr txBox="1"/>
          <p:nvPr/>
        </p:nvSpPr>
        <p:spPr>
          <a:xfrm>
            <a:off x="7069551" y="1691970"/>
            <a:ext cx="1877365" cy="400110"/>
          </a:xfrm>
          <a:prstGeom prst="rect">
            <a:avLst/>
          </a:prstGeom>
          <a:noFill/>
        </p:spPr>
        <p:txBody>
          <a:bodyPr wrap="square" rtlCol="0">
            <a:spAutoFit/>
          </a:bodyPr>
          <a:lstStyle/>
          <a:p>
            <a:pPr algn="ctr"/>
            <a:r>
              <a:rPr lang="en-US" sz="2000" dirty="0">
                <a:solidFill>
                  <a:srgbClr val="C00000"/>
                </a:solidFill>
              </a:rPr>
              <a:t>In-context</a:t>
            </a:r>
          </a:p>
        </p:txBody>
      </p:sp>
      <p:sp>
        <p:nvSpPr>
          <p:cNvPr id="31" name="TextBox 30">
            <a:extLst>
              <a:ext uri="{FF2B5EF4-FFF2-40B4-BE49-F238E27FC236}">
                <a16:creationId xmlns:a16="http://schemas.microsoft.com/office/drawing/2014/main" id="{C7489BD3-47D8-6A1F-7704-DE64ED948546}"/>
              </a:ext>
            </a:extLst>
          </p:cNvPr>
          <p:cNvSpPr txBox="1"/>
          <p:nvPr/>
        </p:nvSpPr>
        <p:spPr>
          <a:xfrm>
            <a:off x="6874242" y="3461311"/>
            <a:ext cx="2245835" cy="400110"/>
          </a:xfrm>
          <a:prstGeom prst="rect">
            <a:avLst/>
          </a:prstGeom>
          <a:noFill/>
        </p:spPr>
        <p:txBody>
          <a:bodyPr wrap="square" rtlCol="0">
            <a:spAutoFit/>
          </a:bodyPr>
          <a:lstStyle/>
          <a:p>
            <a:pPr algn="ctr"/>
            <a:r>
              <a:rPr lang="en-US" sz="2000" dirty="0">
                <a:solidFill>
                  <a:srgbClr val="C00000"/>
                </a:solidFill>
              </a:rPr>
              <a:t>Gradient-descent</a:t>
            </a:r>
          </a:p>
        </p:txBody>
      </p:sp>
      <p:sp>
        <p:nvSpPr>
          <p:cNvPr id="3" name="Rounded Rectangle 2">
            <a:extLst>
              <a:ext uri="{FF2B5EF4-FFF2-40B4-BE49-F238E27FC236}">
                <a16:creationId xmlns:a16="http://schemas.microsoft.com/office/drawing/2014/main" id="{FE9C176A-0537-7496-2A2D-EF6265758285}"/>
              </a:ext>
            </a:extLst>
          </p:cNvPr>
          <p:cNvSpPr/>
          <p:nvPr/>
        </p:nvSpPr>
        <p:spPr>
          <a:xfrm>
            <a:off x="6623205" y="5341820"/>
            <a:ext cx="5426967" cy="1262667"/>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venir Book" panose="02000503020000020003" pitchFamily="2" charset="0"/>
              </a:rPr>
              <a:t>Can we take this </a:t>
            </a:r>
            <a:br>
              <a:rPr lang="en-US" sz="2800" dirty="0">
                <a:solidFill>
                  <a:schemeClr val="tx1"/>
                </a:solidFill>
                <a:latin typeface="Avenir Book" panose="02000503020000020003" pitchFamily="2" charset="0"/>
              </a:rPr>
            </a:br>
            <a:r>
              <a:rPr lang="en-US" sz="2800" dirty="0">
                <a:solidFill>
                  <a:schemeClr val="tx1"/>
                </a:solidFill>
                <a:latin typeface="Avenir Book" panose="02000503020000020003" pitchFamily="2" charset="0"/>
              </a:rPr>
              <a:t>as an evidence for ICL ≈GD?</a:t>
            </a:r>
          </a:p>
        </p:txBody>
      </p:sp>
      <p:sp>
        <p:nvSpPr>
          <p:cNvPr id="23" name="Arc 22">
            <a:extLst>
              <a:ext uri="{FF2B5EF4-FFF2-40B4-BE49-F238E27FC236}">
                <a16:creationId xmlns:a16="http://schemas.microsoft.com/office/drawing/2014/main" id="{02DECB01-4381-BF65-767D-3A1D395E4635}"/>
              </a:ext>
            </a:extLst>
          </p:cNvPr>
          <p:cNvSpPr/>
          <p:nvPr/>
        </p:nvSpPr>
        <p:spPr>
          <a:xfrm>
            <a:off x="10657357" y="2680833"/>
            <a:ext cx="1294193" cy="2122104"/>
          </a:xfrm>
          <a:prstGeom prst="arc">
            <a:avLst>
              <a:gd name="adj1" fmla="val 17264089"/>
              <a:gd name="adj2" fmla="val 3791384"/>
            </a:avLst>
          </a:prstGeom>
          <a:ln w="57150">
            <a:solidFill>
              <a:srgbClr val="C00000"/>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D8A5C8A7-A9DD-852E-6BB0-35902E0F6F22}"/>
              </a:ext>
            </a:extLst>
          </p:cNvPr>
          <p:cNvSpPr txBox="1"/>
          <p:nvPr/>
        </p:nvSpPr>
        <p:spPr>
          <a:xfrm>
            <a:off x="11642373" y="3386548"/>
            <a:ext cx="698679" cy="427028"/>
          </a:xfrm>
          <a:prstGeom prst="rect">
            <a:avLst/>
          </a:prstGeom>
          <a:solidFill>
            <a:schemeClr val="bg1"/>
          </a:solidFill>
        </p:spPr>
        <p:txBody>
          <a:bodyPr wrap="square" anchor="ctr">
            <a:noAutofit/>
          </a:bodyPr>
          <a:lstStyle/>
          <a:p>
            <a:r>
              <a:rPr lang="en-US" sz="5400" b="1" dirty="0">
                <a:solidFill>
                  <a:srgbClr val="C00000"/>
                </a:solidFill>
                <a:latin typeface="Avenir Book" panose="02000503020000020003" pitchFamily="2" charset="0"/>
              </a:rPr>
              <a:t>≈</a:t>
            </a:r>
            <a:endParaRPr lang="en-US" sz="5400" dirty="0">
              <a:solidFill>
                <a:srgbClr val="C00000"/>
              </a:solidFill>
            </a:endParaRPr>
          </a:p>
        </p:txBody>
      </p:sp>
    </p:spTree>
    <p:extLst>
      <p:ext uri="{BB962C8B-B14F-4D97-AF65-F5344CB8AC3E}">
        <p14:creationId xmlns:p14="http://schemas.microsoft.com/office/powerpoint/2010/main" val="39455751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FE11-5E2B-2272-6C6D-09B7C6363D3D}"/>
              </a:ext>
            </a:extLst>
          </p:cNvPr>
          <p:cNvSpPr>
            <a:spLocks noGrp="1"/>
          </p:cNvSpPr>
          <p:nvPr>
            <p:ph type="title"/>
          </p:nvPr>
        </p:nvSpPr>
        <p:spPr/>
        <p:txBody>
          <a:bodyPr/>
          <a:lstStyle/>
          <a:p>
            <a:r>
              <a:rPr lang="en-US" dirty="0"/>
              <a:t>The argument</a:t>
            </a:r>
          </a:p>
        </p:txBody>
      </p:sp>
      <p:sp>
        <p:nvSpPr>
          <p:cNvPr id="3" name="Rounded Rectangle 2">
            <a:extLst>
              <a:ext uri="{FF2B5EF4-FFF2-40B4-BE49-F238E27FC236}">
                <a16:creationId xmlns:a16="http://schemas.microsoft.com/office/drawing/2014/main" id="{0FD91213-2A2D-1121-10B0-0BC0527CE577}"/>
              </a:ext>
            </a:extLst>
          </p:cNvPr>
          <p:cNvSpPr/>
          <p:nvPr/>
        </p:nvSpPr>
        <p:spPr>
          <a:xfrm>
            <a:off x="4805680" y="2509520"/>
            <a:ext cx="2722879" cy="1615440"/>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3200" b="1" dirty="0">
              <a:latin typeface="Avenir Book" panose="02000503020000020003" pitchFamily="2"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EE64066-99F0-786C-D42D-94071F8C1133}"/>
                  </a:ext>
                </a:extLst>
              </p:cNvPr>
              <p:cNvSpPr txBox="1"/>
              <p:nvPr/>
            </p:nvSpPr>
            <p:spPr>
              <a:xfrm>
                <a:off x="5183556" y="2778631"/>
                <a:ext cx="1967125" cy="1077218"/>
              </a:xfrm>
              <a:prstGeom prst="rect">
                <a:avLst/>
              </a:prstGeom>
              <a:noFill/>
            </p:spPr>
            <p:txBody>
              <a:bodyPr wrap="square">
                <a:spAutoFit/>
              </a:bodyPr>
              <a:lstStyle/>
              <a:p>
                <a:pPr algn="ctr"/>
                <a:r>
                  <a:rPr lang="en-US" sz="4000" b="1" dirty="0">
                    <a:latin typeface="Avenir Book" panose="02000503020000020003" pitchFamily="2" charset="0"/>
                  </a:rPr>
                  <a:t>LLM</a:t>
                </a:r>
              </a:p>
              <a:p>
                <a:pPr algn="ctr"/>
                <a:r>
                  <a:rPr lang="en-US" sz="2400" b="1" dirty="0">
                    <a:latin typeface="Avenir Book" panose="02000503020000020003" pitchFamily="2" charset="0"/>
                  </a:rPr>
                  <a:t>(weights </a:t>
                </a:r>
                <a14:m>
                  <m:oMath xmlns:m="http://schemas.openxmlformats.org/officeDocument/2006/math">
                    <m:r>
                      <a:rPr lang="en-US" sz="2400" b="1" i="0" smtClean="0">
                        <a:latin typeface="Cambria Math" panose="02040503050406030204" pitchFamily="18" charset="0"/>
                      </a:rPr>
                      <m:t>𝚯</m:t>
                    </m:r>
                  </m:oMath>
                </a14:m>
                <a:r>
                  <a:rPr lang="en-US" sz="2400" dirty="0">
                    <a:latin typeface="Avenir Book" panose="02000503020000020003" pitchFamily="2" charset="0"/>
                  </a:rPr>
                  <a:t>)</a:t>
                </a:r>
              </a:p>
            </p:txBody>
          </p:sp>
        </mc:Choice>
        <mc:Fallback xmlns="">
          <p:sp>
            <p:nvSpPr>
              <p:cNvPr id="14" name="TextBox 13">
                <a:extLst>
                  <a:ext uri="{FF2B5EF4-FFF2-40B4-BE49-F238E27FC236}">
                    <a16:creationId xmlns:a16="http://schemas.microsoft.com/office/drawing/2014/main" id="{8EE64066-99F0-786C-D42D-94071F8C1133}"/>
                  </a:ext>
                </a:extLst>
              </p:cNvPr>
              <p:cNvSpPr txBox="1">
                <a:spLocks noRot="1" noChangeAspect="1" noMove="1" noResize="1" noEditPoints="1" noAdjustHandles="1" noChangeArrowheads="1" noChangeShapeType="1" noTextEdit="1"/>
              </p:cNvSpPr>
              <p:nvPr/>
            </p:nvSpPr>
            <p:spPr>
              <a:xfrm>
                <a:off x="5183556" y="2778631"/>
                <a:ext cx="1967125" cy="1077218"/>
              </a:xfrm>
              <a:prstGeom prst="rect">
                <a:avLst/>
              </a:prstGeom>
              <a:blipFill>
                <a:blip r:embed="rId3"/>
                <a:stretch>
                  <a:fillRect t="-10169" b="-1186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1DBD2FA-FA57-35C5-4822-557D3E5F25D2}"/>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5</a:t>
            </a:fld>
            <a:endParaRPr lang="en-US" dirty="0"/>
          </a:p>
        </p:txBody>
      </p:sp>
    </p:spTree>
    <p:extLst>
      <p:ext uri="{BB962C8B-B14F-4D97-AF65-F5344CB8AC3E}">
        <p14:creationId xmlns:p14="http://schemas.microsoft.com/office/powerpoint/2010/main" val="201484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BB03E4-DDBF-F933-0FF5-71C57EA78472}"/>
              </a:ext>
            </a:extLst>
          </p:cNvPr>
          <p:cNvSpPr>
            <a:spLocks noGrp="1"/>
          </p:cNvSpPr>
          <p:nvPr>
            <p:ph type="sldNum" sz="quarter" idx="10"/>
          </p:nvPr>
        </p:nvSpPr>
        <p:spPr/>
        <p:txBody>
          <a:bodyPr/>
          <a:lstStyle/>
          <a:p>
            <a:pPr>
              <a:defRPr/>
            </a:pPr>
            <a:fld id="{0121240C-47AF-2F4D-83B3-CC3EDF50F794}" type="slidenum">
              <a:rPr lang="en-US" smtClean="0"/>
              <a:pPr>
                <a:defRPr/>
              </a:pPr>
              <a:t>50</a:t>
            </a:fld>
            <a:endParaRPr lang="en-US" dirty="0"/>
          </a:p>
        </p:txBody>
      </p:sp>
      <p:cxnSp>
        <p:nvCxnSpPr>
          <p:cNvPr id="12" name="Straight Arrow Connector 11">
            <a:extLst>
              <a:ext uri="{FF2B5EF4-FFF2-40B4-BE49-F238E27FC236}">
                <a16:creationId xmlns:a16="http://schemas.microsoft.com/office/drawing/2014/main" id="{F05E70B8-8031-62A4-F818-5C776DDBF6B9}"/>
              </a:ext>
            </a:extLst>
          </p:cNvPr>
          <p:cNvCxnSpPr>
            <a:cxnSpLocks/>
          </p:cNvCxnSpPr>
          <p:nvPr/>
        </p:nvCxnSpPr>
        <p:spPr>
          <a:xfrm>
            <a:off x="2082396" y="4412622"/>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3" name="Rounded Rectangle 12">
            <a:extLst>
              <a:ext uri="{FF2B5EF4-FFF2-40B4-BE49-F238E27FC236}">
                <a16:creationId xmlns:a16="http://schemas.microsoft.com/office/drawing/2014/main" id="{05A7BEE0-5B0C-CD2D-8AB6-01BFC882AE03}"/>
              </a:ext>
            </a:extLst>
          </p:cNvPr>
          <p:cNvSpPr/>
          <p:nvPr/>
        </p:nvSpPr>
        <p:spPr>
          <a:xfrm>
            <a:off x="221763" y="3797844"/>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14" name="TextBox 13">
            <a:extLst>
              <a:ext uri="{FF2B5EF4-FFF2-40B4-BE49-F238E27FC236}">
                <a16:creationId xmlns:a16="http://schemas.microsoft.com/office/drawing/2014/main" id="{C5B3C5BB-823B-58A6-1ECD-DE6F7F1BEE51}"/>
              </a:ext>
            </a:extLst>
          </p:cNvPr>
          <p:cNvSpPr txBox="1"/>
          <p:nvPr/>
        </p:nvSpPr>
        <p:spPr>
          <a:xfrm>
            <a:off x="92306" y="3945955"/>
            <a:ext cx="1967125" cy="1015663"/>
          </a:xfrm>
          <a:prstGeom prst="rect">
            <a:avLst/>
          </a:prstGeom>
          <a:noFill/>
        </p:spPr>
        <p:txBody>
          <a:bodyPr wrap="square">
            <a:spAutoFit/>
          </a:bodyPr>
          <a:lstStyle/>
          <a:p>
            <a:pPr algn="ctr"/>
            <a:r>
              <a:rPr lang="en-US" sz="6000" b="1" dirty="0">
                <a:latin typeface="Avenir Book" panose="02000503020000020003" pitchFamily="2" charset="0"/>
              </a:rPr>
              <a:t>LM</a:t>
            </a:r>
          </a:p>
        </p:txBody>
      </p:sp>
      <p:cxnSp>
        <p:nvCxnSpPr>
          <p:cNvPr id="19" name="Straight Arrow Connector 18">
            <a:extLst>
              <a:ext uri="{FF2B5EF4-FFF2-40B4-BE49-F238E27FC236}">
                <a16:creationId xmlns:a16="http://schemas.microsoft.com/office/drawing/2014/main" id="{1DDB7F06-C818-12DD-134D-332EFC60B1E7}"/>
              </a:ext>
            </a:extLst>
          </p:cNvPr>
          <p:cNvCxnSpPr>
            <a:cxnSpLocks/>
          </p:cNvCxnSpPr>
          <p:nvPr/>
        </p:nvCxnSpPr>
        <p:spPr>
          <a:xfrm>
            <a:off x="2082396" y="2649686"/>
            <a:ext cx="459449"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0" name="Rounded Rectangle 19">
            <a:extLst>
              <a:ext uri="{FF2B5EF4-FFF2-40B4-BE49-F238E27FC236}">
                <a16:creationId xmlns:a16="http://schemas.microsoft.com/office/drawing/2014/main" id="{F4D91EDC-8E2E-A22D-78B1-492E3C92907A}"/>
              </a:ext>
            </a:extLst>
          </p:cNvPr>
          <p:cNvSpPr/>
          <p:nvPr/>
        </p:nvSpPr>
        <p:spPr>
          <a:xfrm>
            <a:off x="221763" y="2034908"/>
            <a:ext cx="1677217"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4800" b="1" dirty="0">
              <a:latin typeface="Avenir Book" panose="02000503020000020003" pitchFamily="2" charset="0"/>
            </a:endParaRPr>
          </a:p>
        </p:txBody>
      </p:sp>
      <p:sp>
        <p:nvSpPr>
          <p:cNvPr id="21" name="TextBox 20">
            <a:extLst>
              <a:ext uri="{FF2B5EF4-FFF2-40B4-BE49-F238E27FC236}">
                <a16:creationId xmlns:a16="http://schemas.microsoft.com/office/drawing/2014/main" id="{0C20715C-2956-1DC6-0386-6C0F7544D8AF}"/>
              </a:ext>
            </a:extLst>
          </p:cNvPr>
          <p:cNvSpPr txBox="1"/>
          <p:nvPr/>
        </p:nvSpPr>
        <p:spPr>
          <a:xfrm>
            <a:off x="92306" y="2183019"/>
            <a:ext cx="1967125" cy="1015663"/>
          </a:xfrm>
          <a:prstGeom prst="rect">
            <a:avLst/>
          </a:prstGeom>
          <a:noFill/>
        </p:spPr>
        <p:txBody>
          <a:bodyPr wrap="square">
            <a:spAutoFit/>
          </a:bodyPr>
          <a:lstStyle/>
          <a:p>
            <a:pPr algn="ctr"/>
            <a:r>
              <a:rPr lang="en-US" sz="6000" b="1" dirty="0">
                <a:latin typeface="Avenir Book" panose="02000503020000020003" pitchFamily="2" charset="0"/>
              </a:rPr>
              <a:t>LM</a:t>
            </a:r>
          </a:p>
        </p:txBody>
      </p:sp>
      <p:graphicFrame>
        <p:nvGraphicFramePr>
          <p:cNvPr id="27" name="Chart 26">
            <a:extLst>
              <a:ext uri="{FF2B5EF4-FFF2-40B4-BE49-F238E27FC236}">
                <a16:creationId xmlns:a16="http://schemas.microsoft.com/office/drawing/2014/main" id="{343AEC0A-EE3E-99A7-E4B6-E74E13DDF6A5}"/>
              </a:ext>
            </a:extLst>
          </p:cNvPr>
          <p:cNvGraphicFramePr>
            <a:graphicFrameLocks/>
          </p:cNvGraphicFramePr>
          <p:nvPr/>
        </p:nvGraphicFramePr>
        <p:xfrm>
          <a:off x="2667053" y="3291606"/>
          <a:ext cx="2282961" cy="18020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EB938424-96A8-EF47-4F55-A8226504DADD}"/>
              </a:ext>
            </a:extLst>
          </p:cNvPr>
          <p:cNvGraphicFramePr>
            <a:graphicFrameLocks/>
          </p:cNvGraphicFramePr>
          <p:nvPr/>
        </p:nvGraphicFramePr>
        <p:xfrm>
          <a:off x="2679245" y="1492054"/>
          <a:ext cx="2282961" cy="1889803"/>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D2B67525-8A18-5D94-5530-6054DA175134}"/>
              </a:ext>
            </a:extLst>
          </p:cNvPr>
          <p:cNvSpPr txBox="1"/>
          <p:nvPr/>
        </p:nvSpPr>
        <p:spPr>
          <a:xfrm>
            <a:off x="120111" y="1691970"/>
            <a:ext cx="1877365" cy="400110"/>
          </a:xfrm>
          <a:prstGeom prst="rect">
            <a:avLst/>
          </a:prstGeom>
          <a:noFill/>
        </p:spPr>
        <p:txBody>
          <a:bodyPr wrap="square" rtlCol="0">
            <a:spAutoFit/>
          </a:bodyPr>
          <a:lstStyle/>
          <a:p>
            <a:pPr algn="ctr"/>
            <a:r>
              <a:rPr lang="en-US" sz="2000" dirty="0">
                <a:solidFill>
                  <a:srgbClr val="C00000"/>
                </a:solidFill>
              </a:rPr>
              <a:t>In-context</a:t>
            </a:r>
          </a:p>
        </p:txBody>
      </p:sp>
      <p:sp>
        <p:nvSpPr>
          <p:cNvPr id="31" name="TextBox 30">
            <a:extLst>
              <a:ext uri="{FF2B5EF4-FFF2-40B4-BE49-F238E27FC236}">
                <a16:creationId xmlns:a16="http://schemas.microsoft.com/office/drawing/2014/main" id="{C7489BD3-47D8-6A1F-7704-DE64ED948546}"/>
              </a:ext>
            </a:extLst>
          </p:cNvPr>
          <p:cNvSpPr txBox="1"/>
          <p:nvPr/>
        </p:nvSpPr>
        <p:spPr>
          <a:xfrm>
            <a:off x="-75198" y="3461311"/>
            <a:ext cx="2245835" cy="400110"/>
          </a:xfrm>
          <a:prstGeom prst="rect">
            <a:avLst/>
          </a:prstGeom>
          <a:noFill/>
        </p:spPr>
        <p:txBody>
          <a:bodyPr wrap="square" rtlCol="0">
            <a:spAutoFit/>
          </a:bodyPr>
          <a:lstStyle/>
          <a:p>
            <a:pPr algn="ctr"/>
            <a:r>
              <a:rPr lang="en-US" sz="2000" dirty="0">
                <a:solidFill>
                  <a:srgbClr val="C00000"/>
                </a:solidFill>
              </a:rPr>
              <a:t>Gradient-descent</a:t>
            </a:r>
          </a:p>
        </p:txBody>
      </p:sp>
      <p:graphicFrame>
        <p:nvGraphicFramePr>
          <p:cNvPr id="38" name="Chart 37">
            <a:extLst>
              <a:ext uri="{FF2B5EF4-FFF2-40B4-BE49-F238E27FC236}">
                <a16:creationId xmlns:a16="http://schemas.microsoft.com/office/drawing/2014/main" id="{1E50FC95-EAFC-171B-EEC2-5EC52A33871B}"/>
              </a:ext>
            </a:extLst>
          </p:cNvPr>
          <p:cNvGraphicFramePr>
            <a:graphicFrameLocks/>
          </p:cNvGraphicFramePr>
          <p:nvPr/>
        </p:nvGraphicFramePr>
        <p:xfrm>
          <a:off x="8671279" y="391008"/>
          <a:ext cx="2316762" cy="6360311"/>
        </p:xfrm>
        <a:graphic>
          <a:graphicData uri="http://schemas.openxmlformats.org/drawingml/2006/chart">
            <c:chart xmlns:c="http://schemas.openxmlformats.org/drawingml/2006/chart" xmlns:r="http://schemas.openxmlformats.org/officeDocument/2006/relationships" r:id="rId5"/>
          </a:graphicData>
        </a:graphic>
      </p:graphicFrame>
      <p:sp>
        <p:nvSpPr>
          <p:cNvPr id="44" name="Right Arrow 43">
            <a:extLst>
              <a:ext uri="{FF2B5EF4-FFF2-40B4-BE49-F238E27FC236}">
                <a16:creationId xmlns:a16="http://schemas.microsoft.com/office/drawing/2014/main" id="{A8EAB382-588D-409C-E8D7-83590A3DEE41}"/>
              </a:ext>
            </a:extLst>
          </p:cNvPr>
          <p:cNvSpPr/>
          <p:nvPr/>
        </p:nvSpPr>
        <p:spPr>
          <a:xfrm>
            <a:off x="5027116" y="4222793"/>
            <a:ext cx="3644162" cy="4876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Chart 45">
            <a:extLst>
              <a:ext uri="{FF2B5EF4-FFF2-40B4-BE49-F238E27FC236}">
                <a16:creationId xmlns:a16="http://schemas.microsoft.com/office/drawing/2014/main" id="{2CCB5605-2933-B998-4948-E543F705F0C1}"/>
              </a:ext>
            </a:extLst>
          </p:cNvPr>
          <p:cNvGraphicFramePr>
            <a:graphicFrameLocks/>
          </p:cNvGraphicFramePr>
          <p:nvPr/>
        </p:nvGraphicFramePr>
        <p:xfrm>
          <a:off x="5918999" y="375769"/>
          <a:ext cx="2097241" cy="6360311"/>
        </p:xfrm>
        <a:graphic>
          <a:graphicData uri="http://schemas.openxmlformats.org/drawingml/2006/chart">
            <c:chart xmlns:c="http://schemas.openxmlformats.org/drawingml/2006/chart" xmlns:r="http://schemas.openxmlformats.org/officeDocument/2006/relationships" r:id="rId6"/>
          </a:graphicData>
        </a:graphic>
      </p:graphicFrame>
      <p:sp>
        <p:nvSpPr>
          <p:cNvPr id="47" name="Right Arrow 46">
            <a:extLst>
              <a:ext uri="{FF2B5EF4-FFF2-40B4-BE49-F238E27FC236}">
                <a16:creationId xmlns:a16="http://schemas.microsoft.com/office/drawing/2014/main" id="{43AF8EDD-8921-8280-18F0-116B5CA73184}"/>
              </a:ext>
            </a:extLst>
          </p:cNvPr>
          <p:cNvSpPr/>
          <p:nvPr/>
        </p:nvSpPr>
        <p:spPr>
          <a:xfrm>
            <a:off x="5027116" y="2390606"/>
            <a:ext cx="761075" cy="4876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EDADAF72-A0B1-32A2-8090-3D062FF5618F}"/>
              </a:ext>
            </a:extLst>
          </p:cNvPr>
          <p:cNvSpPr txBox="1"/>
          <p:nvPr/>
        </p:nvSpPr>
        <p:spPr>
          <a:xfrm>
            <a:off x="6156351" y="375769"/>
            <a:ext cx="1877365" cy="400110"/>
          </a:xfrm>
          <a:prstGeom prst="rect">
            <a:avLst/>
          </a:prstGeom>
          <a:noFill/>
        </p:spPr>
        <p:txBody>
          <a:bodyPr wrap="square" rtlCol="0">
            <a:spAutoFit/>
          </a:bodyPr>
          <a:lstStyle/>
          <a:p>
            <a:pPr algn="ctr"/>
            <a:r>
              <a:rPr lang="en-US" sz="2000" dirty="0">
                <a:solidFill>
                  <a:srgbClr val="C00000"/>
                </a:solidFill>
              </a:rPr>
              <a:t>In-context</a:t>
            </a:r>
          </a:p>
        </p:txBody>
      </p:sp>
      <p:sp>
        <p:nvSpPr>
          <p:cNvPr id="49" name="TextBox 48">
            <a:extLst>
              <a:ext uri="{FF2B5EF4-FFF2-40B4-BE49-F238E27FC236}">
                <a16:creationId xmlns:a16="http://schemas.microsoft.com/office/drawing/2014/main" id="{6D3A9525-53AB-3032-271A-562AD489CF8B}"/>
              </a:ext>
            </a:extLst>
          </p:cNvPr>
          <p:cNvSpPr txBox="1"/>
          <p:nvPr/>
        </p:nvSpPr>
        <p:spPr>
          <a:xfrm>
            <a:off x="8946882" y="375769"/>
            <a:ext cx="2245835" cy="400110"/>
          </a:xfrm>
          <a:prstGeom prst="rect">
            <a:avLst/>
          </a:prstGeom>
          <a:noFill/>
        </p:spPr>
        <p:txBody>
          <a:bodyPr wrap="square" rtlCol="0">
            <a:spAutoFit/>
          </a:bodyPr>
          <a:lstStyle/>
          <a:p>
            <a:pPr algn="ctr"/>
            <a:r>
              <a:rPr lang="en-US" sz="2000" dirty="0">
                <a:solidFill>
                  <a:srgbClr val="C00000"/>
                </a:solidFill>
              </a:rPr>
              <a:t>Gradient-descent</a:t>
            </a:r>
          </a:p>
        </p:txBody>
      </p:sp>
      <p:sp>
        <p:nvSpPr>
          <p:cNvPr id="50" name="Rounded Rectangle 49">
            <a:extLst>
              <a:ext uri="{FF2B5EF4-FFF2-40B4-BE49-F238E27FC236}">
                <a16:creationId xmlns:a16="http://schemas.microsoft.com/office/drawing/2014/main" id="{CB46EB8E-EC6F-7CBE-B629-AC9395EDBBC2}"/>
              </a:ext>
            </a:extLst>
          </p:cNvPr>
          <p:cNvSpPr/>
          <p:nvPr/>
        </p:nvSpPr>
        <p:spPr>
          <a:xfrm>
            <a:off x="311542" y="227785"/>
            <a:ext cx="5426967" cy="1262667"/>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venir Book" panose="02000503020000020003" pitchFamily="2" charset="0"/>
              </a:rPr>
              <a:t>Full distributions over vocabulary are quite different! </a:t>
            </a:r>
          </a:p>
        </p:txBody>
      </p:sp>
      <p:sp>
        <p:nvSpPr>
          <p:cNvPr id="51" name="Rounded Rectangle 50">
            <a:extLst>
              <a:ext uri="{FF2B5EF4-FFF2-40B4-BE49-F238E27FC236}">
                <a16:creationId xmlns:a16="http://schemas.microsoft.com/office/drawing/2014/main" id="{9C97BE63-B6AC-E144-21DC-B70AA403AC55}"/>
              </a:ext>
            </a:extLst>
          </p:cNvPr>
          <p:cNvSpPr/>
          <p:nvPr/>
        </p:nvSpPr>
        <p:spPr>
          <a:xfrm>
            <a:off x="221763" y="5365946"/>
            <a:ext cx="5426967" cy="1262667"/>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ICL vs GD modify LLM distributions </a:t>
            </a:r>
            <a:r>
              <a:rPr lang="en-US" sz="2800" dirty="0">
                <a:solidFill>
                  <a:srgbClr val="C00000"/>
                </a:solidFill>
              </a:rPr>
              <a:t>differently.</a:t>
            </a:r>
            <a:r>
              <a:rPr lang="en-US" sz="2800" dirty="0"/>
              <a:t>.</a:t>
            </a:r>
            <a:endParaRPr lang="en-US" sz="28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35389374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AsOne/>
      </p:bldGraphic>
      <p:bldP spid="44" grpId="0" animBg="1"/>
      <p:bldGraphic spid="46" grpId="0">
        <p:bldAsOne/>
      </p:bldGraphic>
      <p:bldP spid="47" grpId="0" animBg="1"/>
      <p:bldP spid="48" grpId="0"/>
      <p:bldP spid="49" grpId="0"/>
      <p:bldP spid="50" grpId="0" animBg="1"/>
      <p:bldP spid="5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BB03E4-DDBF-F933-0FF5-71C57EA78472}"/>
              </a:ext>
            </a:extLst>
          </p:cNvPr>
          <p:cNvSpPr>
            <a:spLocks noGrp="1"/>
          </p:cNvSpPr>
          <p:nvPr>
            <p:ph type="sldNum" sz="quarter" idx="10"/>
          </p:nvPr>
        </p:nvSpPr>
        <p:spPr/>
        <p:txBody>
          <a:bodyPr/>
          <a:lstStyle/>
          <a:p>
            <a:pPr>
              <a:defRPr/>
            </a:pPr>
            <a:fld id="{0121240C-47AF-2F4D-83B3-CC3EDF50F794}" type="slidenum">
              <a:rPr lang="en-US" smtClean="0"/>
              <a:pPr>
                <a:defRPr/>
              </a:pPr>
              <a:t>51</a:t>
            </a:fld>
            <a:endParaRPr lang="en-US" dirty="0"/>
          </a:p>
        </p:txBody>
      </p:sp>
      <p:graphicFrame>
        <p:nvGraphicFramePr>
          <p:cNvPr id="38" name="Chart 37">
            <a:extLst>
              <a:ext uri="{FF2B5EF4-FFF2-40B4-BE49-F238E27FC236}">
                <a16:creationId xmlns:a16="http://schemas.microsoft.com/office/drawing/2014/main" id="{1E50FC95-EAFC-171B-EEC2-5EC52A33871B}"/>
              </a:ext>
            </a:extLst>
          </p:cNvPr>
          <p:cNvGraphicFramePr>
            <a:graphicFrameLocks/>
          </p:cNvGraphicFramePr>
          <p:nvPr/>
        </p:nvGraphicFramePr>
        <p:xfrm>
          <a:off x="8671279" y="391008"/>
          <a:ext cx="2316762" cy="63603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hart 45">
            <a:extLst>
              <a:ext uri="{FF2B5EF4-FFF2-40B4-BE49-F238E27FC236}">
                <a16:creationId xmlns:a16="http://schemas.microsoft.com/office/drawing/2014/main" id="{2CCB5605-2933-B998-4948-E543F705F0C1}"/>
              </a:ext>
            </a:extLst>
          </p:cNvPr>
          <p:cNvGraphicFramePr>
            <a:graphicFrameLocks/>
          </p:cNvGraphicFramePr>
          <p:nvPr/>
        </p:nvGraphicFramePr>
        <p:xfrm>
          <a:off x="5918999" y="375769"/>
          <a:ext cx="2097241" cy="6360311"/>
        </p:xfrm>
        <a:graphic>
          <a:graphicData uri="http://schemas.openxmlformats.org/drawingml/2006/chart">
            <c:chart xmlns:c="http://schemas.openxmlformats.org/drawingml/2006/chart" xmlns:r="http://schemas.openxmlformats.org/officeDocument/2006/relationships" r:id="rId4"/>
          </a:graphicData>
        </a:graphic>
      </p:graphicFrame>
      <p:sp>
        <p:nvSpPr>
          <p:cNvPr id="48" name="TextBox 47">
            <a:extLst>
              <a:ext uri="{FF2B5EF4-FFF2-40B4-BE49-F238E27FC236}">
                <a16:creationId xmlns:a16="http://schemas.microsoft.com/office/drawing/2014/main" id="{EDADAF72-A0B1-32A2-8090-3D062FF5618F}"/>
              </a:ext>
            </a:extLst>
          </p:cNvPr>
          <p:cNvSpPr txBox="1"/>
          <p:nvPr/>
        </p:nvSpPr>
        <p:spPr>
          <a:xfrm>
            <a:off x="6156351" y="375769"/>
            <a:ext cx="1877365" cy="400110"/>
          </a:xfrm>
          <a:prstGeom prst="rect">
            <a:avLst/>
          </a:prstGeom>
          <a:noFill/>
        </p:spPr>
        <p:txBody>
          <a:bodyPr wrap="square" rtlCol="0">
            <a:spAutoFit/>
          </a:bodyPr>
          <a:lstStyle/>
          <a:p>
            <a:pPr algn="ctr"/>
            <a:r>
              <a:rPr lang="en-US" sz="2000" dirty="0">
                <a:solidFill>
                  <a:srgbClr val="C00000"/>
                </a:solidFill>
              </a:rPr>
              <a:t>ICL</a:t>
            </a:r>
          </a:p>
        </p:txBody>
      </p:sp>
      <p:sp>
        <p:nvSpPr>
          <p:cNvPr id="49" name="TextBox 48">
            <a:extLst>
              <a:ext uri="{FF2B5EF4-FFF2-40B4-BE49-F238E27FC236}">
                <a16:creationId xmlns:a16="http://schemas.microsoft.com/office/drawing/2014/main" id="{6D3A9525-53AB-3032-271A-562AD489CF8B}"/>
              </a:ext>
            </a:extLst>
          </p:cNvPr>
          <p:cNvSpPr txBox="1"/>
          <p:nvPr/>
        </p:nvSpPr>
        <p:spPr>
          <a:xfrm>
            <a:off x="8946882" y="375769"/>
            <a:ext cx="2245835" cy="400110"/>
          </a:xfrm>
          <a:prstGeom prst="rect">
            <a:avLst/>
          </a:prstGeom>
          <a:noFill/>
        </p:spPr>
        <p:txBody>
          <a:bodyPr wrap="square" rtlCol="0">
            <a:spAutoFit/>
          </a:bodyPr>
          <a:lstStyle/>
          <a:p>
            <a:pPr algn="ctr"/>
            <a:r>
              <a:rPr lang="en-US" sz="2000" dirty="0">
                <a:solidFill>
                  <a:srgbClr val="C00000"/>
                </a:solidFill>
              </a:rPr>
              <a:t>GD</a:t>
            </a:r>
          </a:p>
        </p:txBody>
      </p:sp>
      <p:sp>
        <p:nvSpPr>
          <p:cNvPr id="2" name="Rectangle 1">
            <a:extLst>
              <a:ext uri="{FF2B5EF4-FFF2-40B4-BE49-F238E27FC236}">
                <a16:creationId xmlns:a16="http://schemas.microsoft.com/office/drawing/2014/main" id="{AC459CA7-1A7B-B1D4-D481-6191CEB2828D}"/>
              </a:ext>
            </a:extLst>
          </p:cNvPr>
          <p:cNvSpPr/>
          <p:nvPr/>
        </p:nvSpPr>
        <p:spPr>
          <a:xfrm>
            <a:off x="6012607" y="1588002"/>
            <a:ext cx="562707" cy="240078"/>
          </a:xfrm>
          <a:prstGeom prst="rect">
            <a:avLst/>
          </a:prstGeom>
          <a:solidFill>
            <a:srgbClr val="FFFF00">
              <a:alpha val="2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38CE909-DDA9-AD87-9B1F-1D70412596E9}"/>
              </a:ext>
            </a:extLst>
          </p:cNvPr>
          <p:cNvSpPr/>
          <p:nvPr/>
        </p:nvSpPr>
        <p:spPr>
          <a:xfrm>
            <a:off x="6012607" y="3381138"/>
            <a:ext cx="562707" cy="240078"/>
          </a:xfrm>
          <a:prstGeom prst="rect">
            <a:avLst/>
          </a:prstGeom>
          <a:solidFill>
            <a:srgbClr val="FFFF00">
              <a:alpha val="2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C54A794-3F32-9941-BEF6-E02AACD91C3C}"/>
              </a:ext>
            </a:extLst>
          </p:cNvPr>
          <p:cNvSpPr/>
          <p:nvPr/>
        </p:nvSpPr>
        <p:spPr>
          <a:xfrm>
            <a:off x="6007599" y="3625399"/>
            <a:ext cx="562707" cy="240078"/>
          </a:xfrm>
          <a:prstGeom prst="rect">
            <a:avLst/>
          </a:prstGeom>
          <a:solidFill>
            <a:srgbClr val="FFFF00">
              <a:alpha val="2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85A85C7-995D-89B2-664F-4E3AB12ECFF5}"/>
              </a:ext>
            </a:extLst>
          </p:cNvPr>
          <p:cNvSpPr/>
          <p:nvPr/>
        </p:nvSpPr>
        <p:spPr>
          <a:xfrm>
            <a:off x="6022873" y="1332518"/>
            <a:ext cx="562707" cy="240078"/>
          </a:xfrm>
          <a:prstGeom prst="rect">
            <a:avLst/>
          </a:prstGeom>
          <a:solidFill>
            <a:srgbClr val="FFFF00">
              <a:alpha val="2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C5F399-734B-ECD0-87ED-285E140EA494}"/>
              </a:ext>
            </a:extLst>
          </p:cNvPr>
          <p:cNvSpPr/>
          <p:nvPr/>
        </p:nvSpPr>
        <p:spPr>
          <a:xfrm>
            <a:off x="8837841" y="1335965"/>
            <a:ext cx="562707" cy="240078"/>
          </a:xfrm>
          <a:prstGeom prst="rect">
            <a:avLst/>
          </a:prstGeom>
          <a:solidFill>
            <a:srgbClr val="FFFF00">
              <a:alpha val="2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6E7017-7A59-6340-EF7A-C25DE03180F2}"/>
              </a:ext>
            </a:extLst>
          </p:cNvPr>
          <p:cNvSpPr/>
          <p:nvPr/>
        </p:nvSpPr>
        <p:spPr>
          <a:xfrm>
            <a:off x="6016497" y="2833643"/>
            <a:ext cx="562707" cy="240078"/>
          </a:xfrm>
          <a:prstGeom prst="rect">
            <a:avLst/>
          </a:prstGeom>
          <a:solidFill>
            <a:srgbClr val="FFFF00">
              <a:alpha val="2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7FE9550-0DCA-8D79-37AA-3994FB75D421}"/>
              </a:ext>
            </a:extLst>
          </p:cNvPr>
          <p:cNvSpPr/>
          <p:nvPr/>
        </p:nvSpPr>
        <p:spPr>
          <a:xfrm>
            <a:off x="8838363" y="1802804"/>
            <a:ext cx="562707" cy="240078"/>
          </a:xfrm>
          <a:prstGeom prst="rect">
            <a:avLst/>
          </a:prstGeom>
          <a:solidFill>
            <a:srgbClr val="FFFF00">
              <a:alpha val="2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C5CA42-3B20-4BE8-5FB0-65A1400347C7}"/>
              </a:ext>
            </a:extLst>
          </p:cNvPr>
          <p:cNvSpPr/>
          <p:nvPr/>
        </p:nvSpPr>
        <p:spPr>
          <a:xfrm>
            <a:off x="8808602" y="3347514"/>
            <a:ext cx="562707" cy="240078"/>
          </a:xfrm>
          <a:prstGeom prst="rect">
            <a:avLst/>
          </a:prstGeom>
          <a:solidFill>
            <a:srgbClr val="FFFF00">
              <a:alpha val="2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42ED9A7-7F54-7A31-5EEA-D1256FE9EABB}"/>
              </a:ext>
            </a:extLst>
          </p:cNvPr>
          <p:cNvSpPr/>
          <p:nvPr/>
        </p:nvSpPr>
        <p:spPr>
          <a:xfrm>
            <a:off x="8837841" y="2043536"/>
            <a:ext cx="562707" cy="240078"/>
          </a:xfrm>
          <a:prstGeom prst="rect">
            <a:avLst/>
          </a:prstGeom>
          <a:solidFill>
            <a:srgbClr val="FFFF00">
              <a:alpha val="2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B965E-0AEA-7B7B-7A52-06E7729E2FED}"/>
              </a:ext>
            </a:extLst>
          </p:cNvPr>
          <p:cNvSpPr/>
          <p:nvPr/>
        </p:nvSpPr>
        <p:spPr>
          <a:xfrm>
            <a:off x="8837840" y="1581380"/>
            <a:ext cx="562707" cy="240078"/>
          </a:xfrm>
          <a:prstGeom prst="rect">
            <a:avLst/>
          </a:prstGeom>
          <a:solidFill>
            <a:srgbClr val="FFFF00">
              <a:alpha val="2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Brace 15">
            <a:extLst>
              <a:ext uri="{FF2B5EF4-FFF2-40B4-BE49-F238E27FC236}">
                <a16:creationId xmlns:a16="http://schemas.microsoft.com/office/drawing/2014/main" id="{A6CCA928-DD60-03DA-E7CA-17ECC14DD0CA}"/>
              </a:ext>
            </a:extLst>
          </p:cNvPr>
          <p:cNvSpPr/>
          <p:nvPr/>
        </p:nvSpPr>
        <p:spPr>
          <a:xfrm rot="10800000" flipH="1">
            <a:off x="5491980" y="1406243"/>
            <a:ext cx="273453" cy="2288029"/>
          </a:xfrm>
          <a:prstGeom prst="leftBrace">
            <a:avLst>
              <a:gd name="adj1" fmla="val 146875"/>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67C8ABD1-EFD7-84E4-D5A1-FF08EB7168B8}"/>
              </a:ext>
            </a:extLst>
          </p:cNvPr>
          <p:cNvSpPr txBox="1"/>
          <p:nvPr/>
        </p:nvSpPr>
        <p:spPr>
          <a:xfrm rot="16200000">
            <a:off x="4332399" y="2344120"/>
            <a:ext cx="1877365" cy="400110"/>
          </a:xfrm>
          <a:prstGeom prst="rect">
            <a:avLst/>
          </a:prstGeom>
          <a:noFill/>
        </p:spPr>
        <p:txBody>
          <a:bodyPr wrap="square" rtlCol="0">
            <a:spAutoFit/>
          </a:bodyPr>
          <a:lstStyle/>
          <a:p>
            <a:pPr algn="ctr"/>
            <a:r>
              <a:rPr lang="en-US" sz="2000" dirty="0">
                <a:solidFill>
                  <a:srgbClr val="C00000"/>
                </a:solidFill>
              </a:rPr>
              <a:t>top-k</a:t>
            </a:r>
          </a:p>
        </p:txBody>
      </p:sp>
      <p:sp>
        <p:nvSpPr>
          <p:cNvPr id="18" name="TextBox 17">
            <a:extLst>
              <a:ext uri="{FF2B5EF4-FFF2-40B4-BE49-F238E27FC236}">
                <a16:creationId xmlns:a16="http://schemas.microsoft.com/office/drawing/2014/main" id="{E6196A31-24FC-7CAE-1448-6E2FCFF68DD8}"/>
              </a:ext>
            </a:extLst>
          </p:cNvPr>
          <p:cNvSpPr txBox="1"/>
          <p:nvPr/>
        </p:nvSpPr>
        <p:spPr>
          <a:xfrm>
            <a:off x="1188720" y="2247848"/>
            <a:ext cx="3505200" cy="523220"/>
          </a:xfrm>
          <a:prstGeom prst="rect">
            <a:avLst/>
          </a:prstGeom>
          <a:noFill/>
        </p:spPr>
        <p:txBody>
          <a:bodyPr wrap="square" rtlCol="0">
            <a:spAutoFit/>
          </a:bodyPr>
          <a:lstStyle/>
          <a:p>
            <a:pPr algn="ctr"/>
            <a:r>
              <a:rPr lang="en-US" sz="2800" dirty="0">
                <a:solidFill>
                  <a:srgbClr val="C00000"/>
                </a:solidFill>
              </a:rPr>
              <a:t>Overlap(k=10)=50%</a:t>
            </a:r>
          </a:p>
        </p:txBody>
      </p:sp>
      <p:sp>
        <p:nvSpPr>
          <p:cNvPr id="24" name="TextBox 23">
            <a:extLst>
              <a:ext uri="{FF2B5EF4-FFF2-40B4-BE49-F238E27FC236}">
                <a16:creationId xmlns:a16="http://schemas.microsoft.com/office/drawing/2014/main" id="{F9F04AE7-5597-8617-4112-BABDFA0900B3}"/>
              </a:ext>
            </a:extLst>
          </p:cNvPr>
          <p:cNvSpPr txBox="1"/>
          <p:nvPr/>
        </p:nvSpPr>
        <p:spPr>
          <a:xfrm>
            <a:off x="456231" y="4103861"/>
            <a:ext cx="5445292" cy="954107"/>
          </a:xfrm>
          <a:prstGeom prst="rect">
            <a:avLst/>
          </a:prstGeom>
          <a:noFill/>
        </p:spPr>
        <p:txBody>
          <a:bodyPr wrap="square">
            <a:spAutoFit/>
          </a:bodyPr>
          <a:lstStyle/>
          <a:p>
            <a:r>
              <a:rPr lang="en-US" sz="2800" b="1" dirty="0"/>
              <a:t>Overlap(k):</a:t>
            </a:r>
            <a:r>
              <a:rPr lang="en-US" sz="2800" dirty="0"/>
              <a:t> %  commonality across top-k tokens of two distributions </a:t>
            </a:r>
          </a:p>
        </p:txBody>
      </p:sp>
    </p:spTree>
    <p:extLst>
      <p:ext uri="{BB962C8B-B14F-4D97-AF65-F5344CB8AC3E}">
        <p14:creationId xmlns:p14="http://schemas.microsoft.com/office/powerpoint/2010/main" val="565265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5E45-8BEB-FE40-824D-C2F56CEC54CE}"/>
              </a:ext>
            </a:extLst>
          </p:cNvPr>
          <p:cNvSpPr>
            <a:spLocks noGrp="1"/>
          </p:cNvSpPr>
          <p:nvPr>
            <p:ph type="title"/>
          </p:nvPr>
        </p:nvSpPr>
        <p:spPr/>
        <p:txBody>
          <a:bodyPr/>
          <a:lstStyle/>
          <a:p>
            <a:r>
              <a:rPr lang="en-US" dirty="0"/>
              <a:t>ICL vs GD modify LLM distributions </a:t>
            </a:r>
            <a:r>
              <a:rPr lang="en-US" dirty="0">
                <a:solidFill>
                  <a:srgbClr val="C00000"/>
                </a:solidFill>
              </a:rPr>
              <a:t>differently</a:t>
            </a:r>
            <a:r>
              <a:rPr lang="en-US" dirty="0"/>
              <a:t>.</a:t>
            </a:r>
          </a:p>
        </p:txBody>
      </p:sp>
      <p:sp>
        <p:nvSpPr>
          <p:cNvPr id="4" name="Slide Number Placeholder 3">
            <a:extLst>
              <a:ext uri="{FF2B5EF4-FFF2-40B4-BE49-F238E27FC236}">
                <a16:creationId xmlns:a16="http://schemas.microsoft.com/office/drawing/2014/main" id="{11BB03E4-DDBF-F933-0FF5-71C57EA78472}"/>
              </a:ext>
            </a:extLst>
          </p:cNvPr>
          <p:cNvSpPr>
            <a:spLocks noGrp="1"/>
          </p:cNvSpPr>
          <p:nvPr>
            <p:ph type="sldNum" sz="quarter" idx="10"/>
          </p:nvPr>
        </p:nvSpPr>
        <p:spPr/>
        <p:txBody>
          <a:bodyPr/>
          <a:lstStyle/>
          <a:p>
            <a:pPr>
              <a:defRPr/>
            </a:pPr>
            <a:fld id="{0121240C-47AF-2F4D-83B3-CC3EDF50F794}" type="slidenum">
              <a:rPr lang="en-US" smtClean="0"/>
              <a:pPr>
                <a:defRPr/>
              </a:pPr>
              <a:t>52</a:t>
            </a:fld>
            <a:endParaRPr lang="en-US" dirty="0"/>
          </a:p>
        </p:txBody>
      </p:sp>
      <p:pic>
        <p:nvPicPr>
          <p:cNvPr id="15" name="Picture 14" descr="A graph of a graph with colored lines&#10;&#10;Description automatically generated with medium confidence">
            <a:extLst>
              <a:ext uri="{FF2B5EF4-FFF2-40B4-BE49-F238E27FC236}">
                <a16:creationId xmlns:a16="http://schemas.microsoft.com/office/drawing/2014/main" id="{FDD0FFB8-C5DA-E505-4291-9B93C0AFEA4F}"/>
              </a:ext>
            </a:extLst>
          </p:cNvPr>
          <p:cNvPicPr>
            <a:picLocks noChangeAspect="1"/>
          </p:cNvPicPr>
          <p:nvPr/>
        </p:nvPicPr>
        <p:blipFill rotWithShape="1">
          <a:blip r:embed="rId2"/>
          <a:srcRect t="7483"/>
          <a:stretch/>
        </p:blipFill>
        <p:spPr>
          <a:xfrm>
            <a:off x="2521490" y="1783976"/>
            <a:ext cx="7149019" cy="4921624"/>
          </a:xfrm>
          <a:prstGeom prst="rect">
            <a:avLst/>
          </a:prstGeom>
        </p:spPr>
      </p:pic>
      <p:grpSp>
        <p:nvGrpSpPr>
          <p:cNvPr id="24" name="Group 23">
            <a:extLst>
              <a:ext uri="{FF2B5EF4-FFF2-40B4-BE49-F238E27FC236}">
                <a16:creationId xmlns:a16="http://schemas.microsoft.com/office/drawing/2014/main" id="{DC05C1B2-D27F-7358-E83D-BFDFF357253A}"/>
              </a:ext>
            </a:extLst>
          </p:cNvPr>
          <p:cNvGrpSpPr/>
          <p:nvPr/>
        </p:nvGrpSpPr>
        <p:grpSpPr>
          <a:xfrm>
            <a:off x="5690084" y="1866900"/>
            <a:ext cx="3591076" cy="2026920"/>
            <a:chOff x="6314924" y="2598420"/>
            <a:chExt cx="3591076" cy="2026920"/>
          </a:xfrm>
        </p:grpSpPr>
        <p:sp>
          <p:nvSpPr>
            <p:cNvPr id="17" name="Rectangle 16">
              <a:extLst>
                <a:ext uri="{FF2B5EF4-FFF2-40B4-BE49-F238E27FC236}">
                  <a16:creationId xmlns:a16="http://schemas.microsoft.com/office/drawing/2014/main" id="{27E6A653-2A48-6840-E189-02B47DE6A7C1}"/>
                </a:ext>
              </a:extLst>
            </p:cNvPr>
            <p:cNvSpPr/>
            <p:nvPr/>
          </p:nvSpPr>
          <p:spPr>
            <a:xfrm>
              <a:off x="6314924" y="2598420"/>
              <a:ext cx="3591076" cy="2026920"/>
            </a:xfrm>
            <a:prstGeom prst="rect">
              <a:avLst/>
            </a:prstGeom>
            <a:solidFill>
              <a:srgbClr val="FFFFFF"/>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500" dirty="0">
                  <a:solidFill>
                    <a:schemeClr val="tx1"/>
                  </a:solidFill>
                </a:rPr>
                <a:t>             	ICL vs GD (</a:t>
              </a:r>
              <a:r>
                <a:rPr lang="en-US" sz="2500" dirty="0" err="1">
                  <a:solidFill>
                    <a:schemeClr val="tx1"/>
                  </a:solidFill>
                </a:rPr>
                <a:t>lr</a:t>
              </a:r>
              <a:r>
                <a:rPr lang="en-US" sz="2500" dirty="0">
                  <a:solidFill>
                    <a:schemeClr val="tx1"/>
                  </a:solidFill>
                </a:rPr>
                <a:t>=1e-3)</a:t>
              </a:r>
            </a:p>
            <a:p>
              <a:r>
                <a:rPr lang="en-US" sz="2500" dirty="0">
                  <a:solidFill>
                    <a:schemeClr val="tx1"/>
                  </a:solidFill>
                </a:rPr>
                <a:t>      	ICL vs GD (</a:t>
              </a:r>
              <a:r>
                <a:rPr lang="en-US" sz="2500" dirty="0" err="1">
                  <a:solidFill>
                    <a:schemeClr val="tx1"/>
                  </a:solidFill>
                </a:rPr>
                <a:t>lr</a:t>
              </a:r>
              <a:r>
                <a:rPr lang="en-US" sz="2500" dirty="0">
                  <a:solidFill>
                    <a:schemeClr val="tx1"/>
                  </a:solidFill>
                </a:rPr>
                <a:t>=1e-4)</a:t>
              </a:r>
            </a:p>
            <a:p>
              <a:r>
                <a:rPr lang="en-US" sz="2500" dirty="0">
                  <a:solidFill>
                    <a:schemeClr val="tx1"/>
                  </a:solidFill>
                </a:rPr>
                <a:t>	ICL vs GD (</a:t>
              </a:r>
              <a:r>
                <a:rPr lang="en-US" sz="2500" dirty="0" err="1">
                  <a:solidFill>
                    <a:schemeClr val="tx1"/>
                  </a:solidFill>
                </a:rPr>
                <a:t>lr</a:t>
              </a:r>
              <a:r>
                <a:rPr lang="en-US" sz="2500" dirty="0">
                  <a:solidFill>
                    <a:schemeClr val="tx1"/>
                  </a:solidFill>
                </a:rPr>
                <a:t>=1e-5)</a:t>
              </a:r>
            </a:p>
            <a:p>
              <a:r>
                <a:rPr lang="en-US" sz="2500" dirty="0">
                  <a:solidFill>
                    <a:schemeClr val="tx1"/>
                  </a:solidFill>
                </a:rPr>
                <a:t>	ICL vs GD (</a:t>
              </a:r>
              <a:r>
                <a:rPr lang="en-US" sz="2500" dirty="0" err="1">
                  <a:solidFill>
                    <a:schemeClr val="tx1"/>
                  </a:solidFill>
                </a:rPr>
                <a:t>lr</a:t>
              </a:r>
              <a:r>
                <a:rPr lang="en-US" sz="2500" dirty="0">
                  <a:solidFill>
                    <a:schemeClr val="tx1"/>
                  </a:solidFill>
                </a:rPr>
                <a:t>=1e-6)</a:t>
              </a:r>
            </a:p>
            <a:p>
              <a:r>
                <a:rPr lang="en-US" sz="2500" dirty="0">
                  <a:solidFill>
                    <a:schemeClr val="tx1"/>
                  </a:solidFill>
                </a:rPr>
                <a:t>	ICL vs ICL</a:t>
              </a:r>
            </a:p>
          </p:txBody>
        </p:sp>
        <p:grpSp>
          <p:nvGrpSpPr>
            <p:cNvPr id="23" name="Group 22">
              <a:extLst>
                <a:ext uri="{FF2B5EF4-FFF2-40B4-BE49-F238E27FC236}">
                  <a16:creationId xmlns:a16="http://schemas.microsoft.com/office/drawing/2014/main" id="{C3031032-AFD3-00F5-C2DE-F80B3D0AFE69}"/>
                </a:ext>
              </a:extLst>
            </p:cNvPr>
            <p:cNvGrpSpPr/>
            <p:nvPr/>
          </p:nvGrpSpPr>
          <p:grpSpPr>
            <a:xfrm>
              <a:off x="6462354" y="2808577"/>
              <a:ext cx="863600" cy="1552408"/>
              <a:chOff x="6462354" y="2808577"/>
              <a:chExt cx="863600" cy="1552408"/>
            </a:xfrm>
          </p:grpSpPr>
          <p:pic>
            <p:nvPicPr>
              <p:cNvPr id="19" name="Picture 18" descr="A green and orange lines&#10;&#10;Description automatically generated">
                <a:extLst>
                  <a:ext uri="{FF2B5EF4-FFF2-40B4-BE49-F238E27FC236}">
                    <a16:creationId xmlns:a16="http://schemas.microsoft.com/office/drawing/2014/main" id="{B2C44688-7052-605A-5BD8-6D508FF4EFB6}"/>
                  </a:ext>
                </a:extLst>
              </p:cNvPr>
              <p:cNvPicPr>
                <a:picLocks noChangeAspect="1"/>
              </p:cNvPicPr>
              <p:nvPr/>
            </p:nvPicPr>
            <p:blipFill>
              <a:blip r:embed="rId3"/>
              <a:stretch>
                <a:fillRect/>
              </a:stretch>
            </p:blipFill>
            <p:spPr>
              <a:xfrm>
                <a:off x="6462354" y="2808577"/>
                <a:ext cx="863600" cy="1277731"/>
              </a:xfrm>
              <a:prstGeom prst="rect">
                <a:avLst/>
              </a:prstGeom>
            </p:spPr>
          </p:pic>
          <p:pic>
            <p:nvPicPr>
              <p:cNvPr id="21" name="Picture 20">
                <a:extLst>
                  <a:ext uri="{FF2B5EF4-FFF2-40B4-BE49-F238E27FC236}">
                    <a16:creationId xmlns:a16="http://schemas.microsoft.com/office/drawing/2014/main" id="{AB87B93A-F59E-D893-E73C-15BE941D8F95}"/>
                  </a:ext>
                </a:extLst>
              </p:cNvPr>
              <p:cNvPicPr>
                <a:picLocks noChangeAspect="1"/>
              </p:cNvPicPr>
              <p:nvPr/>
            </p:nvPicPr>
            <p:blipFill rotWithShape="1">
              <a:blip r:embed="rId4"/>
              <a:srcRect l="5481" t="-1936" r="3190" b="17518"/>
              <a:stretch/>
            </p:blipFill>
            <p:spPr>
              <a:xfrm>
                <a:off x="6519265" y="4290646"/>
                <a:ext cx="684874" cy="70339"/>
              </a:xfrm>
              <a:prstGeom prst="rect">
                <a:avLst/>
              </a:prstGeom>
            </p:spPr>
          </p:pic>
        </p:grpSp>
      </p:grpSp>
      <p:sp>
        <p:nvSpPr>
          <p:cNvPr id="26" name="TextBox 25">
            <a:extLst>
              <a:ext uri="{FF2B5EF4-FFF2-40B4-BE49-F238E27FC236}">
                <a16:creationId xmlns:a16="http://schemas.microsoft.com/office/drawing/2014/main" id="{BAACDE47-A464-BBDB-082C-8C828E06D4CF}"/>
              </a:ext>
            </a:extLst>
          </p:cNvPr>
          <p:cNvSpPr txBox="1"/>
          <p:nvPr/>
        </p:nvSpPr>
        <p:spPr>
          <a:xfrm rot="16200000">
            <a:off x="1039807" y="3625916"/>
            <a:ext cx="2389695" cy="461665"/>
          </a:xfrm>
          <a:prstGeom prst="rect">
            <a:avLst/>
          </a:prstGeom>
          <a:noFill/>
        </p:spPr>
        <p:txBody>
          <a:bodyPr wrap="square">
            <a:spAutoFit/>
          </a:bodyPr>
          <a:lstStyle/>
          <a:p>
            <a:pPr algn="ctr"/>
            <a:r>
              <a:rPr lang="en-US" sz="2400" dirty="0">
                <a:solidFill>
                  <a:srgbClr val="C00000"/>
                </a:solidFill>
              </a:rPr>
              <a:t>Overlap(k=10)</a:t>
            </a:r>
            <a:endParaRPr lang="en-US" sz="2400" dirty="0"/>
          </a:p>
        </p:txBody>
      </p:sp>
    </p:spTree>
    <p:extLst>
      <p:ext uri="{BB962C8B-B14F-4D97-AF65-F5344CB8AC3E}">
        <p14:creationId xmlns:p14="http://schemas.microsoft.com/office/powerpoint/2010/main" val="1463076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5E45-8BEB-FE40-824D-C2F56CEC54CE}"/>
              </a:ext>
            </a:extLst>
          </p:cNvPr>
          <p:cNvSpPr>
            <a:spLocks noGrp="1"/>
          </p:cNvSpPr>
          <p:nvPr>
            <p:ph type="title"/>
          </p:nvPr>
        </p:nvSpPr>
        <p:spPr/>
        <p:txBody>
          <a:bodyPr/>
          <a:lstStyle/>
          <a:p>
            <a:r>
              <a:rPr lang="en-US" dirty="0"/>
              <a:t>ICL vs GD modify LLM distributions </a:t>
            </a:r>
            <a:r>
              <a:rPr lang="en-US" dirty="0">
                <a:solidFill>
                  <a:srgbClr val="C00000"/>
                </a:solidFill>
              </a:rPr>
              <a:t>differently</a:t>
            </a:r>
            <a:r>
              <a:rPr lang="en-US" dirty="0"/>
              <a:t>.</a:t>
            </a:r>
          </a:p>
        </p:txBody>
      </p:sp>
      <p:sp>
        <p:nvSpPr>
          <p:cNvPr id="4" name="Slide Number Placeholder 3">
            <a:extLst>
              <a:ext uri="{FF2B5EF4-FFF2-40B4-BE49-F238E27FC236}">
                <a16:creationId xmlns:a16="http://schemas.microsoft.com/office/drawing/2014/main" id="{11BB03E4-DDBF-F933-0FF5-71C57EA78472}"/>
              </a:ext>
            </a:extLst>
          </p:cNvPr>
          <p:cNvSpPr>
            <a:spLocks noGrp="1"/>
          </p:cNvSpPr>
          <p:nvPr>
            <p:ph type="sldNum" sz="quarter" idx="10"/>
          </p:nvPr>
        </p:nvSpPr>
        <p:spPr/>
        <p:txBody>
          <a:bodyPr/>
          <a:lstStyle/>
          <a:p>
            <a:pPr>
              <a:defRPr/>
            </a:pPr>
            <a:fld id="{0121240C-47AF-2F4D-83B3-CC3EDF50F794}" type="slidenum">
              <a:rPr lang="en-US" smtClean="0"/>
              <a:pPr>
                <a:defRPr/>
              </a:pPr>
              <a:t>53</a:t>
            </a:fld>
            <a:endParaRPr lang="en-US" dirty="0"/>
          </a:p>
        </p:txBody>
      </p:sp>
      <p:sp>
        <p:nvSpPr>
          <p:cNvPr id="26" name="TextBox 25">
            <a:extLst>
              <a:ext uri="{FF2B5EF4-FFF2-40B4-BE49-F238E27FC236}">
                <a16:creationId xmlns:a16="http://schemas.microsoft.com/office/drawing/2014/main" id="{BAACDE47-A464-BBDB-082C-8C828E06D4CF}"/>
              </a:ext>
            </a:extLst>
          </p:cNvPr>
          <p:cNvSpPr txBox="1"/>
          <p:nvPr/>
        </p:nvSpPr>
        <p:spPr>
          <a:xfrm rot="16200000">
            <a:off x="939791" y="3625916"/>
            <a:ext cx="2389695" cy="461665"/>
          </a:xfrm>
          <a:prstGeom prst="rect">
            <a:avLst/>
          </a:prstGeom>
          <a:noFill/>
        </p:spPr>
        <p:txBody>
          <a:bodyPr wrap="square">
            <a:spAutoFit/>
          </a:bodyPr>
          <a:lstStyle/>
          <a:p>
            <a:pPr algn="ctr"/>
            <a:r>
              <a:rPr lang="en-US" sz="2400" dirty="0">
                <a:solidFill>
                  <a:srgbClr val="C00000"/>
                </a:solidFill>
              </a:rPr>
              <a:t>Overlap(K)</a:t>
            </a:r>
            <a:endParaRPr lang="en-US" sz="2400" dirty="0"/>
          </a:p>
        </p:txBody>
      </p:sp>
      <p:grpSp>
        <p:nvGrpSpPr>
          <p:cNvPr id="8" name="Group 7">
            <a:extLst>
              <a:ext uri="{FF2B5EF4-FFF2-40B4-BE49-F238E27FC236}">
                <a16:creationId xmlns:a16="http://schemas.microsoft.com/office/drawing/2014/main" id="{E637A6A0-6362-E58B-05D2-15D0056EF2F8}"/>
              </a:ext>
            </a:extLst>
          </p:cNvPr>
          <p:cNvGrpSpPr/>
          <p:nvPr/>
        </p:nvGrpSpPr>
        <p:grpSpPr>
          <a:xfrm>
            <a:off x="2325674" y="1757362"/>
            <a:ext cx="7061212" cy="5086348"/>
            <a:chOff x="3683000" y="1845529"/>
            <a:chExt cx="4826000" cy="3475770"/>
          </a:xfrm>
        </p:grpSpPr>
        <p:pic>
          <p:nvPicPr>
            <p:cNvPr id="5" name="Picture 4">
              <a:extLst>
                <a:ext uri="{FF2B5EF4-FFF2-40B4-BE49-F238E27FC236}">
                  <a16:creationId xmlns:a16="http://schemas.microsoft.com/office/drawing/2014/main" id="{DDA3717E-77E9-F917-5303-D3642C66EB66}"/>
                </a:ext>
              </a:extLst>
            </p:cNvPr>
            <p:cNvPicPr>
              <a:picLocks noChangeAspect="1"/>
            </p:cNvPicPr>
            <p:nvPr/>
          </p:nvPicPr>
          <p:blipFill rotWithShape="1">
            <a:blip r:embed="rId2"/>
            <a:srcRect t="8160"/>
            <a:stretch/>
          </p:blipFill>
          <p:spPr>
            <a:xfrm>
              <a:off x="3683000" y="1845529"/>
              <a:ext cx="4826000" cy="3475770"/>
            </a:xfrm>
            <a:prstGeom prst="rect">
              <a:avLst/>
            </a:prstGeom>
          </p:spPr>
        </p:pic>
        <p:sp>
          <p:nvSpPr>
            <p:cNvPr id="6" name="Freeform 5">
              <a:extLst>
                <a:ext uri="{FF2B5EF4-FFF2-40B4-BE49-F238E27FC236}">
                  <a16:creationId xmlns:a16="http://schemas.microsoft.com/office/drawing/2014/main" id="{8C84BB6C-00E2-D9FD-FB54-DB33658FCFDF}"/>
                </a:ext>
              </a:extLst>
            </p:cNvPr>
            <p:cNvSpPr/>
            <p:nvPr/>
          </p:nvSpPr>
          <p:spPr>
            <a:xfrm>
              <a:off x="4301067" y="2065867"/>
              <a:ext cx="3979333" cy="1817511"/>
            </a:xfrm>
            <a:custGeom>
              <a:avLst/>
              <a:gdLst>
                <a:gd name="connsiteX0" fmla="*/ 56444 w 3979333"/>
                <a:gd name="connsiteY0" fmla="*/ 908756 h 1817511"/>
                <a:gd name="connsiteX1" fmla="*/ 270933 w 3979333"/>
                <a:gd name="connsiteY1" fmla="*/ 1501422 h 1817511"/>
                <a:gd name="connsiteX2" fmla="*/ 880533 w 3979333"/>
                <a:gd name="connsiteY2" fmla="*/ 1811867 h 1817511"/>
                <a:gd name="connsiteX3" fmla="*/ 1924755 w 3979333"/>
                <a:gd name="connsiteY3" fmla="*/ 1817511 h 1817511"/>
                <a:gd name="connsiteX4" fmla="*/ 3979333 w 3979333"/>
                <a:gd name="connsiteY4" fmla="*/ 1727200 h 1817511"/>
                <a:gd name="connsiteX5" fmla="*/ 3979333 w 3979333"/>
                <a:gd name="connsiteY5" fmla="*/ 22578 h 1817511"/>
                <a:gd name="connsiteX6" fmla="*/ 0 w 3979333"/>
                <a:gd name="connsiteY6" fmla="*/ 0 h 1817511"/>
                <a:gd name="connsiteX7" fmla="*/ 56444 w 3979333"/>
                <a:gd name="connsiteY7" fmla="*/ 908756 h 181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9333" h="1817511">
                  <a:moveTo>
                    <a:pt x="56444" y="908756"/>
                  </a:moveTo>
                  <a:lnTo>
                    <a:pt x="270933" y="1501422"/>
                  </a:lnTo>
                  <a:lnTo>
                    <a:pt x="880533" y="1811867"/>
                  </a:lnTo>
                  <a:lnTo>
                    <a:pt x="1924755" y="1817511"/>
                  </a:lnTo>
                  <a:lnTo>
                    <a:pt x="3979333" y="1727200"/>
                  </a:lnTo>
                  <a:lnTo>
                    <a:pt x="3979333" y="22578"/>
                  </a:lnTo>
                  <a:lnTo>
                    <a:pt x="0" y="0"/>
                  </a:lnTo>
                  <a:lnTo>
                    <a:pt x="56444" y="908756"/>
                  </a:lnTo>
                  <a:close/>
                </a:path>
              </a:pathLst>
            </a:cu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73D1A0E-11D6-BED7-13B2-8F54BC942AD4}"/>
                </a:ext>
              </a:extLst>
            </p:cNvPr>
            <p:cNvSpPr/>
            <p:nvPr/>
          </p:nvSpPr>
          <p:spPr>
            <a:xfrm>
              <a:off x="4301067" y="4260714"/>
              <a:ext cx="2184039" cy="259405"/>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2867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5E45-8BEB-FE40-824D-C2F56CEC54CE}"/>
              </a:ext>
            </a:extLst>
          </p:cNvPr>
          <p:cNvSpPr>
            <a:spLocks noGrp="1"/>
          </p:cNvSpPr>
          <p:nvPr>
            <p:ph type="title"/>
          </p:nvPr>
        </p:nvSpPr>
        <p:spPr/>
        <p:txBody>
          <a:bodyPr/>
          <a:lstStyle/>
          <a:p>
            <a:r>
              <a:rPr lang="en-US" dirty="0"/>
              <a:t>ICL vs GD have different </a:t>
            </a:r>
            <a:r>
              <a:rPr lang="en-US" dirty="0">
                <a:solidFill>
                  <a:srgbClr val="C00000"/>
                </a:solidFill>
              </a:rPr>
              <a:t>order-sensitivity</a:t>
            </a:r>
            <a:r>
              <a:rPr lang="en-US" dirty="0"/>
              <a:t>.</a:t>
            </a:r>
            <a:r>
              <a:rPr lang="en-US" dirty="0">
                <a:solidFill>
                  <a:srgbClr val="C00000"/>
                </a:solidFill>
              </a:rPr>
              <a:t> </a:t>
            </a:r>
          </a:p>
        </p:txBody>
      </p:sp>
      <p:sp>
        <p:nvSpPr>
          <p:cNvPr id="3" name="Content Placeholder 2">
            <a:extLst>
              <a:ext uri="{FF2B5EF4-FFF2-40B4-BE49-F238E27FC236}">
                <a16:creationId xmlns:a16="http://schemas.microsoft.com/office/drawing/2014/main" id="{3F35ACBA-0B05-8835-9363-DEE7D0FA67A7}"/>
              </a:ext>
            </a:extLst>
          </p:cNvPr>
          <p:cNvSpPr>
            <a:spLocks noGrp="1"/>
          </p:cNvSpPr>
          <p:nvPr>
            <p:ph idx="1"/>
          </p:nvPr>
        </p:nvSpPr>
        <p:spPr/>
        <p:txBody>
          <a:bodyPr/>
          <a:lstStyle/>
          <a:p>
            <a:r>
              <a:rPr lang="en-US" dirty="0"/>
              <a:t>Prior research has demonstrated that ICL is </a:t>
            </a:r>
            <a:r>
              <a:rPr lang="en-US" dirty="0">
                <a:solidFill>
                  <a:srgbClr val="C00000"/>
                </a:solidFill>
              </a:rPr>
              <a:t>highly sensitive</a:t>
            </a:r>
            <a:r>
              <a:rPr lang="en-US" dirty="0"/>
              <a:t> to the order of in-context sample </a:t>
            </a:r>
            <a:r>
              <a:rPr lang="en-US" sz="2000" dirty="0"/>
              <a:t>[Lu et al. 2022]</a:t>
            </a:r>
            <a:r>
              <a:rPr lang="en-US" sz="3200" dirty="0"/>
              <a:t>.</a:t>
            </a:r>
            <a:endParaRPr lang="en-US" dirty="0"/>
          </a:p>
          <a:p>
            <a:r>
              <a:rPr lang="en-US" dirty="0"/>
              <a:t>GD and its variants are </a:t>
            </a:r>
            <a:r>
              <a:rPr lang="en-US" dirty="0">
                <a:solidFill>
                  <a:srgbClr val="C00000"/>
                </a:solidFill>
              </a:rPr>
              <a:t>more order-stable</a:t>
            </a:r>
            <a:r>
              <a:rPr lang="en-US" dirty="0"/>
              <a:t> (less STD). </a:t>
            </a:r>
          </a:p>
          <a:p>
            <a:endParaRPr lang="en-US" dirty="0"/>
          </a:p>
        </p:txBody>
      </p:sp>
      <p:sp>
        <p:nvSpPr>
          <p:cNvPr id="4" name="Slide Number Placeholder 3">
            <a:extLst>
              <a:ext uri="{FF2B5EF4-FFF2-40B4-BE49-F238E27FC236}">
                <a16:creationId xmlns:a16="http://schemas.microsoft.com/office/drawing/2014/main" id="{11BB03E4-DDBF-F933-0FF5-71C57EA78472}"/>
              </a:ext>
            </a:extLst>
          </p:cNvPr>
          <p:cNvSpPr>
            <a:spLocks noGrp="1"/>
          </p:cNvSpPr>
          <p:nvPr>
            <p:ph type="sldNum" sz="quarter" idx="10"/>
          </p:nvPr>
        </p:nvSpPr>
        <p:spPr/>
        <p:txBody>
          <a:bodyPr/>
          <a:lstStyle/>
          <a:p>
            <a:pPr>
              <a:defRPr/>
            </a:pPr>
            <a:fld id="{0121240C-47AF-2F4D-83B3-CC3EDF50F794}" type="slidenum">
              <a:rPr lang="en-US" smtClean="0"/>
              <a:pPr>
                <a:defRPr/>
              </a:pPr>
              <a:t>54</a:t>
            </a:fld>
            <a:endParaRPr lang="en-US" dirty="0"/>
          </a:p>
        </p:txBody>
      </p:sp>
      <p:pic>
        <p:nvPicPr>
          <p:cNvPr id="6" name="Picture 5" descr="A graph with different colored lines and numbers&#10;&#10;Description automatically generated">
            <a:extLst>
              <a:ext uri="{FF2B5EF4-FFF2-40B4-BE49-F238E27FC236}">
                <a16:creationId xmlns:a16="http://schemas.microsoft.com/office/drawing/2014/main" id="{57B2C428-3314-3120-3C0F-204E3A7AF186}"/>
              </a:ext>
            </a:extLst>
          </p:cNvPr>
          <p:cNvPicPr>
            <a:picLocks noChangeAspect="1"/>
          </p:cNvPicPr>
          <p:nvPr/>
        </p:nvPicPr>
        <p:blipFill>
          <a:blip r:embed="rId3"/>
          <a:stretch>
            <a:fillRect/>
          </a:stretch>
        </p:blipFill>
        <p:spPr>
          <a:xfrm>
            <a:off x="4999722" y="3034519"/>
            <a:ext cx="6228522" cy="3867711"/>
          </a:xfrm>
          <a:prstGeom prst="rect">
            <a:avLst/>
          </a:prstGeom>
        </p:spPr>
      </p:pic>
      <p:sp>
        <p:nvSpPr>
          <p:cNvPr id="8" name="Rounded Rectangular Callout 7">
            <a:extLst>
              <a:ext uri="{FF2B5EF4-FFF2-40B4-BE49-F238E27FC236}">
                <a16:creationId xmlns:a16="http://schemas.microsoft.com/office/drawing/2014/main" id="{4F6EC74B-E840-96C9-2DD8-3C6EDA56A8FC}"/>
              </a:ext>
            </a:extLst>
          </p:cNvPr>
          <p:cNvSpPr/>
          <p:nvPr/>
        </p:nvSpPr>
        <p:spPr>
          <a:xfrm>
            <a:off x="612570" y="3930733"/>
            <a:ext cx="4070815" cy="1412792"/>
          </a:xfrm>
          <a:prstGeom prst="wedgeRoundRectCallout">
            <a:avLst>
              <a:gd name="adj1" fmla="val 62851"/>
              <a:gd name="adj2" fmla="val 7307"/>
              <a:gd name="adj3" fmla="val 16667"/>
            </a:avLst>
          </a:prstGeom>
          <a:solidFill>
            <a:srgbClr val="EAEDF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venir Book" panose="02000503020000020003" pitchFamily="2" charset="0"/>
              </a:rPr>
              <a:t>Standard deviation token probabilities, for different choices of demonstrations.  </a:t>
            </a:r>
          </a:p>
        </p:txBody>
      </p:sp>
    </p:spTree>
    <p:extLst>
      <p:ext uri="{BB962C8B-B14F-4D97-AF65-F5344CB8AC3E}">
        <p14:creationId xmlns:p14="http://schemas.microsoft.com/office/powerpoint/2010/main" val="132057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417"/>
        <p:cNvGrpSpPr/>
        <p:nvPr/>
      </p:nvGrpSpPr>
      <p:grpSpPr>
        <a:xfrm>
          <a:off x="0" y="0"/>
          <a:ext cx="0" cy="0"/>
          <a:chOff x="0" y="0"/>
          <a:chExt cx="0" cy="0"/>
        </a:xfrm>
      </p:grpSpPr>
      <p:sp>
        <p:nvSpPr>
          <p:cNvPr id="418" name="Google Shape;418;p61"/>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spcBef>
                <a:spcPts val="0"/>
              </a:spcBef>
              <a:spcAft>
                <a:spcPts val="0"/>
              </a:spcAft>
            </a:pPr>
            <a:r>
              <a:rPr lang="en-US" dirty="0"/>
              <a:t>Summary Thus Far </a:t>
            </a:r>
            <a:endParaRPr dirty="0"/>
          </a:p>
        </p:txBody>
      </p:sp>
      <p:sp>
        <p:nvSpPr>
          <p:cNvPr id="420" name="Google Shape;420;p61"/>
          <p:cNvSpPr txBox="1">
            <a:spLocks noGrp="1"/>
          </p:cNvSpPr>
          <p:nvPr>
            <p:ph idx="1"/>
          </p:nvPr>
        </p:nvSpPr>
        <p:spPr>
          <a:xfrm>
            <a:off x="570016" y="1514475"/>
            <a:ext cx="11086068" cy="4964112"/>
          </a:xfrm>
          <a:prstGeom prst="rect">
            <a:avLst/>
          </a:prstGeom>
        </p:spPr>
        <p:txBody>
          <a:bodyPr spcFirstLastPara="1" vert="horz" wrap="square" lIns="121900" tIns="121900" rIns="121900" bIns="121900" numCol="1" anchor="t" anchorCtr="0" compatLnSpc="1">
            <a:prstTxWarp prst="textNoShape">
              <a:avLst/>
            </a:prstTxWarp>
            <a:normAutofit fontScale="92500" lnSpcReduction="20000"/>
          </a:bodyPr>
          <a:lstStyle/>
          <a:p>
            <a:pPr marL="609585" indent="-457189">
              <a:lnSpc>
                <a:spcPct val="150000"/>
              </a:lnSpc>
              <a:spcBef>
                <a:spcPts val="0"/>
              </a:spcBef>
              <a:spcAft>
                <a:spcPts val="0"/>
              </a:spcAft>
              <a:buSzPts val="1800"/>
              <a:buChar char="●"/>
            </a:pPr>
            <a:r>
              <a:rPr lang="en" dirty="0"/>
              <a:t>The explanations of ICL based on GD are quite intriguing — do they hold in practice? </a:t>
            </a:r>
          </a:p>
          <a:p>
            <a:pPr marL="609585" indent="-457189">
              <a:lnSpc>
                <a:spcPct val="150000"/>
              </a:lnSpc>
              <a:spcBef>
                <a:spcPts val="0"/>
              </a:spcBef>
              <a:spcAft>
                <a:spcPts val="0"/>
              </a:spcAft>
              <a:buSzPts val="1800"/>
              <a:buChar char="●"/>
            </a:pPr>
            <a:endParaRPr lang="en" dirty="0"/>
          </a:p>
          <a:p>
            <a:pPr marL="609585" indent="-457189">
              <a:lnSpc>
                <a:spcPct val="150000"/>
              </a:lnSpc>
              <a:spcBef>
                <a:spcPts val="0"/>
              </a:spcBef>
              <a:spcAft>
                <a:spcPts val="0"/>
              </a:spcAft>
              <a:buSzPts val="1800"/>
              <a:buChar char="●"/>
            </a:pPr>
            <a:r>
              <a:rPr lang="en" dirty="0"/>
              <a:t>In practice, we did </a:t>
            </a:r>
            <a:r>
              <a:rPr lang="en" dirty="0">
                <a:solidFill>
                  <a:srgbClr val="C00000"/>
                </a:solidFill>
              </a:rPr>
              <a:t>not </a:t>
            </a:r>
            <a:r>
              <a:rPr lang="en" dirty="0"/>
              <a:t>see any evidence that ICL simulates GD. </a:t>
            </a:r>
          </a:p>
          <a:p>
            <a:pPr marL="1066785" lvl="1" indent="-457189">
              <a:lnSpc>
                <a:spcPct val="150000"/>
              </a:lnSpc>
              <a:spcBef>
                <a:spcPts val="0"/>
              </a:spcBef>
              <a:spcAft>
                <a:spcPts val="0"/>
              </a:spcAft>
              <a:buSzPts val="1800"/>
              <a:buChar char="●"/>
            </a:pPr>
            <a:r>
              <a:rPr lang="en" dirty="0"/>
              <a:t>See the paper for more arguments and analysis. </a:t>
            </a:r>
          </a:p>
          <a:p>
            <a:pPr marL="152396" indent="0">
              <a:lnSpc>
                <a:spcPct val="150000"/>
              </a:lnSpc>
              <a:spcBef>
                <a:spcPts val="0"/>
              </a:spcBef>
              <a:spcAft>
                <a:spcPts val="0"/>
              </a:spcAft>
              <a:buSzPts val="1800"/>
              <a:buNone/>
            </a:pPr>
            <a:endParaRPr lang="en" dirty="0"/>
          </a:p>
          <a:p>
            <a:pPr marL="609585" indent="-457189">
              <a:lnSpc>
                <a:spcPct val="150000"/>
              </a:lnSpc>
              <a:spcBef>
                <a:spcPts val="0"/>
              </a:spcBef>
              <a:spcAft>
                <a:spcPts val="0"/>
              </a:spcAft>
              <a:buSzPts val="1800"/>
              <a:buChar char="●"/>
            </a:pPr>
            <a:r>
              <a:rPr lang="en" dirty="0"/>
              <a:t>Note, we’re </a:t>
            </a:r>
            <a:r>
              <a:rPr lang="en" dirty="0">
                <a:solidFill>
                  <a:srgbClr val="C00000"/>
                </a:solidFill>
              </a:rPr>
              <a:t>not </a:t>
            </a:r>
            <a:r>
              <a:rPr lang="en" dirty="0"/>
              <a:t>refuting it. It’s left open for future research. </a:t>
            </a:r>
          </a:p>
          <a:p>
            <a:pPr marL="1066785" lvl="1" indent="-457189">
              <a:lnSpc>
                <a:spcPct val="150000"/>
              </a:lnSpc>
              <a:spcBef>
                <a:spcPts val="0"/>
              </a:spcBef>
              <a:spcAft>
                <a:spcPts val="0"/>
              </a:spcAft>
              <a:buSzPts val="1800"/>
              <a:buChar char="●"/>
            </a:pPr>
            <a:r>
              <a:rPr lang="en" dirty="0"/>
              <a:t>Deep inside, I believe that there must be a connection between ICL and optimization algorithms — we’re just not looking at it right.</a:t>
            </a:r>
          </a:p>
          <a:p>
            <a:pPr marL="609596" lvl="1" indent="0">
              <a:lnSpc>
                <a:spcPct val="150000"/>
              </a:lnSpc>
              <a:spcBef>
                <a:spcPts val="0"/>
              </a:spcBef>
              <a:spcAft>
                <a:spcPts val="0"/>
              </a:spcAft>
              <a:buSzPts val="1800"/>
              <a:buNone/>
            </a:pPr>
            <a:endParaRPr lang="en" dirty="0"/>
          </a:p>
        </p:txBody>
      </p:sp>
      <p:sp>
        <p:nvSpPr>
          <p:cNvPr id="419" name="Google Shape;419;p61"/>
          <p:cNvSpPr txBox="1">
            <a:spLocks noGrp="1"/>
          </p:cNvSpPr>
          <p:nvPr>
            <p:ph type="sldNum" sz="quarter" idx="10"/>
          </p:nvPr>
        </p:nvSpPr>
        <p:spPr>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pPr algn="r">
              <a:spcBef>
                <a:spcPts val="0"/>
              </a:spcBef>
              <a:spcAft>
                <a:spcPts val="0"/>
              </a:spcAft>
            </a:pPr>
            <a:fld id="{00000000-1234-1234-1234-123412341234}" type="slidenum">
              <a:rPr lang="en" smtClean="0">
                <a:latin typeface="Avenir Book" panose="02000503020000020003" pitchFamily="2" charset="0"/>
              </a:rPr>
              <a:pPr algn="r">
                <a:spcBef>
                  <a:spcPts val="0"/>
                </a:spcBef>
                <a:spcAft>
                  <a:spcPts val="0"/>
                </a:spcAft>
              </a:pPr>
              <a:t>55</a:t>
            </a:fld>
            <a:endParaRPr dirty="0">
              <a:latin typeface="Avenir Book" panose="02000503020000020003" pitchFamily="2" charset="0"/>
            </a:endParaRPr>
          </a:p>
        </p:txBody>
      </p:sp>
    </p:spTree>
    <p:extLst>
      <p:ext uri="{BB962C8B-B14F-4D97-AF65-F5344CB8AC3E}">
        <p14:creationId xmlns:p14="http://schemas.microsoft.com/office/powerpoint/2010/main" val="1293486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xEl>
                                              <p:pRg st="2" end="2"/>
                                            </p:txEl>
                                          </p:spTgt>
                                        </p:tgtEl>
                                        <p:attrNameLst>
                                          <p:attrName>style.visibility</p:attrName>
                                        </p:attrNameLst>
                                      </p:cBhvr>
                                      <p:to>
                                        <p:strVal val="visible"/>
                                      </p:to>
                                    </p:set>
                                    <p:animEffect transition="in" filter="fade">
                                      <p:cBhvr>
                                        <p:cTn id="7" dur="500"/>
                                        <p:tgtEl>
                                          <p:spTgt spid="42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20">
                                            <p:txEl>
                                              <p:pRg st="3" end="3"/>
                                            </p:txEl>
                                          </p:spTgt>
                                        </p:tgtEl>
                                        <p:attrNameLst>
                                          <p:attrName>style.visibility</p:attrName>
                                        </p:attrNameLst>
                                      </p:cBhvr>
                                      <p:to>
                                        <p:strVal val="visible"/>
                                      </p:to>
                                    </p:set>
                                    <p:animEffect transition="in" filter="fade">
                                      <p:cBhvr>
                                        <p:cTn id="10" dur="500"/>
                                        <p:tgtEl>
                                          <p:spTgt spid="42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0">
                                            <p:txEl>
                                              <p:pRg st="5" end="5"/>
                                            </p:txEl>
                                          </p:spTgt>
                                        </p:tgtEl>
                                        <p:attrNameLst>
                                          <p:attrName>style.visibility</p:attrName>
                                        </p:attrNameLst>
                                      </p:cBhvr>
                                      <p:to>
                                        <p:strVal val="visible"/>
                                      </p:to>
                                    </p:set>
                                    <p:animEffect transition="in" filter="fade">
                                      <p:cBhvr>
                                        <p:cTn id="15" dur="500"/>
                                        <p:tgtEl>
                                          <p:spTgt spid="420">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0">
                                            <p:txEl>
                                              <p:pRg st="6" end="6"/>
                                            </p:txEl>
                                          </p:spTgt>
                                        </p:tgtEl>
                                        <p:attrNameLst>
                                          <p:attrName>style.visibility</p:attrName>
                                        </p:attrNameLst>
                                      </p:cBhvr>
                                      <p:to>
                                        <p:strVal val="visible"/>
                                      </p:to>
                                    </p:set>
                                    <p:animEffect transition="in" filter="fade">
                                      <p:cBhvr>
                                        <p:cTn id="20" dur="500"/>
                                        <p:tgtEl>
                                          <p:spTgt spid="4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5FEF-2BF4-F6A7-18A5-5880EC2DC4CE}"/>
              </a:ext>
            </a:extLst>
          </p:cNvPr>
          <p:cNvSpPr>
            <a:spLocks noGrp="1"/>
          </p:cNvSpPr>
          <p:nvPr>
            <p:ph type="title"/>
          </p:nvPr>
        </p:nvSpPr>
        <p:spPr/>
        <p:txBody>
          <a:bodyPr/>
          <a:lstStyle/>
          <a:p>
            <a:r>
              <a:rPr lang="en-US" dirty="0"/>
              <a:t>ICL remains understudied and elusive.</a:t>
            </a:r>
          </a:p>
        </p:txBody>
      </p:sp>
      <p:sp>
        <p:nvSpPr>
          <p:cNvPr id="3" name="Content Placeholder 2">
            <a:extLst>
              <a:ext uri="{FF2B5EF4-FFF2-40B4-BE49-F238E27FC236}">
                <a16:creationId xmlns:a16="http://schemas.microsoft.com/office/drawing/2014/main" id="{9BC6F820-A455-65D5-34FF-E07CD2BA879C}"/>
              </a:ext>
            </a:extLst>
          </p:cNvPr>
          <p:cNvSpPr>
            <a:spLocks noGrp="1"/>
          </p:cNvSpPr>
          <p:nvPr>
            <p:ph idx="1"/>
          </p:nvPr>
        </p:nvSpPr>
        <p:spPr/>
        <p:txBody>
          <a:bodyPr/>
          <a:lstStyle/>
          <a:p>
            <a:r>
              <a:rPr lang="en-US" dirty="0"/>
              <a:t>ICL is an </a:t>
            </a:r>
            <a:r>
              <a:rPr lang="en-US" dirty="0">
                <a:solidFill>
                  <a:srgbClr val="C00000"/>
                </a:solidFill>
              </a:rPr>
              <a:t>important</a:t>
            </a:r>
            <a:r>
              <a:rPr lang="en-US" dirty="0"/>
              <a:t> &amp; </a:t>
            </a:r>
            <a:r>
              <a:rPr lang="en" dirty="0">
                <a:solidFill>
                  <a:srgbClr val="C00000"/>
                </a:solidFill>
              </a:rPr>
              <a:t>mysterious</a:t>
            </a:r>
            <a:r>
              <a:rPr lang="en-US" dirty="0"/>
              <a:t> phenomenon. </a:t>
            </a:r>
          </a:p>
          <a:p>
            <a:pPr lvl="1"/>
            <a:r>
              <a:rPr lang="en-US" dirty="0"/>
              <a:t>… we </a:t>
            </a:r>
            <a:r>
              <a:rPr lang="en-US" dirty="0">
                <a:solidFill>
                  <a:srgbClr val="C00000"/>
                </a:solidFill>
              </a:rPr>
              <a:t>don’t </a:t>
            </a:r>
            <a:r>
              <a:rPr lang="en-US" dirty="0"/>
              <a:t>know how to explain it.</a:t>
            </a:r>
          </a:p>
          <a:p>
            <a:pPr lvl="1"/>
            <a:r>
              <a:rPr lang="en-US" dirty="0"/>
              <a:t>… and we are getting used to it. </a:t>
            </a:r>
            <a:br>
              <a:rPr lang="en-US" dirty="0"/>
            </a:br>
            <a:endParaRPr lang="en-US" dirty="0"/>
          </a:p>
          <a:p>
            <a:endParaRPr lang="en-US" dirty="0"/>
          </a:p>
          <a:p>
            <a:r>
              <a:rPr lang="en-US" dirty="0"/>
              <a:t>Many open problems: </a:t>
            </a:r>
          </a:p>
          <a:p>
            <a:pPr lvl="1"/>
            <a:r>
              <a:rPr lang="en-US" dirty="0"/>
              <a:t>Under what conditions does it emerge? (e.g., distributional properties) </a:t>
            </a:r>
          </a:p>
          <a:p>
            <a:pPr lvl="1"/>
            <a:r>
              <a:rPr lang="en-US" dirty="0"/>
              <a:t>Does ICL need natural language? Can it emerge, e.g., on brain signals? </a:t>
            </a:r>
            <a:br>
              <a:rPr lang="en-US" dirty="0"/>
            </a:br>
            <a:endParaRPr lang="en-US" dirty="0"/>
          </a:p>
        </p:txBody>
      </p:sp>
      <p:sp>
        <p:nvSpPr>
          <p:cNvPr id="4" name="Slide Number Placeholder 3">
            <a:extLst>
              <a:ext uri="{FF2B5EF4-FFF2-40B4-BE49-F238E27FC236}">
                <a16:creationId xmlns:a16="http://schemas.microsoft.com/office/drawing/2014/main" id="{FFFB42FE-1925-9F5D-471D-4FC2C3F9BB60}"/>
              </a:ext>
            </a:extLst>
          </p:cNvPr>
          <p:cNvSpPr>
            <a:spLocks noGrp="1"/>
          </p:cNvSpPr>
          <p:nvPr>
            <p:ph type="sldNum" sz="quarter" idx="10"/>
          </p:nvPr>
        </p:nvSpPr>
        <p:spPr/>
        <p:txBody>
          <a:bodyPr/>
          <a:lstStyle/>
          <a:p>
            <a:pPr>
              <a:defRPr/>
            </a:pPr>
            <a:fld id="{0121240C-47AF-2F4D-83B3-CC3EDF50F794}" type="slidenum">
              <a:rPr lang="en-US" smtClean="0"/>
              <a:pPr>
                <a:defRPr/>
              </a:pPr>
              <a:t>56</a:t>
            </a:fld>
            <a:endParaRPr lang="en-US" dirty="0"/>
          </a:p>
        </p:txBody>
      </p:sp>
    </p:spTree>
    <p:extLst>
      <p:ext uri="{BB962C8B-B14F-4D97-AF65-F5344CB8AC3E}">
        <p14:creationId xmlns:p14="http://schemas.microsoft.com/office/powerpoint/2010/main" val="3941943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5FEF-2BF4-F6A7-18A5-5880EC2DC4CE}"/>
              </a:ext>
            </a:extLst>
          </p:cNvPr>
          <p:cNvSpPr>
            <a:spLocks noGrp="1"/>
          </p:cNvSpPr>
          <p:nvPr>
            <p:ph type="title"/>
          </p:nvPr>
        </p:nvSpPr>
        <p:spPr/>
        <p:txBody>
          <a:bodyPr/>
          <a:lstStyle/>
          <a:p>
            <a:r>
              <a:rPr lang="en-US" dirty="0"/>
              <a:t>ICL is likely what makes “alignment” effective.</a:t>
            </a:r>
          </a:p>
        </p:txBody>
      </p:sp>
      <p:sp>
        <p:nvSpPr>
          <p:cNvPr id="3" name="Content Placeholder 2">
            <a:extLst>
              <a:ext uri="{FF2B5EF4-FFF2-40B4-BE49-F238E27FC236}">
                <a16:creationId xmlns:a16="http://schemas.microsoft.com/office/drawing/2014/main" id="{9BC6F820-A455-65D5-34FF-E07CD2BA879C}"/>
              </a:ext>
            </a:extLst>
          </p:cNvPr>
          <p:cNvSpPr>
            <a:spLocks noGrp="1"/>
          </p:cNvSpPr>
          <p:nvPr>
            <p:ph idx="1"/>
          </p:nvPr>
        </p:nvSpPr>
        <p:spPr/>
        <p:txBody>
          <a:bodyPr/>
          <a:lstStyle/>
          <a:p>
            <a:r>
              <a:rPr lang="en-US" dirty="0"/>
              <a:t>The success of LLMs in following instructions can be viewed from the lens of ICL. </a:t>
            </a:r>
          </a:p>
          <a:p>
            <a:pPr lvl="1"/>
            <a:endParaRPr lang="en-US" dirty="0"/>
          </a:p>
          <a:p>
            <a:r>
              <a:rPr lang="en-US" dirty="0"/>
              <a:t>Being able to make LLMs adapt to various in-context demonstration was an early sign that </a:t>
            </a:r>
            <a:r>
              <a:rPr lang="en-US" dirty="0">
                <a:solidFill>
                  <a:srgbClr val="C00000"/>
                </a:solidFill>
              </a:rPr>
              <a:t>LLMs can be controlled</a:t>
            </a:r>
            <a:r>
              <a:rPr lang="en-US" dirty="0"/>
              <a:t>. </a:t>
            </a:r>
          </a:p>
          <a:p>
            <a:endParaRPr lang="en-US" dirty="0"/>
          </a:p>
          <a:p>
            <a:r>
              <a:rPr lang="en-US" dirty="0"/>
              <a:t>To understand </a:t>
            </a:r>
            <a:r>
              <a:rPr lang="en-US" dirty="0">
                <a:solidFill>
                  <a:srgbClr val="C00000"/>
                </a:solidFill>
              </a:rPr>
              <a:t>limits </a:t>
            </a:r>
            <a:r>
              <a:rPr lang="en-US" dirty="0"/>
              <a:t>of controlling LLMs, we must understand limits of ICL. </a:t>
            </a:r>
          </a:p>
          <a:p>
            <a:endParaRPr lang="en-US" dirty="0"/>
          </a:p>
        </p:txBody>
      </p:sp>
      <p:sp>
        <p:nvSpPr>
          <p:cNvPr id="4" name="Slide Number Placeholder 3">
            <a:extLst>
              <a:ext uri="{FF2B5EF4-FFF2-40B4-BE49-F238E27FC236}">
                <a16:creationId xmlns:a16="http://schemas.microsoft.com/office/drawing/2014/main" id="{FFFB42FE-1925-9F5D-471D-4FC2C3F9BB60}"/>
              </a:ext>
            </a:extLst>
          </p:cNvPr>
          <p:cNvSpPr>
            <a:spLocks noGrp="1"/>
          </p:cNvSpPr>
          <p:nvPr>
            <p:ph type="sldNum" sz="quarter" idx="10"/>
          </p:nvPr>
        </p:nvSpPr>
        <p:spPr/>
        <p:txBody>
          <a:bodyPr/>
          <a:lstStyle/>
          <a:p>
            <a:pPr>
              <a:defRPr/>
            </a:pPr>
            <a:fld id="{0121240C-47AF-2F4D-83B3-CC3EDF50F794}" type="slidenum">
              <a:rPr lang="en-US" smtClean="0"/>
              <a:pPr>
                <a:defRPr/>
              </a:pPr>
              <a:t>57</a:t>
            </a:fld>
            <a:endParaRPr lang="en-US" dirty="0"/>
          </a:p>
        </p:txBody>
      </p:sp>
    </p:spTree>
    <p:extLst>
      <p:ext uri="{BB962C8B-B14F-4D97-AF65-F5344CB8AC3E}">
        <p14:creationId xmlns:p14="http://schemas.microsoft.com/office/powerpoint/2010/main" val="2876252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7F56-1467-7479-A076-B7946FCCEBDB}"/>
              </a:ext>
            </a:extLst>
          </p:cNvPr>
          <p:cNvSpPr>
            <a:spLocks noGrp="1"/>
          </p:cNvSpPr>
          <p:nvPr>
            <p:ph type="title"/>
          </p:nvPr>
        </p:nvSpPr>
        <p:spPr/>
        <p:txBody>
          <a:bodyPr/>
          <a:lstStyle/>
          <a:p>
            <a:r>
              <a:rPr lang="en-US" dirty="0"/>
              <a:t>Weight Sparsity </a:t>
            </a:r>
          </a:p>
        </p:txBody>
      </p:sp>
      <p:sp>
        <p:nvSpPr>
          <p:cNvPr id="3" name="Content Placeholder 2">
            <a:extLst>
              <a:ext uri="{FF2B5EF4-FFF2-40B4-BE49-F238E27FC236}">
                <a16:creationId xmlns:a16="http://schemas.microsoft.com/office/drawing/2014/main" id="{3D0C2E68-DD1C-78A0-1113-FD19561614BC}"/>
              </a:ext>
            </a:extLst>
          </p:cNvPr>
          <p:cNvSpPr>
            <a:spLocks noGrp="1"/>
          </p:cNvSpPr>
          <p:nvPr>
            <p:ph idx="1"/>
          </p:nvPr>
        </p:nvSpPr>
        <p:spPr/>
        <p:txBody>
          <a:bodyPr/>
          <a:lstStyle/>
          <a:p>
            <a:r>
              <a:rPr lang="en-US" dirty="0"/>
              <a:t>The theoretical constructed weights are quite </a:t>
            </a:r>
            <a:r>
              <a:rPr lang="en-US" b="1" dirty="0">
                <a:solidFill>
                  <a:srgbClr val="C00000"/>
                </a:solidFill>
              </a:rPr>
              <a:t>sparse</a:t>
            </a:r>
            <a:r>
              <a:rPr lang="en-US" dirty="0"/>
              <a:t>. </a:t>
            </a:r>
          </a:p>
          <a:p>
            <a:pPr lvl="1"/>
            <a:r>
              <a:rPr lang="en-US" dirty="0"/>
              <a:t>In von Oswald et al. (2023) construction, &gt;75% of the parameters are zero.</a:t>
            </a:r>
          </a:p>
          <a:p>
            <a:pPr lvl="1"/>
            <a:endParaRPr lang="en-US" dirty="0"/>
          </a:p>
          <a:p>
            <a:r>
              <a:rPr lang="en-US" dirty="0"/>
              <a:t>In LLMs, the sparsity ratio (percentage of zero parameters) is much slower. </a:t>
            </a:r>
          </a:p>
          <a:p>
            <a:pPr lvl="1"/>
            <a:r>
              <a:rPr lang="en-US" dirty="0"/>
              <a:t>For example, in </a:t>
            </a:r>
            <a:r>
              <a:rPr lang="en-US" dirty="0" err="1"/>
              <a:t>LLaMA</a:t>
            </a:r>
            <a:r>
              <a:rPr lang="en-US" dirty="0"/>
              <a:t> the sparsity ratio is 5%, if you consider anything smaller than 1e-3 as “zero”.</a:t>
            </a:r>
          </a:p>
          <a:p>
            <a:endParaRPr lang="en-US" dirty="0"/>
          </a:p>
        </p:txBody>
      </p:sp>
      <p:sp>
        <p:nvSpPr>
          <p:cNvPr id="4" name="Slide Number Placeholder 3">
            <a:extLst>
              <a:ext uri="{FF2B5EF4-FFF2-40B4-BE49-F238E27FC236}">
                <a16:creationId xmlns:a16="http://schemas.microsoft.com/office/drawing/2014/main" id="{4E7B2C19-3082-9F09-DC4F-E3B3E4C3299B}"/>
              </a:ext>
            </a:extLst>
          </p:cNvPr>
          <p:cNvSpPr>
            <a:spLocks noGrp="1"/>
          </p:cNvSpPr>
          <p:nvPr>
            <p:ph type="sldNum" sz="quarter" idx="10"/>
          </p:nvPr>
        </p:nvSpPr>
        <p:spPr/>
        <p:txBody>
          <a:bodyPr/>
          <a:lstStyle/>
          <a:p>
            <a:pPr>
              <a:defRPr/>
            </a:pPr>
            <a:fld id="{0121240C-47AF-2F4D-83B3-CC3EDF50F794}" type="slidenum">
              <a:rPr lang="en-US" smtClean="0"/>
              <a:pPr>
                <a:defRPr/>
              </a:pPr>
              <a:t>58</a:t>
            </a:fld>
            <a:endParaRPr lang="en-US" dirty="0"/>
          </a:p>
        </p:txBody>
      </p:sp>
    </p:spTree>
    <p:extLst>
      <p:ext uri="{BB962C8B-B14F-4D97-AF65-F5344CB8AC3E}">
        <p14:creationId xmlns:p14="http://schemas.microsoft.com/office/powerpoint/2010/main" val="1302059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3130-0E59-356F-A1F7-C24D74B3F0B0}"/>
              </a:ext>
            </a:extLst>
          </p:cNvPr>
          <p:cNvSpPr>
            <a:spLocks noGrp="1"/>
          </p:cNvSpPr>
          <p:nvPr>
            <p:ph type="title"/>
          </p:nvPr>
        </p:nvSpPr>
        <p:spPr/>
        <p:txBody>
          <a:bodyPr/>
          <a:lstStyle/>
          <a:p>
            <a:r>
              <a:rPr lang="en-US" dirty="0"/>
              <a:t>Hypothesis: A SA layer </a:t>
            </a:r>
            <a:r>
              <a:rPr lang="en-US" dirty="0">
                <a:solidFill>
                  <a:srgbClr val="C00000"/>
                </a:solidFill>
              </a:rPr>
              <a:t>can</a:t>
            </a:r>
            <a:r>
              <a:rPr lang="en-US" dirty="0"/>
              <a:t> implement GD</a:t>
            </a:r>
          </a:p>
        </p:txBody>
      </p:sp>
      <p:sp>
        <p:nvSpPr>
          <p:cNvPr id="4" name="Slide Number Placeholder 3">
            <a:extLst>
              <a:ext uri="{FF2B5EF4-FFF2-40B4-BE49-F238E27FC236}">
                <a16:creationId xmlns:a16="http://schemas.microsoft.com/office/drawing/2014/main" id="{14B96545-A672-7940-AFED-15505C238A9F}"/>
              </a:ext>
            </a:extLst>
          </p:cNvPr>
          <p:cNvSpPr>
            <a:spLocks noGrp="1"/>
          </p:cNvSpPr>
          <p:nvPr>
            <p:ph type="sldNum" sz="quarter" idx="10"/>
          </p:nvPr>
        </p:nvSpPr>
        <p:spPr/>
        <p:txBody>
          <a:bodyPr/>
          <a:lstStyle/>
          <a:p>
            <a:pPr>
              <a:defRPr/>
            </a:pPr>
            <a:fld id="{0121240C-47AF-2F4D-83B3-CC3EDF50F794}" type="slidenum">
              <a:rPr lang="en-US" smtClean="0"/>
              <a:pPr>
                <a:defRPr/>
              </a:pPr>
              <a:t>59</a:t>
            </a:fld>
            <a:endParaRPr lang="en-US" dirty="0"/>
          </a:p>
        </p:txBody>
      </p:sp>
      <p:sp>
        <p:nvSpPr>
          <p:cNvPr id="10" name="Rounded Rectangle 9">
            <a:extLst>
              <a:ext uri="{FF2B5EF4-FFF2-40B4-BE49-F238E27FC236}">
                <a16:creationId xmlns:a16="http://schemas.microsoft.com/office/drawing/2014/main" id="{296301EC-5E49-16FF-0888-8A9D51D4B292}"/>
              </a:ext>
            </a:extLst>
          </p:cNvPr>
          <p:cNvSpPr/>
          <p:nvPr/>
        </p:nvSpPr>
        <p:spPr>
          <a:xfrm>
            <a:off x="200025" y="1913765"/>
            <a:ext cx="11830050" cy="1351954"/>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Book" panose="02000503020000020003" pitchFamily="2" charset="0"/>
              </a:rPr>
              <a:t>Proposition [ICL≈GD hypothesis]</a:t>
            </a:r>
            <a:r>
              <a:rPr lang="en-US" sz="2800" dirty="0">
                <a:solidFill>
                  <a:schemeClr val="tx1"/>
                </a:solidFill>
                <a:latin typeface="Avenir Book" panose="02000503020000020003" pitchFamily="2" charset="0"/>
              </a:rPr>
              <a:t>: For a given well-defined task, there exists self-attention weights, such that, ICL simulate a GD update. </a:t>
            </a:r>
          </a:p>
        </p:txBody>
      </p:sp>
      <p:sp>
        <p:nvSpPr>
          <p:cNvPr id="7" name="Content Placeholder 2">
            <a:extLst>
              <a:ext uri="{FF2B5EF4-FFF2-40B4-BE49-F238E27FC236}">
                <a16:creationId xmlns:a16="http://schemas.microsoft.com/office/drawing/2014/main" id="{17522668-ED46-02E6-8097-3469E0D5A3DA}"/>
              </a:ext>
            </a:extLst>
          </p:cNvPr>
          <p:cNvSpPr>
            <a:spLocks noGrp="1"/>
          </p:cNvSpPr>
          <p:nvPr>
            <p:ph idx="1"/>
          </p:nvPr>
        </p:nvSpPr>
        <p:spPr>
          <a:xfrm>
            <a:off x="838200" y="3428999"/>
            <a:ext cx="10515600" cy="2747963"/>
          </a:xfrm>
        </p:spPr>
        <p:txBody>
          <a:bodyPr/>
          <a:lstStyle/>
          <a:p>
            <a:r>
              <a:rPr lang="en-US" dirty="0"/>
              <a:t>Oswald et al.’s construction: </a:t>
            </a:r>
          </a:p>
          <a:p>
            <a:pPr lvl="1"/>
            <a:r>
              <a:rPr lang="en-US" dirty="0"/>
              <a:t>Architecture: </a:t>
            </a:r>
            <a:r>
              <a:rPr lang="en-US" u="sng" dirty="0"/>
              <a:t>Linear</a:t>
            </a:r>
            <a:r>
              <a:rPr lang="en-US" dirty="0"/>
              <a:t> self-attention </a:t>
            </a:r>
          </a:p>
          <a:p>
            <a:pPr lvl="1"/>
            <a:r>
              <a:rPr lang="en-US" dirty="0"/>
              <a:t>Task: Linear classification </a:t>
            </a:r>
          </a:p>
          <a:p>
            <a:pPr lvl="1"/>
            <a:r>
              <a:rPr lang="en-US" dirty="0"/>
              <a:t>Loss: l2 norm </a:t>
            </a:r>
          </a:p>
        </p:txBody>
      </p:sp>
      <p:sp>
        <p:nvSpPr>
          <p:cNvPr id="8" name="Rounded Rectangular Callout 7">
            <a:extLst>
              <a:ext uri="{FF2B5EF4-FFF2-40B4-BE49-F238E27FC236}">
                <a16:creationId xmlns:a16="http://schemas.microsoft.com/office/drawing/2014/main" id="{0321CE96-E822-730D-067B-2DE8611DE7C4}"/>
              </a:ext>
            </a:extLst>
          </p:cNvPr>
          <p:cNvSpPr/>
          <p:nvPr/>
        </p:nvSpPr>
        <p:spPr>
          <a:xfrm>
            <a:off x="7037438" y="3562785"/>
            <a:ext cx="4419600" cy="1487467"/>
          </a:xfrm>
          <a:prstGeom prst="wedgeRoundRectCallout">
            <a:avLst>
              <a:gd name="adj1" fmla="val -57999"/>
              <a:gd name="adj2" fmla="val -16611"/>
              <a:gd name="adj3" fmla="val 16667"/>
            </a:avLst>
          </a:prstGeom>
          <a:solidFill>
            <a:schemeClr val="accent1">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Many assumptions! </a:t>
            </a:r>
          </a:p>
          <a:p>
            <a:pPr algn="ctr"/>
            <a:r>
              <a:rPr lang="en-US" sz="2800" dirty="0">
                <a:solidFill>
                  <a:schemeClr val="tx1"/>
                </a:solidFill>
              </a:rPr>
              <a:t>How limiting are these?</a:t>
            </a:r>
            <a:br>
              <a:rPr lang="en-US" sz="2800" dirty="0">
                <a:solidFill>
                  <a:schemeClr val="tx1"/>
                </a:solidFill>
              </a:rPr>
            </a:br>
            <a:r>
              <a:rPr lang="en-US" sz="2800" dirty="0">
                <a:solidFill>
                  <a:schemeClr val="tx1"/>
                </a:solidFill>
              </a:rPr>
              <a:t>Do they hold in practice?</a:t>
            </a:r>
          </a:p>
        </p:txBody>
      </p:sp>
      <p:sp>
        <p:nvSpPr>
          <p:cNvPr id="3" name="TextBox 2">
            <a:extLst>
              <a:ext uri="{FF2B5EF4-FFF2-40B4-BE49-F238E27FC236}">
                <a16:creationId xmlns:a16="http://schemas.microsoft.com/office/drawing/2014/main" id="{3381A557-0383-86D5-BB14-E3C11D01AB31}"/>
              </a:ext>
            </a:extLst>
          </p:cNvPr>
          <p:cNvSpPr txBox="1"/>
          <p:nvPr/>
        </p:nvSpPr>
        <p:spPr>
          <a:xfrm rot="20532534">
            <a:off x="7136515" y="112572"/>
            <a:ext cx="1272048" cy="523220"/>
          </a:xfrm>
          <a:prstGeom prst="rect">
            <a:avLst/>
          </a:prstGeom>
          <a:noFill/>
        </p:spPr>
        <p:txBody>
          <a:bodyPr wrap="square">
            <a:spAutoFit/>
          </a:bodyPr>
          <a:lstStyle/>
          <a:p>
            <a:r>
              <a:rPr lang="en-US" sz="2800" b="1" dirty="0">
                <a:solidFill>
                  <a:srgbClr val="C00000"/>
                </a:solidFill>
                <a:latin typeface="Ink Free" panose="020F0502020204030204" pitchFamily="34" charset="0"/>
                <a:cs typeface="Ink Free" panose="020F0502020204030204" pitchFamily="34" charset="0"/>
              </a:rPr>
              <a:t>!= does</a:t>
            </a:r>
            <a:endParaRPr lang="en-US" sz="2800" b="1" dirty="0">
              <a:latin typeface="Ink Free" panose="020F0502020204030204" pitchFamily="34" charset="0"/>
              <a:cs typeface="Ink Free" panose="020F0502020204030204" pitchFamily="34" charset="0"/>
            </a:endParaRPr>
          </a:p>
        </p:txBody>
      </p:sp>
    </p:spTree>
    <p:extLst>
      <p:ext uri="{BB962C8B-B14F-4D97-AF65-F5344CB8AC3E}">
        <p14:creationId xmlns:p14="http://schemas.microsoft.com/office/powerpoint/2010/main" val="339257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a16="http://schemas.microsoft.com/office/drawing/2014/main" id="{2C6045AA-6AB9-6C52-9EB8-62F117924ED0}"/>
              </a:ext>
            </a:extLst>
          </p:cNvPr>
          <p:cNvSpPr/>
          <p:nvPr/>
        </p:nvSpPr>
        <p:spPr>
          <a:xfrm>
            <a:off x="1989927" y="2376205"/>
            <a:ext cx="8871626" cy="2781529"/>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3200" b="1" dirty="0">
              <a:latin typeface="Avenir Book" panose="02000503020000020003" pitchFamily="2" charset="0"/>
            </a:endParaRPr>
          </a:p>
        </p:txBody>
      </p:sp>
      <p:sp>
        <p:nvSpPr>
          <p:cNvPr id="2" name="Title 1">
            <a:extLst>
              <a:ext uri="{FF2B5EF4-FFF2-40B4-BE49-F238E27FC236}">
                <a16:creationId xmlns:a16="http://schemas.microsoft.com/office/drawing/2014/main" id="{CD6FFE11-5E2B-2272-6C6D-09B7C6363D3D}"/>
              </a:ext>
            </a:extLst>
          </p:cNvPr>
          <p:cNvSpPr>
            <a:spLocks noGrp="1"/>
          </p:cNvSpPr>
          <p:nvPr>
            <p:ph type="title"/>
          </p:nvPr>
        </p:nvSpPr>
        <p:spPr/>
        <p:txBody>
          <a:bodyPr/>
          <a:lstStyle/>
          <a:p>
            <a:r>
              <a:rPr lang="en-US" dirty="0"/>
              <a:t>The argument</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11FACF8F-5D6D-B3AA-5F15-EE09E5D6A404}"/>
                  </a:ext>
                </a:extLst>
              </p:cNvPr>
              <p:cNvSpPr/>
              <p:nvPr/>
            </p:nvSpPr>
            <p:spPr>
              <a:xfrm>
                <a:off x="2980935" y="2990703"/>
                <a:ext cx="1259636" cy="11582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mbria Math" panose="02040503050406030204" pitchFamily="18" charset="0"/>
                  </a:rPr>
                  <a:t>Internal model</a:t>
                </a:r>
                <a:endParaRPr lang="en-US" b="0"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0</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Θ</m:t>
                      </m:r>
                    </m:oMath>
                  </m:oMathPara>
                </a14:m>
                <a:endParaRPr lang="en-US" dirty="0"/>
              </a:p>
            </p:txBody>
          </p:sp>
        </mc:Choice>
        <mc:Fallback xmlns="">
          <p:sp>
            <p:nvSpPr>
              <p:cNvPr id="5" name="Rounded Rectangle 4">
                <a:extLst>
                  <a:ext uri="{FF2B5EF4-FFF2-40B4-BE49-F238E27FC236}">
                    <a16:creationId xmlns:a16="http://schemas.microsoft.com/office/drawing/2014/main" id="{11FACF8F-5D6D-B3AA-5F15-EE09E5D6A404}"/>
                  </a:ext>
                </a:extLst>
              </p:cNvPr>
              <p:cNvSpPr>
                <a:spLocks noRot="1" noChangeAspect="1" noMove="1" noResize="1" noEditPoints="1" noAdjustHandles="1" noChangeArrowheads="1" noChangeShapeType="1" noTextEdit="1"/>
              </p:cNvSpPr>
              <p:nvPr/>
            </p:nvSpPr>
            <p:spPr>
              <a:xfrm>
                <a:off x="2980935" y="2990703"/>
                <a:ext cx="1259636" cy="1158240"/>
              </a:xfrm>
              <a:prstGeom prst="roundRect">
                <a:avLst/>
              </a:prstGeom>
              <a:blipFill>
                <a:blip r:embed="rId3"/>
                <a:stretch>
                  <a:fillRect/>
                </a:stretch>
              </a:blipFill>
            </p:spPr>
            <p:txBody>
              <a:bodyPr/>
              <a:lstStyle/>
              <a:p>
                <a:r>
                  <a:rPr lang="en-US">
                    <a:noFill/>
                  </a:rPr>
                  <a:t> </a:t>
                </a:r>
              </a:p>
            </p:txBody>
          </p:sp>
        </mc:Fallback>
      </mc:AlternateContent>
      <p:sp>
        <p:nvSpPr>
          <p:cNvPr id="6" name="Rounded Rectangle 5">
            <a:extLst>
              <a:ext uri="{FF2B5EF4-FFF2-40B4-BE49-F238E27FC236}">
                <a16:creationId xmlns:a16="http://schemas.microsoft.com/office/drawing/2014/main" id="{E5ECCB9A-DD91-B9B3-556F-7917ECC113B3}"/>
              </a:ext>
            </a:extLst>
          </p:cNvPr>
          <p:cNvSpPr/>
          <p:nvPr/>
        </p:nvSpPr>
        <p:spPr>
          <a:xfrm>
            <a:off x="227836" y="3194062"/>
            <a:ext cx="1422401" cy="13255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venir Book" panose="02000503020000020003" pitchFamily="2" charset="0"/>
            </a:endParaRPr>
          </a:p>
          <a:p>
            <a:pPr algn="ctr"/>
            <a:endParaRPr lang="en-US" b="0" dirty="0">
              <a:solidFill>
                <a:schemeClr val="tx1"/>
              </a:solidFill>
              <a:latin typeface="Avenir Book" panose="02000503020000020003" pitchFamily="2" charset="0"/>
            </a:endParaRPr>
          </a:p>
        </p:txBody>
      </p:sp>
      <p:cxnSp>
        <p:nvCxnSpPr>
          <p:cNvPr id="8" name="Elbow Connector 7">
            <a:extLst>
              <a:ext uri="{FF2B5EF4-FFF2-40B4-BE49-F238E27FC236}">
                <a16:creationId xmlns:a16="http://schemas.microsoft.com/office/drawing/2014/main" id="{A2C1CA81-83BF-F05E-7BD4-4D95E53A3732}"/>
              </a:ext>
            </a:extLst>
          </p:cNvPr>
          <p:cNvCxnSpPr>
            <a:cxnSpLocks/>
            <a:endCxn id="5" idx="1"/>
          </p:cNvCxnSpPr>
          <p:nvPr/>
        </p:nvCxnSpPr>
        <p:spPr>
          <a:xfrm flipV="1">
            <a:off x="1650237" y="3569823"/>
            <a:ext cx="1330698" cy="14741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6BDC4DF-278B-130F-B81D-26877E2295A0}"/>
              </a:ext>
            </a:extLst>
          </p:cNvPr>
          <p:cNvCxnSpPr/>
          <p:nvPr/>
        </p:nvCxnSpPr>
        <p:spPr>
          <a:xfrm>
            <a:off x="339596" y="4162756"/>
            <a:ext cx="119888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Process 14">
            <a:extLst>
              <a:ext uri="{FF2B5EF4-FFF2-40B4-BE49-F238E27FC236}">
                <a16:creationId xmlns:a16="http://schemas.microsoft.com/office/drawing/2014/main" id="{B8838EE9-1A77-B9C5-D2D8-430644C164F8}"/>
              </a:ext>
            </a:extLst>
          </p:cNvPr>
          <p:cNvSpPr/>
          <p:nvPr/>
        </p:nvSpPr>
        <p:spPr>
          <a:xfrm>
            <a:off x="4764423" y="3201489"/>
            <a:ext cx="3403600" cy="724226"/>
          </a:xfrm>
          <a:prstGeom prst="flowChartProcess">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Update internal model using in-context demos in forward pass </a:t>
            </a:r>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A9FEC93E-C809-D644-6B84-3EFD47E41AF9}"/>
                  </a:ext>
                </a:extLst>
              </p:cNvPr>
              <p:cNvSpPr/>
              <p:nvPr/>
            </p:nvSpPr>
            <p:spPr>
              <a:xfrm>
                <a:off x="8686387" y="2989080"/>
                <a:ext cx="1259636" cy="11582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0</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𝑊</m:t>
                      </m:r>
                    </m:oMath>
                  </m:oMathPara>
                </a14:m>
                <a:endParaRPr lang="en-US" dirty="0"/>
              </a:p>
            </p:txBody>
          </p:sp>
        </mc:Choice>
        <mc:Fallback xmlns="">
          <p:sp>
            <p:nvSpPr>
              <p:cNvPr id="16" name="Rounded Rectangle 15">
                <a:extLst>
                  <a:ext uri="{FF2B5EF4-FFF2-40B4-BE49-F238E27FC236}">
                    <a16:creationId xmlns:a16="http://schemas.microsoft.com/office/drawing/2014/main" id="{A9FEC93E-C809-D644-6B84-3EFD47E41AF9}"/>
                  </a:ext>
                </a:extLst>
              </p:cNvPr>
              <p:cNvSpPr>
                <a:spLocks noRot="1" noChangeAspect="1" noMove="1" noResize="1" noEditPoints="1" noAdjustHandles="1" noChangeArrowheads="1" noChangeShapeType="1" noTextEdit="1"/>
              </p:cNvSpPr>
              <p:nvPr/>
            </p:nvSpPr>
            <p:spPr>
              <a:xfrm>
                <a:off x="8686387" y="2989080"/>
                <a:ext cx="1259636" cy="1158240"/>
              </a:xfrm>
              <a:prstGeom prst="roundRect">
                <a:avLst/>
              </a:prstGeom>
              <a:blipFill>
                <a:blip r:embed="rId4"/>
                <a:stretch>
                  <a:fillRect/>
                </a:stretch>
              </a:blipFill>
            </p:spPr>
            <p:txBody>
              <a:bodyPr/>
              <a:lstStyle/>
              <a:p>
                <a:r>
                  <a:rPr lang="en-US">
                    <a:noFill/>
                  </a:rPr>
                  <a:t> </a:t>
                </a:r>
              </a:p>
            </p:txBody>
          </p:sp>
        </mc:Fallback>
      </mc:AlternateContent>
      <p:cxnSp>
        <p:nvCxnSpPr>
          <p:cNvPr id="20" name="Elbow Connector 19">
            <a:extLst>
              <a:ext uri="{FF2B5EF4-FFF2-40B4-BE49-F238E27FC236}">
                <a16:creationId xmlns:a16="http://schemas.microsoft.com/office/drawing/2014/main" id="{C99252B8-F442-5453-D40D-5A0209DFCD66}"/>
              </a:ext>
            </a:extLst>
          </p:cNvPr>
          <p:cNvCxnSpPr>
            <a:cxnSpLocks/>
          </p:cNvCxnSpPr>
          <p:nvPr/>
        </p:nvCxnSpPr>
        <p:spPr>
          <a:xfrm>
            <a:off x="1650237" y="4293704"/>
            <a:ext cx="6048667" cy="242360"/>
          </a:xfrm>
          <a:prstGeom prst="bentConnector3">
            <a:avLst>
              <a:gd name="adj1" fmla="val 32582"/>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Rounded Rectangle 25">
                <a:extLst>
                  <a:ext uri="{FF2B5EF4-FFF2-40B4-BE49-F238E27FC236}">
                    <a16:creationId xmlns:a16="http://schemas.microsoft.com/office/drawing/2014/main" id="{54056C57-9EA0-741E-3B91-7B73C554CBD8}"/>
                  </a:ext>
                </a:extLst>
              </p:cNvPr>
              <p:cNvSpPr/>
              <p:nvPr/>
            </p:nvSpPr>
            <p:spPr>
              <a:xfrm>
                <a:off x="11236197" y="3406298"/>
                <a:ext cx="720192" cy="60994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𝑡</m:t>
                          </m:r>
                        </m:sub>
                      </m:sSub>
                    </m:oMath>
                  </m:oMathPara>
                </a14:m>
                <a:endParaRPr lang="en-US" b="0" dirty="0">
                  <a:solidFill>
                    <a:schemeClr val="tx1"/>
                  </a:solidFill>
                  <a:latin typeface="Avenir Book" panose="02000503020000020003" pitchFamily="2" charset="0"/>
                </a:endParaRPr>
              </a:p>
            </p:txBody>
          </p:sp>
        </mc:Choice>
        <mc:Fallback xmlns="">
          <p:sp>
            <p:nvSpPr>
              <p:cNvPr id="26" name="Rounded Rectangle 25">
                <a:extLst>
                  <a:ext uri="{FF2B5EF4-FFF2-40B4-BE49-F238E27FC236}">
                    <a16:creationId xmlns:a16="http://schemas.microsoft.com/office/drawing/2014/main" id="{54056C57-9EA0-741E-3B91-7B73C554CBD8}"/>
                  </a:ext>
                </a:extLst>
              </p:cNvPr>
              <p:cNvSpPr>
                <a:spLocks noRot="1" noChangeAspect="1" noMove="1" noResize="1" noEditPoints="1" noAdjustHandles="1" noChangeArrowheads="1" noChangeShapeType="1" noTextEdit="1"/>
              </p:cNvSpPr>
              <p:nvPr/>
            </p:nvSpPr>
            <p:spPr>
              <a:xfrm>
                <a:off x="11236197" y="3406298"/>
                <a:ext cx="720192" cy="609947"/>
              </a:xfrm>
              <a:prstGeom prst="roundRect">
                <a:avLst/>
              </a:prstGeom>
              <a:blipFill>
                <a:blip r:embed="rId5"/>
                <a:stretch>
                  <a:fillRect/>
                </a:stretch>
              </a:blipFill>
              <a:ln>
                <a:noFill/>
              </a:ln>
            </p:spPr>
            <p:txBody>
              <a:bodyPr/>
              <a:lstStyle/>
              <a:p>
                <a:r>
                  <a:rPr lang="en-US">
                    <a:noFill/>
                  </a:rPr>
                  <a:t> </a:t>
                </a:r>
              </a:p>
            </p:txBody>
          </p:sp>
        </mc:Fallback>
      </mc:AlternateContent>
      <p:cxnSp>
        <p:nvCxnSpPr>
          <p:cNvPr id="29" name="Elbow Connector 28">
            <a:extLst>
              <a:ext uri="{FF2B5EF4-FFF2-40B4-BE49-F238E27FC236}">
                <a16:creationId xmlns:a16="http://schemas.microsoft.com/office/drawing/2014/main" id="{D481DC27-8537-ABFF-1393-F3F127086CC8}"/>
              </a:ext>
            </a:extLst>
          </p:cNvPr>
          <p:cNvCxnSpPr>
            <a:cxnSpLocks/>
          </p:cNvCxnSpPr>
          <p:nvPr/>
        </p:nvCxnSpPr>
        <p:spPr>
          <a:xfrm flipV="1">
            <a:off x="7698904" y="4219638"/>
            <a:ext cx="1632031" cy="316426"/>
          </a:xfrm>
          <a:prstGeom prst="bentConnector3">
            <a:avLst>
              <a:gd name="adj1" fmla="val 99860"/>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9A38A93D-B169-67DD-18A3-FDA65B7229C6}"/>
              </a:ext>
            </a:extLst>
          </p:cNvPr>
          <p:cNvSpPr txBox="1"/>
          <p:nvPr/>
        </p:nvSpPr>
        <p:spPr>
          <a:xfrm>
            <a:off x="4744103" y="4189891"/>
            <a:ext cx="3423920" cy="375920"/>
          </a:xfrm>
          <a:prstGeom prst="rect">
            <a:avLst/>
          </a:prstGeom>
          <a:noFill/>
        </p:spPr>
        <p:txBody>
          <a:bodyPr wrap="square" rtlCol="0">
            <a:spAutoFit/>
          </a:bodyPr>
          <a:lstStyle/>
          <a:p>
            <a:r>
              <a:rPr lang="en-US" dirty="0"/>
              <a:t>Use updated model for inference</a:t>
            </a:r>
          </a:p>
        </p:txBody>
      </p:sp>
      <p:cxnSp>
        <p:nvCxnSpPr>
          <p:cNvPr id="38" name="Elbow Connector 37">
            <a:extLst>
              <a:ext uri="{FF2B5EF4-FFF2-40B4-BE49-F238E27FC236}">
                <a16:creationId xmlns:a16="http://schemas.microsoft.com/office/drawing/2014/main" id="{B36CBC5F-9F10-0791-05B5-D2EC46F9F4E9}"/>
              </a:ext>
            </a:extLst>
          </p:cNvPr>
          <p:cNvCxnSpPr>
            <a:cxnSpLocks/>
            <a:stCxn id="16" idx="3"/>
            <a:endCxn id="26" idx="1"/>
          </p:cNvCxnSpPr>
          <p:nvPr/>
        </p:nvCxnSpPr>
        <p:spPr>
          <a:xfrm>
            <a:off x="9946023" y="3568200"/>
            <a:ext cx="1290174" cy="14307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3">
            <a:extLst>
              <a:ext uri="{FF2B5EF4-FFF2-40B4-BE49-F238E27FC236}">
                <a16:creationId xmlns:a16="http://schemas.microsoft.com/office/drawing/2014/main" id="{EF197100-B0A5-455A-CCC7-B899776D0532}"/>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6</a:t>
            </a:fld>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3D61579-DBFF-D65A-DE8C-627280E58413}"/>
                  </a:ext>
                </a:extLst>
              </p:cNvPr>
              <p:cNvSpPr txBox="1"/>
              <p:nvPr/>
            </p:nvSpPr>
            <p:spPr>
              <a:xfrm>
                <a:off x="309218" y="3194062"/>
                <a:ext cx="1259636" cy="92333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1</m:t>
                          </m:r>
                        </m:sub>
                      </m:sSub>
                    </m:oMath>
                  </m:oMathPara>
                </a14:m>
                <a:endParaRPr lang="en-US" b="0" dirty="0">
                  <a:solidFill>
                    <a:schemeClr val="tx1"/>
                  </a:solidFill>
                  <a:latin typeface="Avenir Book" panose="02000503020000020003" pitchFamily="2" charset="0"/>
                </a:endParaRPr>
              </a:p>
              <a:p>
                <a:pPr algn="ctr"/>
                <a:r>
                  <a:rPr lang="en-US" b="0" dirty="0">
                    <a:solidFill>
                      <a:schemeClr val="tx1"/>
                    </a:solidFill>
                    <a:latin typeface="Avenir Book" panose="02000503020000020003" pitchFamily="2" charset="0"/>
                  </a:rPr>
                  <a:t>…</a:t>
                </a:r>
              </a:p>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𝑛</m:t>
                          </m:r>
                        </m:sub>
                      </m:sSub>
                      <m:r>
                        <a:rPr lang="en-US" i="1">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𝑛</m:t>
                          </m:r>
                        </m:sub>
                      </m:sSub>
                    </m:oMath>
                  </m:oMathPara>
                </a14:m>
                <a:endParaRPr lang="en-US" dirty="0"/>
              </a:p>
            </p:txBody>
          </p:sp>
        </mc:Choice>
        <mc:Fallback xmlns="">
          <p:sp>
            <p:nvSpPr>
              <p:cNvPr id="7" name="TextBox 6">
                <a:extLst>
                  <a:ext uri="{FF2B5EF4-FFF2-40B4-BE49-F238E27FC236}">
                    <a16:creationId xmlns:a16="http://schemas.microsoft.com/office/drawing/2014/main" id="{13D61579-DBFF-D65A-DE8C-627280E58413}"/>
                  </a:ext>
                </a:extLst>
              </p:cNvPr>
              <p:cNvSpPr txBox="1">
                <a:spLocks noRot="1" noChangeAspect="1" noMove="1" noResize="1" noEditPoints="1" noAdjustHandles="1" noChangeArrowheads="1" noChangeShapeType="1" noTextEdit="1"/>
              </p:cNvSpPr>
              <p:nvPr/>
            </p:nvSpPr>
            <p:spPr>
              <a:xfrm>
                <a:off x="309218" y="3194062"/>
                <a:ext cx="1259636" cy="923330"/>
              </a:xfrm>
              <a:prstGeom prst="rect">
                <a:avLst/>
              </a:prstGeom>
              <a:blipFill>
                <a:blip r:embed="rId7"/>
                <a:stretch>
                  <a:fillRect b="-2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7BBE6AF-CD40-6717-84F0-7CC77844FE3E}"/>
                  </a:ext>
                </a:extLst>
              </p:cNvPr>
              <p:cNvSpPr txBox="1"/>
              <p:nvPr/>
            </p:nvSpPr>
            <p:spPr>
              <a:xfrm>
                <a:off x="701417" y="4155089"/>
                <a:ext cx="5325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𝑡</m:t>
                          </m:r>
                        </m:sub>
                      </m:sSub>
                      <m:r>
                        <a:rPr lang="en-US" i="1" smtClean="0">
                          <a:solidFill>
                            <a:schemeClr val="tx1"/>
                          </a:solidFill>
                          <a:latin typeface="Cambria Math" panose="02040503050406030204" pitchFamily="18" charset="0"/>
                        </a:rPr>
                        <m:t>, </m:t>
                      </m:r>
                    </m:oMath>
                  </m:oMathPara>
                </a14:m>
                <a:endParaRPr lang="en-US" dirty="0"/>
              </a:p>
            </p:txBody>
          </p:sp>
        </mc:Choice>
        <mc:Fallback xmlns="">
          <p:sp>
            <p:nvSpPr>
              <p:cNvPr id="10" name="TextBox 9">
                <a:extLst>
                  <a:ext uri="{FF2B5EF4-FFF2-40B4-BE49-F238E27FC236}">
                    <a16:creationId xmlns:a16="http://schemas.microsoft.com/office/drawing/2014/main" id="{57BBE6AF-CD40-6717-84F0-7CC77844FE3E}"/>
                  </a:ext>
                </a:extLst>
              </p:cNvPr>
              <p:cNvSpPr txBox="1">
                <a:spLocks noRot="1" noChangeAspect="1" noMove="1" noResize="1" noEditPoints="1" noAdjustHandles="1" noChangeArrowheads="1" noChangeShapeType="1" noTextEdit="1"/>
              </p:cNvSpPr>
              <p:nvPr/>
            </p:nvSpPr>
            <p:spPr>
              <a:xfrm>
                <a:off x="701417" y="4155089"/>
                <a:ext cx="532572" cy="369332"/>
              </a:xfrm>
              <a:prstGeom prst="rect">
                <a:avLst/>
              </a:prstGeom>
              <a:blipFill>
                <a:blip r:embed="rId8"/>
                <a:stretch>
                  <a:fillRect r="-2381" b="-13333"/>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D10779DD-4FAC-68E2-7C1C-4A5EAD3F7DB8}"/>
              </a:ext>
            </a:extLst>
          </p:cNvPr>
          <p:cNvCxnSpPr>
            <a:cxnSpLocks/>
            <a:stCxn id="5" idx="3"/>
            <a:endCxn id="15" idx="1"/>
          </p:cNvCxnSpPr>
          <p:nvPr/>
        </p:nvCxnSpPr>
        <p:spPr>
          <a:xfrm flipV="1">
            <a:off x="4240571" y="3563602"/>
            <a:ext cx="523852" cy="62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29EA839-CF07-D49D-C59B-0893E7303E14}"/>
              </a:ext>
            </a:extLst>
          </p:cNvPr>
          <p:cNvCxnSpPr>
            <a:cxnSpLocks/>
            <a:stCxn id="15" idx="3"/>
            <a:endCxn id="16" idx="1"/>
          </p:cNvCxnSpPr>
          <p:nvPr/>
        </p:nvCxnSpPr>
        <p:spPr>
          <a:xfrm>
            <a:off x="8168023" y="3563602"/>
            <a:ext cx="518364" cy="45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6227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26" grpId="0" animBg="1"/>
      <p:bldP spid="37"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FE11-5E2B-2272-6C6D-09B7C6363D3D}"/>
              </a:ext>
            </a:extLst>
          </p:cNvPr>
          <p:cNvSpPr>
            <a:spLocks noGrp="1"/>
          </p:cNvSpPr>
          <p:nvPr>
            <p:ph type="title"/>
          </p:nvPr>
        </p:nvSpPr>
        <p:spPr/>
        <p:txBody>
          <a:bodyPr/>
          <a:lstStyle/>
          <a:p>
            <a:r>
              <a:rPr lang="en-US" dirty="0"/>
              <a:t>But here’s the thing …</a:t>
            </a:r>
          </a:p>
        </p:txBody>
      </p:sp>
      <p:sp>
        <p:nvSpPr>
          <p:cNvPr id="5" name="Rounded Rectangle 4">
            <a:extLst>
              <a:ext uri="{FF2B5EF4-FFF2-40B4-BE49-F238E27FC236}">
                <a16:creationId xmlns:a16="http://schemas.microsoft.com/office/drawing/2014/main" id="{8BFB9E02-BDA4-D108-69CE-CDB5EEE44B52}"/>
              </a:ext>
            </a:extLst>
          </p:cNvPr>
          <p:cNvSpPr/>
          <p:nvPr/>
        </p:nvSpPr>
        <p:spPr>
          <a:xfrm>
            <a:off x="1043267" y="4028713"/>
            <a:ext cx="10105466" cy="1681805"/>
          </a:xfrm>
          <a:prstGeom prst="roundRect">
            <a:avLst/>
          </a:prstGeom>
          <a:solidFill>
            <a:schemeClr val="accent4">
              <a:lumMod val="20000"/>
              <a:lumOff val="80000"/>
            </a:schemeClr>
          </a:solidFill>
          <a:ln>
            <a:solidFill>
              <a:schemeClr val="accent1">
                <a:lumMod val="75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The functional nature of ICL </a:t>
            </a:r>
            <a:br>
              <a:rPr lang="en-US" sz="4000" dirty="0">
                <a:solidFill>
                  <a:schemeClr val="tx1"/>
                </a:solidFill>
              </a:rPr>
            </a:br>
            <a:r>
              <a:rPr lang="en-US" sz="4000" dirty="0">
                <a:solidFill>
                  <a:schemeClr val="tx1"/>
                </a:solidFill>
              </a:rPr>
              <a:t>(and its equivalence to GD) </a:t>
            </a:r>
            <a:r>
              <a:rPr lang="en-US" sz="4000" dirty="0">
                <a:solidFill>
                  <a:srgbClr val="0070C0"/>
                </a:solidFill>
              </a:rPr>
              <a:t>remains unclear</a:t>
            </a:r>
            <a:r>
              <a:rPr lang="en-US" sz="4000" dirty="0">
                <a:solidFill>
                  <a:schemeClr val="tx1"/>
                </a:solidFill>
              </a:rPr>
              <a:t>.</a:t>
            </a:r>
          </a:p>
        </p:txBody>
      </p:sp>
      <p:sp>
        <p:nvSpPr>
          <p:cNvPr id="8" name="TextBox 7">
            <a:extLst>
              <a:ext uri="{FF2B5EF4-FFF2-40B4-BE49-F238E27FC236}">
                <a16:creationId xmlns:a16="http://schemas.microsoft.com/office/drawing/2014/main" id="{0EE589EB-6DF5-15E2-C801-977A28AE5A92}"/>
              </a:ext>
            </a:extLst>
          </p:cNvPr>
          <p:cNvSpPr txBox="1"/>
          <p:nvPr/>
        </p:nvSpPr>
        <p:spPr>
          <a:xfrm>
            <a:off x="2205315" y="1883925"/>
            <a:ext cx="7781365" cy="1754326"/>
          </a:xfrm>
          <a:prstGeom prst="rect">
            <a:avLst/>
          </a:prstGeom>
          <a:noFill/>
        </p:spPr>
        <p:txBody>
          <a:bodyPr wrap="square">
            <a:spAutoFit/>
          </a:bodyPr>
          <a:lstStyle/>
          <a:p>
            <a:pPr algn="ctr"/>
            <a:r>
              <a:rPr lang="en-US" sz="3600" dirty="0">
                <a:solidFill>
                  <a:schemeClr val="tx1"/>
                </a:solidFill>
              </a:rPr>
              <a:t>These theories make</a:t>
            </a:r>
            <a:br>
              <a:rPr lang="en-US" sz="3600" dirty="0">
                <a:solidFill>
                  <a:schemeClr val="tx1"/>
                </a:solidFill>
              </a:rPr>
            </a:br>
            <a:r>
              <a:rPr lang="en-US" sz="3600" dirty="0">
                <a:solidFill>
                  <a:schemeClr val="tx1"/>
                </a:solidFill>
              </a:rPr>
              <a:t> </a:t>
            </a:r>
            <a:r>
              <a:rPr lang="en-US" sz="3600" dirty="0">
                <a:solidFill>
                  <a:srgbClr val="FF0000"/>
                </a:solidFill>
              </a:rPr>
              <a:t>oversimplified</a:t>
            </a:r>
            <a:r>
              <a:rPr lang="en-US" sz="3600" dirty="0">
                <a:solidFill>
                  <a:schemeClr val="tx1"/>
                </a:solidFill>
              </a:rPr>
              <a:t> and sometimes </a:t>
            </a:r>
            <a:r>
              <a:rPr lang="en-US" sz="3600" dirty="0">
                <a:solidFill>
                  <a:srgbClr val="FF0000"/>
                </a:solidFill>
              </a:rPr>
              <a:t>unrealistic</a:t>
            </a:r>
            <a:r>
              <a:rPr lang="en-US" sz="3600" dirty="0">
                <a:solidFill>
                  <a:schemeClr val="tx1"/>
                </a:solidFill>
              </a:rPr>
              <a:t> assumptions. </a:t>
            </a:r>
          </a:p>
        </p:txBody>
      </p:sp>
      <p:sp>
        <p:nvSpPr>
          <p:cNvPr id="3" name="Slide Number Placeholder 3">
            <a:extLst>
              <a:ext uri="{FF2B5EF4-FFF2-40B4-BE49-F238E27FC236}">
                <a16:creationId xmlns:a16="http://schemas.microsoft.com/office/drawing/2014/main" id="{09D6D5AD-1568-7ADC-3E6E-1C52C529B899}"/>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7</a:t>
            </a:fld>
            <a:endParaRPr lang="en-US" dirty="0"/>
          </a:p>
        </p:txBody>
      </p:sp>
    </p:spTree>
    <p:extLst>
      <p:ext uri="{BB962C8B-B14F-4D97-AF65-F5344CB8AC3E}">
        <p14:creationId xmlns:p14="http://schemas.microsoft.com/office/powerpoint/2010/main" val="396785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FE11-5E2B-2272-6C6D-09B7C6363D3D}"/>
              </a:ext>
            </a:extLst>
          </p:cNvPr>
          <p:cNvSpPr>
            <a:spLocks noGrp="1"/>
          </p:cNvSpPr>
          <p:nvPr>
            <p:ph type="title"/>
          </p:nvPr>
        </p:nvSpPr>
        <p:spPr/>
        <p:txBody>
          <a:bodyPr/>
          <a:lstStyle/>
          <a:p>
            <a:r>
              <a:rPr lang="en-US" dirty="0"/>
              <a:t>Evolution of this theory</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E42206C-2E12-5D60-C6B5-8FA8B3952146}"/>
                  </a:ext>
                </a:extLst>
              </p:cNvPr>
              <p:cNvSpPr txBox="1"/>
              <p:nvPr/>
            </p:nvSpPr>
            <p:spPr>
              <a:xfrm>
                <a:off x="818552" y="1478423"/>
                <a:ext cx="10515599" cy="4678204"/>
              </a:xfrm>
              <a:prstGeom prst="rect">
                <a:avLst/>
              </a:prstGeom>
              <a:noFill/>
            </p:spPr>
            <p:txBody>
              <a:bodyPr wrap="square" rtlCol="0">
                <a:spAutoFit/>
              </a:bodyPr>
              <a:lstStyle/>
              <a:p>
                <a:pPr marL="342900" indent="-342900">
                  <a:buFont typeface="+mj-lt"/>
                  <a:buAutoNum type="arabicPeriod"/>
                </a:pPr>
                <a:r>
                  <a:rPr lang="en-US" sz="2000" i="1" dirty="0"/>
                  <a:t>In-context Learning can be </a:t>
                </a:r>
                <a:r>
                  <a:rPr lang="en-US" sz="2000" b="1" i="1" dirty="0"/>
                  <a:t>interpreted</a:t>
                </a:r>
                <a:r>
                  <a:rPr lang="en-US" sz="2000" i="1" dirty="0"/>
                  <a:t> as implicit finetuning.</a:t>
                </a:r>
                <a:r>
                  <a:rPr lang="en-US" sz="2000" dirty="0"/>
                  <a:t> [Dai+, 2022]</a:t>
                </a:r>
                <a:endParaRPr lang="en-US" dirty="0"/>
              </a:p>
              <a:p>
                <a:pPr lvl="1"/>
                <a:endParaRPr lang="en-US" dirty="0"/>
              </a:p>
              <a:p>
                <a:pPr lvl="1"/>
                <a:r>
                  <a:rPr lang="en-US" dirty="0">
                    <a:latin typeface="Aptos Light" panose="020B0004020202020204" pitchFamily="34" charset="0"/>
                  </a:rPr>
                  <a:t>Show that transformer attention has a dual form of gradient descent:</a:t>
                </a:r>
              </a:p>
              <a:p>
                <a:pPr lvl="1"/>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ea typeface="Cambria Math" panose="02040503050406030204" pitchFamily="18" charset="0"/>
                        </a:rPr>
                        <m:t>ℱ</m:t>
                      </m:r>
                      <m:d>
                        <m:dPr>
                          <m:ctrlPr>
                            <a:rPr lang="en-US"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x</m:t>
                          </m:r>
                        </m:e>
                      </m:d>
                      <m:r>
                        <a:rPr lang="en-US" b="0" i="0"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W</m:t>
                              </m:r>
                            </m:e>
                            <m:sub>
                              <m:r>
                                <a:rPr lang="en-US" b="0" i="0" smtClean="0">
                                  <a:latin typeface="Cambria Math" panose="02040503050406030204" pitchFamily="18" charset="0"/>
                                  <a:ea typeface="Cambria Math" panose="02040503050406030204" pitchFamily="18" charset="0"/>
                                </a:rPr>
                                <m:t>0</m:t>
                              </m:r>
                            </m:sub>
                          </m:sSub>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ΔW</m:t>
                          </m:r>
                        </m:e>
                      </m:d>
                      <m:r>
                        <m:rPr>
                          <m:sty m:val="p"/>
                        </m:rPr>
                        <a:rPr lang="en-US" b="0" i="0" smtClean="0">
                          <a:latin typeface="Cambria Math" panose="02040503050406030204" pitchFamily="18" charset="0"/>
                          <a:ea typeface="Cambria Math" panose="02040503050406030204" pitchFamily="18" charset="0"/>
                        </a:rPr>
                        <m:t>x</m:t>
                      </m:r>
                      <m:r>
                        <a:rPr lang="en-US" b="0"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W</m:t>
                          </m:r>
                        </m:e>
                        <m:sub>
                          <m:r>
                            <a:rPr lang="en-US" b="0" i="0" smtClean="0">
                              <a:latin typeface="Cambria Math" panose="02040503050406030204" pitchFamily="18" charset="0"/>
                              <a:ea typeface="Cambria Math" panose="02040503050406030204" pitchFamily="18" charset="0"/>
                            </a:rPr>
                            <m:t>0</m:t>
                          </m:r>
                        </m:sub>
                      </m:sSub>
                      <m:r>
                        <m:rPr>
                          <m:sty m:val="p"/>
                        </m:rPr>
                        <a:rPr lang="en-US" b="0" i="0" smtClean="0">
                          <a:latin typeface="Cambria Math" panose="02040503050406030204" pitchFamily="18" charset="0"/>
                          <a:ea typeface="Cambria Math" panose="02040503050406030204" pitchFamily="18" charset="0"/>
                        </a:rPr>
                        <m:t>x</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LinearAttn</m:t>
                      </m:r>
                      <m:d>
                        <m:dPr>
                          <m:ctrlPr>
                            <a:rPr lang="en-US"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E</m:t>
                          </m:r>
                          <m:r>
                            <a:rPr lang="en-US" b="0" i="0" smtClean="0">
                              <a:latin typeface="Cambria Math" panose="02040503050406030204" pitchFamily="18" charset="0"/>
                              <a:ea typeface="Cambria Math" panose="02040503050406030204" pitchFamily="18" charset="0"/>
                            </a:rPr>
                            <m:t>, </m:t>
                          </m:r>
                          <m:sSup>
                            <m:sSupPr>
                              <m:ctrlPr>
                                <a:rPr lang="en-US"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X</m:t>
                              </m:r>
                            </m:e>
                            <m:sup>
                              <m:r>
                                <a:rPr lang="en-US" b="0" i="0" smtClean="0">
                                  <a:latin typeface="Cambria Math" panose="02040503050406030204" pitchFamily="18" charset="0"/>
                                  <a:ea typeface="Cambria Math" panose="02040503050406030204" pitchFamily="18" charset="0"/>
                                </a:rPr>
                                <m:t>′</m:t>
                              </m:r>
                            </m:sup>
                          </m:sSup>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x</m:t>
                          </m:r>
                        </m:e>
                      </m:d>
                    </m:oMath>
                  </m:oMathPara>
                </a14:m>
                <a:endParaRPr lang="en-US" dirty="0">
                  <a:latin typeface="Aptos Light" panose="020B0004020202020204" pitchFamily="34" charset="0"/>
                </a:endParaRPr>
              </a:p>
              <a:p>
                <a:endParaRPr lang="en-US" dirty="0"/>
              </a:p>
              <a:p>
                <a:endParaRPr lang="en-US" dirty="0"/>
              </a:p>
              <a:p>
                <a:pPr marL="457200" indent="-457200">
                  <a:buFont typeface="+mj-lt"/>
                  <a:buAutoNum type="arabicPeriod" startAt="2"/>
                </a:pPr>
                <a:r>
                  <a:rPr lang="en-US" sz="2000" i="1" dirty="0"/>
                  <a:t>Hand crafted transformer weights that simulate gradient descent.</a:t>
                </a:r>
                <a:r>
                  <a:rPr lang="en-US" sz="2000" dirty="0"/>
                  <a:t> [</a:t>
                </a:r>
                <a:r>
                  <a:rPr lang="en-US" sz="2000" dirty="0" err="1"/>
                  <a:t>Akyurek</a:t>
                </a:r>
                <a:r>
                  <a:rPr lang="en-US" sz="2000" dirty="0"/>
                  <a:t>+, 2022]</a:t>
                </a:r>
              </a:p>
              <a:p>
                <a:pPr lvl="1"/>
                <a:endParaRPr lang="en-US" dirty="0"/>
              </a:p>
              <a:p>
                <a:pPr lvl="1"/>
                <a:r>
                  <a:rPr lang="en-US" dirty="0">
                    <a:latin typeface="Aptos Light" panose="020B0004020202020204" pitchFamily="34" charset="0"/>
                    <a:cs typeface="Arial" panose="020B0604020202020204" pitchFamily="34" charset="0"/>
                  </a:rPr>
                  <a:t>These weights can </a:t>
                </a:r>
                <a:r>
                  <a:rPr lang="en-US" b="1" dirty="0">
                    <a:latin typeface="Aptos" panose="020B0004020202020204" pitchFamily="34" charset="0"/>
                    <a:cs typeface="Arial" panose="020B0604020202020204" pitchFamily="34" charset="0"/>
                  </a:rPr>
                  <a:t>imitate</a:t>
                </a:r>
                <a:r>
                  <a:rPr lang="en-US" dirty="0">
                    <a:latin typeface="Aptos Light" panose="020B0004020202020204" pitchFamily="34" charset="0"/>
                    <a:cs typeface="Arial" panose="020B0604020202020204" pitchFamily="34" charset="0"/>
                  </a:rPr>
                  <a:t> GD in the forward pass of the transformer. </a:t>
                </a:r>
                <a:br>
                  <a:rPr lang="en-US" dirty="0">
                    <a:latin typeface="Aptos Light" panose="020B0004020202020204" pitchFamily="34" charset="0"/>
                    <a:cs typeface="Arial" panose="020B0604020202020204" pitchFamily="34" charset="0"/>
                  </a:rPr>
                </a:br>
                <a:endParaRPr lang="en-US" sz="2000" i="1" dirty="0"/>
              </a:p>
              <a:p>
                <a:endParaRPr lang="en-US" sz="2000" i="1" dirty="0"/>
              </a:p>
              <a:p>
                <a:pPr marL="457200" indent="-457200">
                  <a:buFont typeface="+mj-lt"/>
                  <a:buAutoNum type="arabicPeriod" startAt="3"/>
                </a:pPr>
                <a:r>
                  <a:rPr lang="en-US" sz="2000" i="1" dirty="0"/>
                  <a:t>Weights found by optimization match the construction. </a:t>
                </a:r>
                <a:r>
                  <a:rPr lang="en-US" sz="2000" dirty="0"/>
                  <a:t>[Oswald+, 2023]</a:t>
                </a:r>
              </a:p>
              <a:p>
                <a:pPr lvl="1"/>
                <a:endParaRPr lang="en-US" dirty="0">
                  <a:latin typeface="Aptos Light" panose="020B0004020202020204" pitchFamily="34" charset="0"/>
                </a:endParaRPr>
              </a:p>
              <a:p>
                <a:pPr lvl="1"/>
                <a:r>
                  <a:rPr lang="en-US" dirty="0">
                    <a:latin typeface="Aptos Light" panose="020B0004020202020204" pitchFamily="34" charset="0"/>
                  </a:rPr>
                  <a:t>Compare actual trained weights with their new construction. </a:t>
                </a:r>
              </a:p>
              <a:p>
                <a:pPr lvl="1"/>
                <a:br>
                  <a:rPr lang="en-US" dirty="0">
                    <a:latin typeface="Aptos Light" panose="020B0004020202020204" pitchFamily="34" charset="0"/>
                  </a:rPr>
                </a:br>
                <a:r>
                  <a:rPr lang="en-US" dirty="0">
                    <a:latin typeface="Aptos Light" panose="020B0004020202020204" pitchFamily="34" charset="0"/>
                  </a:rPr>
                  <a:t>Claim: Gradient-based optimization and attention-based in-context learning are </a:t>
                </a:r>
                <a:r>
                  <a:rPr lang="en-US" b="1" dirty="0">
                    <a:latin typeface="Aptos" panose="020B0004020202020204" pitchFamily="34" charset="0"/>
                  </a:rPr>
                  <a:t>equivalent</a:t>
                </a:r>
                <a:r>
                  <a:rPr lang="en-US" dirty="0">
                    <a:latin typeface="Aptos Light" panose="020B0004020202020204" pitchFamily="34" charset="0"/>
                  </a:rPr>
                  <a:t>.</a:t>
                </a:r>
              </a:p>
            </p:txBody>
          </p:sp>
        </mc:Choice>
        <mc:Fallback xmlns="">
          <p:sp>
            <p:nvSpPr>
              <p:cNvPr id="43" name="TextBox 42">
                <a:extLst>
                  <a:ext uri="{FF2B5EF4-FFF2-40B4-BE49-F238E27FC236}">
                    <a16:creationId xmlns:a16="http://schemas.microsoft.com/office/drawing/2014/main" id="{9E42206C-2E12-5D60-C6B5-8FA8B3952146}"/>
                  </a:ext>
                </a:extLst>
              </p:cNvPr>
              <p:cNvSpPr txBox="1">
                <a:spLocks noRot="1" noChangeAspect="1" noMove="1" noResize="1" noEditPoints="1" noAdjustHandles="1" noChangeArrowheads="1" noChangeShapeType="1" noTextEdit="1"/>
              </p:cNvSpPr>
              <p:nvPr/>
            </p:nvSpPr>
            <p:spPr>
              <a:xfrm>
                <a:off x="818552" y="1478423"/>
                <a:ext cx="10515599" cy="4678204"/>
              </a:xfrm>
              <a:prstGeom prst="rect">
                <a:avLst/>
              </a:prstGeom>
              <a:blipFill>
                <a:blip r:embed="rId3"/>
                <a:stretch>
                  <a:fillRect l="-638" t="-913" b="-1173"/>
                </a:stretch>
              </a:blipFill>
            </p:spPr>
            <p:txBody>
              <a:bodyPr/>
              <a:lstStyle/>
              <a:p>
                <a:r>
                  <a:rPr lang="en-US">
                    <a:noFill/>
                  </a:rPr>
                  <a:t> </a:t>
                </a:r>
              </a:p>
            </p:txBody>
          </p:sp>
        </mc:Fallback>
      </mc:AlternateContent>
      <p:sp>
        <p:nvSpPr>
          <p:cNvPr id="53" name="Bent Arrow 52">
            <a:extLst>
              <a:ext uri="{FF2B5EF4-FFF2-40B4-BE49-F238E27FC236}">
                <a16:creationId xmlns:a16="http://schemas.microsoft.com/office/drawing/2014/main" id="{84E55279-B333-DABE-0010-AF88F5CCDB86}"/>
              </a:ext>
            </a:extLst>
          </p:cNvPr>
          <p:cNvSpPr/>
          <p:nvPr/>
        </p:nvSpPr>
        <p:spPr>
          <a:xfrm rot="8227919">
            <a:off x="10637138" y="2541252"/>
            <a:ext cx="1211130" cy="1217139"/>
          </a:xfrm>
          <a:prstGeom prst="bentArrow">
            <a:avLst>
              <a:gd name="adj1" fmla="val 12992"/>
              <a:gd name="adj2" fmla="val 20161"/>
              <a:gd name="adj3" fmla="val 25000"/>
              <a:gd name="adj4" fmla="val 714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Bent Arrow 3">
            <a:extLst>
              <a:ext uri="{FF2B5EF4-FFF2-40B4-BE49-F238E27FC236}">
                <a16:creationId xmlns:a16="http://schemas.microsoft.com/office/drawing/2014/main" id="{125C30E3-A86E-3A09-7BD5-A9938B2DB2DC}"/>
              </a:ext>
            </a:extLst>
          </p:cNvPr>
          <p:cNvSpPr/>
          <p:nvPr/>
        </p:nvSpPr>
        <p:spPr>
          <a:xfrm rot="8227919">
            <a:off x="10728586" y="4578061"/>
            <a:ext cx="1211130" cy="1217139"/>
          </a:xfrm>
          <a:prstGeom prst="bentArrow">
            <a:avLst>
              <a:gd name="adj1" fmla="val 12992"/>
              <a:gd name="adj2" fmla="val 20161"/>
              <a:gd name="adj3" fmla="val 25000"/>
              <a:gd name="adj4" fmla="val 714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lide Number Placeholder 3">
            <a:extLst>
              <a:ext uri="{FF2B5EF4-FFF2-40B4-BE49-F238E27FC236}">
                <a16:creationId xmlns:a16="http://schemas.microsoft.com/office/drawing/2014/main" id="{7E66A7AD-E98E-B201-EC23-DC1068721CB9}"/>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21240C-47AF-2F4D-83B3-CC3EDF50F794}" type="slidenum">
              <a:rPr lang="en-US" smtClean="0"/>
              <a:pPr>
                <a:defRPr/>
              </a:pPr>
              <a:t>8</a:t>
            </a:fld>
            <a:endParaRPr lang="en-US" dirty="0"/>
          </a:p>
        </p:txBody>
      </p:sp>
      <p:sp>
        <p:nvSpPr>
          <p:cNvPr id="5" name="Text Placeholder 20">
            <a:extLst>
              <a:ext uri="{FF2B5EF4-FFF2-40B4-BE49-F238E27FC236}">
                <a16:creationId xmlns:a16="http://schemas.microsoft.com/office/drawing/2014/main" id="{F137032C-C35B-E93A-63C0-0D3D7C447BBA}"/>
              </a:ext>
            </a:extLst>
          </p:cNvPr>
          <p:cNvSpPr>
            <a:spLocks noGrp="1"/>
          </p:cNvSpPr>
          <p:nvPr/>
        </p:nvSpPr>
        <p:spPr>
          <a:xfrm>
            <a:off x="4036114" y="6216568"/>
            <a:ext cx="8155886" cy="644687"/>
          </a:xfrm>
          <a:prstGeom prst="rect">
            <a:avLst/>
          </a:prstGeom>
        </p:spPr>
        <p:txBody>
          <a:bodyPr wrap="square" lIns="111962" tIns="111962" rIns="111962" bIns="111962">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514350" indent="-514350">
              <a:buFont typeface="Arial" pitchFamily="34" charset="0"/>
              <a:buAutoNum type="arabicPeriod"/>
            </a:pPr>
            <a:r>
              <a:rPr lang="en-US" sz="800" dirty="0">
                <a:latin typeface="Arial" charset="0"/>
                <a:ea typeface="Arial" charset="0"/>
                <a:cs typeface="Arial" charset="0"/>
              </a:rPr>
              <a:t>Dai, </a:t>
            </a:r>
            <a:r>
              <a:rPr lang="en-US" sz="800" dirty="0" err="1">
                <a:latin typeface="Arial" charset="0"/>
                <a:ea typeface="Arial" charset="0"/>
                <a:cs typeface="Arial" charset="0"/>
              </a:rPr>
              <a:t>Damai</a:t>
            </a:r>
            <a:r>
              <a:rPr lang="en-US" sz="800" dirty="0">
                <a:latin typeface="Arial" charset="0"/>
                <a:ea typeface="Arial" charset="0"/>
                <a:cs typeface="Arial" charset="0"/>
              </a:rPr>
              <a:t>, et al. "Why can </a:t>
            </a:r>
            <a:r>
              <a:rPr lang="en-US" sz="800" dirty="0" err="1">
                <a:latin typeface="Arial" charset="0"/>
                <a:ea typeface="Arial" charset="0"/>
                <a:cs typeface="Arial" charset="0"/>
              </a:rPr>
              <a:t>gpt</a:t>
            </a:r>
            <a:r>
              <a:rPr lang="en-US" sz="800" dirty="0">
                <a:latin typeface="Arial" charset="0"/>
                <a:ea typeface="Arial" charset="0"/>
                <a:cs typeface="Arial" charset="0"/>
              </a:rPr>
              <a:t> learn in-context? language models implicitly perform gradient descent as meta-optimizers." </a:t>
            </a:r>
            <a:r>
              <a:rPr lang="en-US" sz="800" dirty="0" err="1">
                <a:latin typeface="Arial" charset="0"/>
                <a:ea typeface="Arial" charset="0"/>
                <a:cs typeface="Arial" charset="0"/>
              </a:rPr>
              <a:t>arXiv</a:t>
            </a:r>
            <a:r>
              <a:rPr lang="en-US" sz="800" dirty="0">
                <a:latin typeface="Arial" charset="0"/>
                <a:ea typeface="Arial" charset="0"/>
                <a:cs typeface="Arial" charset="0"/>
              </a:rPr>
              <a:t> preprint arXiv:2212.10559 (2022).</a:t>
            </a:r>
          </a:p>
          <a:p>
            <a:pPr marL="514350" indent="-514350">
              <a:buFont typeface="Arial" pitchFamily="34" charset="0"/>
              <a:buAutoNum type="arabicPeriod"/>
            </a:pPr>
            <a:r>
              <a:rPr lang="en-US" sz="800" dirty="0" err="1">
                <a:latin typeface="Arial" charset="0"/>
                <a:ea typeface="Arial" charset="0"/>
                <a:cs typeface="Arial" charset="0"/>
              </a:rPr>
              <a:t>Akyürek</a:t>
            </a:r>
            <a:r>
              <a:rPr lang="en-US" sz="800" dirty="0">
                <a:latin typeface="Arial" charset="0"/>
                <a:ea typeface="Arial" charset="0"/>
                <a:cs typeface="Arial" charset="0"/>
              </a:rPr>
              <a:t>, </a:t>
            </a:r>
            <a:r>
              <a:rPr lang="en-US" sz="800" dirty="0" err="1">
                <a:latin typeface="Arial" charset="0"/>
                <a:ea typeface="Arial" charset="0"/>
                <a:cs typeface="Arial" charset="0"/>
              </a:rPr>
              <a:t>Ekin</a:t>
            </a:r>
            <a:r>
              <a:rPr lang="en-US" sz="800" dirty="0">
                <a:latin typeface="Arial" charset="0"/>
                <a:ea typeface="Arial" charset="0"/>
                <a:cs typeface="Arial" charset="0"/>
              </a:rPr>
              <a:t>, et al. "What learning algorithm is in-context learning? investigations with linear models." </a:t>
            </a:r>
            <a:r>
              <a:rPr lang="en-US" sz="800" dirty="0" err="1">
                <a:latin typeface="Arial" charset="0"/>
                <a:ea typeface="Arial" charset="0"/>
                <a:cs typeface="Arial" charset="0"/>
              </a:rPr>
              <a:t>arXiv</a:t>
            </a:r>
            <a:r>
              <a:rPr lang="en-US" sz="800" dirty="0">
                <a:latin typeface="Arial" charset="0"/>
                <a:ea typeface="Arial" charset="0"/>
                <a:cs typeface="Arial" charset="0"/>
              </a:rPr>
              <a:t> preprint arXiv:2211.15661 (2022).</a:t>
            </a:r>
          </a:p>
          <a:p>
            <a:pPr marL="514350" indent="-514350">
              <a:buAutoNum type="arabicPeriod"/>
            </a:pPr>
            <a:r>
              <a:rPr lang="en-US" sz="800" dirty="0">
                <a:latin typeface="Arial" charset="0"/>
                <a:ea typeface="Arial" charset="0"/>
                <a:cs typeface="Arial" charset="0"/>
              </a:rPr>
              <a:t>Von Oswald, Johannes, et al. "Transformers learn in-context by gradient descent." International Conference on Machine Learning. PMLR, 2023.</a:t>
            </a:r>
          </a:p>
        </p:txBody>
      </p:sp>
    </p:spTree>
    <p:extLst>
      <p:ext uri="{BB962C8B-B14F-4D97-AF65-F5344CB8AC3E}">
        <p14:creationId xmlns:p14="http://schemas.microsoft.com/office/powerpoint/2010/main" val="337106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B465-3B04-758E-CAD7-10D1E9701496}"/>
              </a:ext>
            </a:extLst>
          </p:cNvPr>
          <p:cNvSpPr>
            <a:spLocks noGrp="1"/>
          </p:cNvSpPr>
          <p:nvPr>
            <p:ph type="title"/>
          </p:nvPr>
        </p:nvSpPr>
        <p:spPr>
          <a:xfrm>
            <a:off x="793376" y="2346635"/>
            <a:ext cx="10605247" cy="2164729"/>
          </a:xfrm>
        </p:spPr>
        <p:txBody>
          <a:bodyPr>
            <a:noAutofit/>
          </a:bodyPr>
          <a:lstStyle/>
          <a:p>
            <a:r>
              <a:rPr lang="en-US" sz="7200" dirty="0"/>
              <a:t>The “ICL Objective” problem</a:t>
            </a:r>
          </a:p>
        </p:txBody>
      </p:sp>
    </p:spTree>
    <p:extLst>
      <p:ext uri="{BB962C8B-B14F-4D97-AF65-F5344CB8AC3E}">
        <p14:creationId xmlns:p14="http://schemas.microsoft.com/office/powerpoint/2010/main" val="3534047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12147</TotalTime>
  <Words>6959</Words>
  <Application>Microsoft Office PowerPoint</Application>
  <PresentationFormat>Widescreen</PresentationFormat>
  <Paragraphs>840</Paragraphs>
  <Slides>59</Slides>
  <Notes>55</Notes>
  <HiddenSlides>38</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Position: Do pretrained transformers learn in-context by Gradient Descent?</vt:lpstr>
      <vt:lpstr>PowerPoint Presentation</vt:lpstr>
      <vt:lpstr>In-Context Learning (ICL)</vt:lpstr>
      <vt:lpstr>How does In-Context Learning work?</vt:lpstr>
      <vt:lpstr>The argument</vt:lpstr>
      <vt:lpstr>The argument</vt:lpstr>
      <vt:lpstr>But here’s the thing …</vt:lpstr>
      <vt:lpstr>Evolution of this theory</vt:lpstr>
      <vt:lpstr>The “ICL Objective” problem</vt:lpstr>
      <vt:lpstr>PowerPoint Presentation</vt:lpstr>
      <vt:lpstr>PowerPoint Presentation</vt:lpstr>
      <vt:lpstr>PowerPoint Presentation</vt:lpstr>
      <vt:lpstr>PowerPoint Presentation</vt:lpstr>
      <vt:lpstr>Evidence against ICL≈GD: Order sensitivity</vt:lpstr>
      <vt:lpstr>Evidence against ICL≈GD: Weight Sparsity</vt:lpstr>
      <vt:lpstr>Evidence against ICL≈GD: Weight Sparsity</vt:lpstr>
      <vt:lpstr>Evidence against ICL≈GD: Weight Evolution</vt:lpstr>
      <vt:lpstr>Evidence against ICL≈GD: Performance</vt:lpstr>
      <vt:lpstr>Evidence against ICL≈GD: Outputs</vt:lpstr>
      <vt:lpstr>Summary</vt:lpstr>
      <vt:lpstr>Thank you!</vt:lpstr>
      <vt:lpstr>An SA Layer vs. a GD update</vt:lpstr>
      <vt:lpstr>Results: Transformers can implement GD</vt:lpstr>
      <vt:lpstr>Our recommendations</vt:lpstr>
      <vt:lpstr>Evidence against ICL≈GD: Performance</vt:lpstr>
      <vt:lpstr>Looking deeper</vt:lpstr>
      <vt:lpstr>The “ICL Objective” problem</vt:lpstr>
      <vt:lpstr>The evolution</vt:lpstr>
      <vt:lpstr>Evidence against ICL≈GD: Empirical</vt:lpstr>
      <vt:lpstr>Language Models </vt:lpstr>
      <vt:lpstr>In-context learning emerges from pre-training</vt:lpstr>
      <vt:lpstr>In-context learning emerges from pre-training</vt:lpstr>
      <vt:lpstr>This is an old dream come true! </vt:lpstr>
      <vt:lpstr>In-context learning: well-studied yet elusive. </vt:lpstr>
      <vt:lpstr>Explaining ICL via Gradient Descent</vt:lpstr>
      <vt:lpstr>Basic idea: gradient computation in forward process </vt:lpstr>
      <vt:lpstr>A Self-Attention (SA) Layer</vt:lpstr>
      <vt:lpstr>A Self-Attention (SA) Layer</vt:lpstr>
      <vt:lpstr>An SA Layer vs. a GD update</vt:lpstr>
      <vt:lpstr>An SA Layer vs. a GD update</vt:lpstr>
      <vt:lpstr>Results: Transformers can implement GD</vt:lpstr>
      <vt:lpstr>Results: Transformers can implement GD</vt:lpstr>
      <vt:lpstr>PowerPoint Presentation</vt:lpstr>
      <vt:lpstr>Do Pretrained Transformers Learn In-Context by Gradient Descent?  </vt:lpstr>
      <vt:lpstr>ICL vs GD: Distributional Mismatch </vt:lpstr>
      <vt:lpstr>How realistic is it to proves ICL≈GD  for fixed weights? </vt:lpstr>
      <vt:lpstr>ICL vs GD: End task comparison </vt:lpstr>
      <vt:lpstr>ICL vs GD: End task comparison </vt:lpstr>
      <vt:lpstr>ICL vs GD: End task comparison </vt:lpstr>
      <vt:lpstr>PowerPoint Presentation</vt:lpstr>
      <vt:lpstr>PowerPoint Presentation</vt:lpstr>
      <vt:lpstr>ICL vs GD modify LLM distributions differently.</vt:lpstr>
      <vt:lpstr>ICL vs GD modify LLM distributions differently.</vt:lpstr>
      <vt:lpstr>ICL vs GD have different order-sensitivity. </vt:lpstr>
      <vt:lpstr>Summary Thus Far </vt:lpstr>
      <vt:lpstr>ICL remains understudied and elusive.</vt:lpstr>
      <vt:lpstr>ICL is likely what makes “alignment” effective.</vt:lpstr>
      <vt:lpstr>Weight Sparsity </vt:lpstr>
      <vt:lpstr>Hypothesis: A SA layer can implement GD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Position: Do pretrained transformers learn in-context by Gradient Descent?</dc:title>
  <dc:creator>Aayush Mishra</dc:creator>
  <cp:lastModifiedBy>Aayush Mishra</cp:lastModifiedBy>
  <cp:revision>4</cp:revision>
  <dcterms:created xsi:type="dcterms:W3CDTF">2024-07-07T22:27:06Z</dcterms:created>
  <dcterms:modified xsi:type="dcterms:W3CDTF">2024-07-24T14:57:06Z</dcterms:modified>
</cp:coreProperties>
</file>